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84" r:id="rId2"/>
    <p:sldId id="485" r:id="rId3"/>
    <p:sldId id="512" r:id="rId4"/>
    <p:sldId id="534" r:id="rId5"/>
    <p:sldId id="535" r:id="rId6"/>
    <p:sldId id="536" r:id="rId7"/>
    <p:sldId id="537" r:id="rId8"/>
    <p:sldId id="538" r:id="rId9"/>
    <p:sldId id="540" r:id="rId10"/>
    <p:sldId id="564" r:id="rId11"/>
    <p:sldId id="542" r:id="rId12"/>
    <p:sldId id="412" r:id="rId13"/>
    <p:sldId id="513" r:id="rId14"/>
    <p:sldId id="496" r:id="rId15"/>
    <p:sldId id="473" r:id="rId16"/>
    <p:sldId id="533" r:id="rId17"/>
    <p:sldId id="477" r:id="rId18"/>
    <p:sldId id="476" r:id="rId19"/>
    <p:sldId id="506" r:id="rId20"/>
    <p:sldId id="490" r:id="rId21"/>
    <p:sldId id="491" r:id="rId22"/>
    <p:sldId id="492" r:id="rId23"/>
    <p:sldId id="468" r:id="rId24"/>
    <p:sldId id="469" r:id="rId25"/>
    <p:sldId id="493" r:id="rId26"/>
    <p:sldId id="470" r:id="rId27"/>
    <p:sldId id="531" r:id="rId28"/>
    <p:sldId id="510" r:id="rId29"/>
    <p:sldId id="401" r:id="rId30"/>
    <p:sldId id="259" r:id="rId31"/>
    <p:sldId id="260" r:id="rId32"/>
    <p:sldId id="405" r:id="rId33"/>
    <p:sldId id="54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1F65B879-54F4-4C1F-96E2-074027D48C03}">
          <p14:sldIdLst>
            <p14:sldId id="484"/>
            <p14:sldId id="485"/>
            <p14:sldId id="512"/>
          </p14:sldIdLst>
        </p14:section>
        <p14:section name="HTTP Basics" id="{F171EE18-0D82-4FBC-9D97-0E6B128F490E}">
          <p14:sldIdLst>
            <p14:sldId id="534"/>
            <p14:sldId id="535"/>
            <p14:sldId id="536"/>
            <p14:sldId id="537"/>
            <p14:sldId id="538"/>
          </p14:sldIdLst>
        </p14:section>
        <p14:section name="Routing Overview" id="{91D69837-10E4-4C84-9229-25034A08D3C3}">
          <p14:sldIdLst>
            <p14:sldId id="540"/>
            <p14:sldId id="564"/>
            <p14:sldId id="542"/>
          </p14:sldIdLst>
        </p14:section>
        <p14:section name="Why Angular?" id="{A29AA193-EB2E-4B1A-A8C5-D8E6656F4E3A}">
          <p14:sldIdLst>
            <p14:sldId id="412"/>
            <p14:sldId id="513"/>
            <p14:sldId id="496"/>
          </p14:sldIdLst>
        </p14:section>
        <p14:section name="Introduction to TypeScript" id="{7E1E5501-7620-4BD7-AB84-B37D2B391867}">
          <p14:sldIdLst>
            <p14:sldId id="473"/>
            <p14:sldId id="533"/>
            <p14:sldId id="477"/>
            <p14:sldId id="476"/>
            <p14:sldId id="506"/>
            <p14:sldId id="490"/>
            <p14:sldId id="491"/>
            <p14:sldId id="492"/>
          </p14:sldIdLst>
        </p14:section>
        <p14:section name="Installation" id="{28930DCE-E879-456A-A787-10C86FF3B375}">
          <p14:sldIdLst>
            <p14:sldId id="468"/>
            <p14:sldId id="469"/>
            <p14:sldId id="493"/>
            <p14:sldId id="470"/>
            <p14:sldId id="531"/>
          </p14:sldIdLst>
        </p14:section>
        <p14:section name="Summary" id="{F321058E-64D1-4B40-BE65-6E8717E994ED}">
          <p14:sldIdLst>
            <p14:sldId id="510"/>
            <p14:sldId id="401"/>
            <p14:sldId id="259"/>
            <p14:sldId id="260"/>
            <p14:sldId id="405"/>
            <p14:sldId id="54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81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22A84EDB-85D2-4EBA-AC87-0E5E4E3431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78719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909913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130933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020D24A0-2A52-4432-BE72-BB2D7772BA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063750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8581D5ED-8B35-4575-8445-D20579A972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355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B1A44D54-3808-41EA-8B4C-C6D3D523F5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72907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5D76DE0-3378-482B-A988-F3888E4501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9683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7DE837E-3010-4A7C-9F23-85BA8B33DB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37253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433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D4DCF4C-489B-43FB-84F2-A185974DE5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60455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F44D284D-CB57-4422-BF9F-8F0C3BAA41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5268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0F8B4F9-EC2F-4F5C-B602-B85D4246ED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86966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D7280298-00E7-4723-9DD6-009EAE4E37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03038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intro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mbed.plnkr.co/?show=preview&amp;show=app/app.component.t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HTTP Basics. Angular Overview. TypeScript Syntax.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Angular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7200" y="4925816"/>
            <a:ext cx="3187700" cy="525462"/>
          </a:xfrm>
        </p:spPr>
        <p:txBody>
          <a:bodyPr>
            <a:normAutofit/>
          </a:bodyPr>
          <a:lstStyle/>
          <a:p>
            <a:r>
              <a:rPr lang="en-US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57200" y="5465308"/>
            <a:ext cx="3187700" cy="4445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8F9BEB9-E98D-4D81-AE39-FE37876B0F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124200"/>
            <a:ext cx="2828551" cy="17254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27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984041"/>
            <a:ext cx="9927138" cy="5412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61463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=""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=""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=""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=""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=""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=""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=""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=""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=""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=""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=""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=""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=""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=""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=""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=""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=""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8309" y="2328306"/>
            <a:ext cx="2967065" cy="2967065"/>
            <a:chOff x="5848243" y="2328018"/>
            <a:chExt cx="2967838" cy="2967838"/>
          </a:xfrm>
        </p:grpSpPr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=""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=""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91411" y="2521516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09224" y="2530102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=""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1724" y="4036003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4247" y="4036005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=""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4732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5807" y="5719833"/>
            <a:ext cx="3493905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="" xmlns:a16="http://schemas.microsoft.com/office/drawing/2014/main" id="{FE7F22CA-7F50-4C2E-ABF1-87A8643801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7420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b="1" dirty="0">
                <a:solidFill>
                  <a:schemeClr val="bg1"/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b="1" dirty="0">
                <a:solidFill>
                  <a:schemeClr val="bg1"/>
                </a:solidFill>
              </a:rPr>
              <a:t>clicks on a link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</a:t>
            </a:r>
            <a:r>
              <a:rPr lang="en-US" b="1" dirty="0">
                <a:solidFill>
                  <a:schemeClr val="bg1"/>
                </a:solidFill>
              </a:rPr>
              <a:t>only once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b="1" dirty="0">
                <a:solidFill>
                  <a:schemeClr val="bg1"/>
                </a:solidFill>
              </a:rPr>
              <a:t>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581401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FC6D49A2-D18C-42F0-9D37-A9773B685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32159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EDC4ED6-4655-4A84-80F3-F3F10104D1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Angular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7500" y="1393731"/>
            <a:ext cx="2336999" cy="250933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DCB55A5B-4542-4FC2-9E17-4A58ACB619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Application 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11475977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Angular is a platform </a:t>
            </a:r>
            <a:r>
              <a:rPr lang="en-US" dirty="0"/>
              <a:t>for building complex front-end apps</a:t>
            </a:r>
          </a:p>
          <a:p>
            <a:pPr>
              <a:buClr>
                <a:schemeClr val="tx1"/>
              </a:buClr>
            </a:pPr>
            <a:r>
              <a:rPr lang="en-US" dirty="0"/>
              <a:t>Focused on end-to-end </a:t>
            </a:r>
            <a:r>
              <a:rPr lang="en-US" b="1" dirty="0">
                <a:solidFill>
                  <a:schemeClr val="bg1"/>
                </a:solidFill>
              </a:rPr>
              <a:t>tooling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best practices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Developed</a:t>
            </a:r>
            <a:r>
              <a:rPr lang="en-US" dirty="0"/>
              <a:t> by the Angular team at </a:t>
            </a:r>
            <a:r>
              <a:rPr lang="en-US" b="1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Angular?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3348781"/>
            <a:ext cx="8155200" cy="27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{ Component } from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'@angular/core'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'Angular'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8024D47-FA50-4B1E-930B-52722CB26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285294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039812" y="125667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</a:t>
            </a:r>
            <a:r>
              <a:rPr lang="en-US" sz="2800" b="1" dirty="0" smtClean="0">
                <a:solidFill>
                  <a:schemeClr val="bg2"/>
                </a:solidFill>
              </a:rPr>
              <a:t>10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7325" y="2361922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2"/>
                </a:solidFill>
              </a:rPr>
              <a:t>8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3467174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6800" y="4495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2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77000" y="1447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Angular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3"/>
          <p:cNvCxnSpPr>
            <a:stCxn id="12" idx="1"/>
            <a:endCxn id="11" idx="3"/>
          </p:cNvCxnSpPr>
          <p:nvPr/>
        </p:nvCxnSpPr>
        <p:spPr>
          <a:xfrm rot="10800000" flipV="1">
            <a:off x="4114800" y="1828800"/>
            <a:ext cx="2362200" cy="3048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6652" y="2912446"/>
            <a:ext cx="3402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Complete Re-Write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5372" y="555448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Just "Angular"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13658" y="4003553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"AngularJS"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15BF3812-DBF7-470C-8020-EB8D31FFF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255582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5" grpId="0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D421847-DE2F-4D01-9B43-21012518BD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TypeScript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00" y="1719000"/>
            <a:ext cx="1863000" cy="1863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9BA25923-3F80-4425-A4A5-00F1A2E40E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 JavaScript Superset</a:t>
            </a:r>
          </a:p>
        </p:txBody>
      </p:sp>
    </p:spTree>
    <p:extLst>
      <p:ext uri="{BB962C8B-B14F-4D97-AF65-F5344CB8AC3E}">
        <p14:creationId xmlns="" xmlns:p14="http://schemas.microsoft.com/office/powerpoint/2010/main" val="31629956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67FAA4F8-77B5-4BC9-8E13-35DE0E118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globally via npm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TypeScript uses the .ts file extension (supported by VS Code)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compile your code</a:t>
            </a:r>
          </a:p>
          <a:p>
            <a:r>
              <a:rPr lang="en-US" dirty="0"/>
              <a:t>Compilation output is plain JavaScript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8495" y="1854000"/>
            <a:ext cx="477250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typescript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8495" y="3339000"/>
            <a:ext cx="274750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tsc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 myfile.ts</a:t>
            </a:r>
          </a:p>
        </p:txBody>
      </p:sp>
    </p:spTree>
    <p:extLst>
      <p:ext uri="{BB962C8B-B14F-4D97-AF65-F5344CB8AC3E}">
        <p14:creationId xmlns="" xmlns:p14="http://schemas.microsoft.com/office/powerpoint/2010/main" val="9560377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Types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16000" y="1210600"/>
            <a:ext cx="624489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isDone: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false;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6000" y="1976222"/>
            <a:ext cx="624489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decimal: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hex: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0xf00d;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binary: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0b1010;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octal: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0o744;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305893" y="3849839"/>
            <a:ext cx="6255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color: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"blue";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color = 'red';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316000" y="4924142"/>
            <a:ext cx="6255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number[]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Array&lt;number&gt;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17650" y="5900923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 at 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https://www.typescriptlang.org/docs/handbook/intro.html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5E62ACC9-F5BB-48D6-855E-A7581CE27E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09262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7750" y="1214929"/>
            <a:ext cx="862552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Greeter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greeting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constructor(message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this.greeting = message;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greet()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return `Hello, ${this.greeting}`;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greeter : Greeter = new Greeter("world!");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console.log(greeter.greet());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31000" y="722100"/>
            <a:ext cx="4156726" cy="845396"/>
          </a:xfrm>
          <a:prstGeom prst="wedgeRoundRectCallout">
            <a:avLst>
              <a:gd name="adj1" fmla="val -16088"/>
              <a:gd name="adj2" fmla="val 10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Access modifier could be public/private/protected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27751" y="4374000"/>
            <a:ext cx="3394726" cy="789739"/>
          </a:xfrm>
          <a:prstGeom prst="wedgeRoundRectCallout">
            <a:avLst>
              <a:gd name="adj1" fmla="val -28774"/>
              <a:gd name="adj2" fmla="val -1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Functions could also have a return type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30089B14-10E7-43AF-B160-CA8DDF909D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6352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56000" y="1179000"/>
            <a:ext cx="9270000" cy="52452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move(distanceInMeters: number = 0)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console.log(`Animal moved ${distanceInMeters}m.`);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Dog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bark()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console.log('Woof! Woof!');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dog = new Dog();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dog.move(10);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EAC776D1-0D04-4FE6-A888-C984EEFF61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7365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 to TypeScript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Installation &amp; CLI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4D47EC30-5BD3-4750-8085-5D4C814047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1422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34864" y="1336119"/>
            <a:ext cx="941454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label: string }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console.log(labelledObj.label);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myObj = {size: 10, label: "Size 10 Object"};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printLabel(myObj);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8704" y="3798332"/>
            <a:ext cx="9410700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796000" y="1899000"/>
            <a:ext cx="2565000" cy="412067"/>
          </a:xfrm>
          <a:prstGeom prst="wedgeRoundRectCallout">
            <a:avLst>
              <a:gd name="adj1" fmla="val -41665"/>
              <a:gd name="adj2" fmla="val -860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Property assertion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56EFB9F3-13B4-488E-8798-DA2A7E5993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135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Enumerations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42421" y="983404"/>
            <a:ext cx="7334591" cy="2985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&gt;(arg: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&gt;("myString");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'string'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'number'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37069" y="4198676"/>
            <a:ext cx="733459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Direction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Up = 1,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Down,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Left,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Right,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501000" y="3114000"/>
            <a:ext cx="1800000" cy="405000"/>
          </a:xfrm>
          <a:prstGeom prst="wedgeRoundRectCallout">
            <a:avLst>
              <a:gd name="adj1" fmla="val -58314"/>
              <a:gd name="adj2" fmla="val 29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Type inference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D8BC464-9A55-48F8-8E33-F716BC03D2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54680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70421" y="1258665"/>
            <a:ext cx="9334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default interface StringValidator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isAcceptable(s: string): boolean;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70421" y="2771254"/>
            <a:ext cx="93345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as mainValidator 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60152" y="4029269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{ ZipCodeValidator } from "./ZipCodeValidator";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60152" y="5833727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num from "./OneTwoThree";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960152" y="4933370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* as validator from "./ZipCodeValidator";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D7D83D6D-DB01-4820-AC1E-C8A49675EF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01180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ADDA97-EC40-4E8D-B996-17679CC1E1B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Angular Installation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A0A4FE68-B937-473B-BB5F-30012EA8030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55650"/>
            <a:ext cx="10961783" cy="768084"/>
          </a:xfrm>
        </p:spPr>
        <p:txBody>
          <a:bodyPr/>
          <a:lstStyle/>
          <a:p>
            <a:r>
              <a:rPr lang="en-US" dirty="0"/>
              <a:t>Packages, Setup, Structure</a:t>
            </a:r>
          </a:p>
          <a:p>
            <a:endParaRPr lang="en-US" dirty="0"/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="" xmlns:a16="http://schemas.microsoft.com/office/drawing/2014/main" id="{0C4BF885-1FAB-436C-98E5-4F80EDC0A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65" y="1389485"/>
            <a:ext cx="2287270" cy="22872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994692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project</a:t>
            </a:r>
          </a:p>
          <a:p>
            <a:pPr>
              <a:spcBef>
                <a:spcPts val="13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a dev server on port 4200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App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1" y="1939064"/>
            <a:ext cx="5595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@angular/cli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3457738"/>
            <a:ext cx="3174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new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cd some-app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2000" y="5769000"/>
            <a:ext cx="1824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serve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F849E2C1-5C55-48E3-B378-74AB5E5B0A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9A8BB6F-CE9A-4B7B-99BC-67DC7DEBF77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20724" y="1556201"/>
            <a:ext cx="4709275" cy="41539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858186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Visit the </a:t>
            </a:r>
            <a:r>
              <a:rPr lang="en-US" sz="4000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43811" y="1949144"/>
            <a:ext cx="4589561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https://angular.io/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40792" y="3586967"/>
            <a:ext cx="5475208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/>
              </a:rPr>
              <a:t>https://angular.io/docs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40792" y="5319000"/>
            <a:ext cx="8382000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  <a:t>embed.plnkr.co/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  <a:t>?show=preview&amp;show=app%2Fapp.component.ts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6E0D54AD-EA5B-4EAF-9B30-207AA9F87A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3546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4593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 </a:t>
            </a:r>
            <a:r>
              <a:rPr lang="en-US" dirty="0"/>
              <a:t>fully supports TypeScript</a:t>
            </a:r>
          </a:p>
          <a:p>
            <a:pPr lvl="1"/>
            <a:r>
              <a:rPr lang="en-US" dirty="0"/>
              <a:t>You may use your favorite IDE (most have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  <a:r>
              <a:rPr lang="en-US" dirty="0"/>
              <a:t>)</a:t>
            </a:r>
          </a:p>
          <a:p>
            <a:r>
              <a:rPr lang="en-US" dirty="0"/>
              <a:t>By using the </a:t>
            </a:r>
            <a:r>
              <a:rPr lang="en-US" b="1" dirty="0">
                <a:solidFill>
                  <a:schemeClr val="bg1"/>
                </a:solidFill>
              </a:rPr>
              <a:t>Angular CLI</a:t>
            </a:r>
          </a:p>
          <a:p>
            <a:pPr lvl="1"/>
            <a:r>
              <a:rPr lang="en-US" dirty="0"/>
              <a:t>You do not need to use a </a:t>
            </a:r>
            <a:r>
              <a:rPr lang="en-US" b="1" dirty="0">
                <a:solidFill>
                  <a:schemeClr val="bg1"/>
                </a:solidFill>
              </a:rPr>
              <a:t>linter</a:t>
            </a:r>
          </a:p>
          <a:p>
            <a:pPr lvl="1"/>
            <a:r>
              <a:rPr lang="en-US" dirty="0"/>
              <a:t>You do not need install any specific </a:t>
            </a:r>
            <a:r>
              <a:rPr lang="en-US" b="1" dirty="0">
                <a:solidFill>
                  <a:schemeClr val="bg1"/>
                </a:solidFill>
              </a:rPr>
              <a:t>plugin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is included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 Support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00" y="5257094"/>
            <a:ext cx="1398406" cy="139840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4509EBA6-2759-446E-A674-AAD56A103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075457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ECFC2-836F-4FB6-860D-8F359A0F860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B94C3107-EE0A-4B9E-891A-1855D317476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 Simple Angular App!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0748809-0029-4B81-B4E8-630858F13F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7500" y="1393731"/>
            <a:ext cx="2336999" cy="2509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6851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8" name="Content Placeholder 4"/>
          <p:cNvSpPr txBox="1">
            <a:spLocks/>
          </p:cNvSpPr>
          <p:nvPr/>
        </p:nvSpPr>
        <p:spPr>
          <a:xfrm>
            <a:off x="699284" y="1609060"/>
            <a:ext cx="7885200" cy="5096982"/>
          </a:xfrm>
          <a:prstGeom prst="rect">
            <a:avLst/>
          </a:prstGeom>
        </p:spPr>
        <p:txBody>
          <a:bodyPr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a </a:t>
            </a:r>
            <a:r>
              <a:rPr lang="en-US" sz="3200" b="1" dirty="0">
                <a:solidFill>
                  <a:schemeClr val="bg1"/>
                </a:solidFill>
              </a:rPr>
              <a:t>framework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front-end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TypeScript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JavaScript </a:t>
            </a:r>
            <a:r>
              <a:rPr lang="en-US" sz="3200" b="1" dirty="0">
                <a:solidFill>
                  <a:schemeClr val="bg1"/>
                </a:solidFill>
              </a:rPr>
              <a:t>superset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Aft>
                <a:spcPts val="3000"/>
              </a:spcAft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Angular CLI </a:t>
            </a:r>
            <a:r>
              <a:rPr lang="en-US" sz="3200" dirty="0">
                <a:solidFill>
                  <a:schemeClr val="bg2"/>
                </a:solidFill>
              </a:rPr>
              <a:t>is a complete </a:t>
            </a:r>
            <a:r>
              <a:rPr lang="en-US" sz="3200" b="1" dirty="0">
                <a:solidFill>
                  <a:schemeClr val="bg1"/>
                </a:solidFill>
              </a:rPr>
              <a:t>toolkit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   working with Angular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167767" y="2914028"/>
            <a:ext cx="72771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function print(labelledObj: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206C4E84-B125-4D6B-97C9-4B29535C0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180277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905402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482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-web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505663BC-D474-4054-A15D-D43B9CF98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754069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4A47A2E-6224-4D5F-AC30-CA35E66BBC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75881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4DF9AA8-97A3-492F-A235-4D80C72C3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13374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3D9CFA9-2076-4ACD-BBCF-2CB1B83CA5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048000" cy="15776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E8B4FD91-17ED-463F-A00C-2DBE27B21F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6251" y="5544000"/>
            <a:ext cx="10961783" cy="768084"/>
          </a:xfrm>
        </p:spPr>
        <p:txBody>
          <a:bodyPr/>
          <a:lstStyle/>
          <a:p>
            <a:r>
              <a:rPr lang="en-US" dirty="0"/>
              <a:t>HTTP Server - Client</a:t>
            </a:r>
          </a:p>
        </p:txBody>
      </p:sp>
    </p:spTree>
    <p:extLst>
      <p:ext uri="{BB962C8B-B14F-4D97-AF65-F5344CB8AC3E}">
        <p14:creationId xmlns="" xmlns:p14="http://schemas.microsoft.com/office/powerpoint/2010/main" val="19919342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yper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 (HTTP)</a:t>
            </a:r>
          </a:p>
          <a:p>
            <a:pPr lvl="1"/>
            <a:r>
              <a:rPr lang="en-US" dirty="0"/>
              <a:t>Client-server protocol for </a:t>
            </a:r>
            <a:r>
              <a:rPr lang="en-US" b="1" dirty="0">
                <a:solidFill>
                  <a:schemeClr val="bg1"/>
                </a:solidFill>
              </a:rPr>
              <a:t>transferring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endParaRPr lang="en-US" dirty="0"/>
          </a:p>
          <a:p>
            <a:r>
              <a:rPr lang="en-US" dirty="0"/>
              <a:t>Important properties of 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/>
              <a:t>Provides resource metadata (e.g. encoding)</a:t>
            </a:r>
          </a:p>
          <a:p>
            <a:pPr lvl="1"/>
            <a:r>
              <a:rPr lang="en-US" dirty="0"/>
              <a:t>Stateless (cookies can overcome this)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35B2F8AB-CC5C-4479-B01D-61C0F9A2F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9222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66371B1F-C8A0-4278-BC38-EDD5D0CBCD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Server program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Running at the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Web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Client program</a:t>
            </a:r>
          </a:p>
          <a:p>
            <a:pPr lvl="1"/>
            <a:r>
              <a:rPr lang="en-US" dirty="0"/>
              <a:t>Running on end host</a:t>
            </a:r>
          </a:p>
          <a:p>
            <a:pPr lvl="1"/>
            <a:r>
              <a:rPr lang="en-US" dirty="0"/>
              <a:t>E.g. Web browser</a:t>
            </a:r>
          </a:p>
          <a:p>
            <a:pPr lvl="1"/>
            <a:r>
              <a:rPr lang="en-US" dirty="0"/>
              <a:t>Requests a resource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04308" y="1600201"/>
            <a:ext cx="5141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D46F4F2-2E64-43A2-B984-4490737103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51984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8C39FE97-F95B-4B50-A022-090E5153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 (2)</a:t>
            </a:r>
            <a:endParaRPr lang="en-GB" dirty="0"/>
          </a:p>
        </p:txBody>
      </p:sp>
      <p:pic>
        <p:nvPicPr>
          <p:cNvPr id="8" name="Picture 7" descr="j0292020">
            <a:extLst>
              <a:ext uri="{FF2B5EF4-FFF2-40B4-BE49-F238E27FC236}">
                <a16:creationId xmlns="" xmlns:a16="http://schemas.microsoft.com/office/drawing/2014/main" id="{B5BA0C3A-0F8A-42FD-AAFD-E25A6E59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9433" y="4071938"/>
            <a:ext cx="1868488" cy="1773237"/>
          </a:xfrm>
          <a:prstGeom prst="rect">
            <a:avLst/>
          </a:prstGeom>
          <a:noFill/>
        </p:spPr>
      </p:pic>
      <p:pic>
        <p:nvPicPr>
          <p:cNvPr id="9" name="Picture 8" descr="j0285750">
            <a:extLst>
              <a:ext uri="{FF2B5EF4-FFF2-40B4-BE49-F238E27FC236}">
                <a16:creationId xmlns="" xmlns:a16="http://schemas.microsoft.com/office/drawing/2014/main" id="{6DFBD2E6-7D5A-426E-85BD-6E73170A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3293" y="4190999"/>
            <a:ext cx="2497137" cy="1535112"/>
          </a:xfrm>
          <a:prstGeom prst="rect">
            <a:avLst/>
          </a:prstGeom>
          <a:noFill/>
        </p:spPr>
      </p:pic>
      <p:sp>
        <p:nvSpPr>
          <p:cNvPr id="10" name="Freeform 7">
            <a:extLst>
              <a:ext uri="{FF2B5EF4-FFF2-40B4-BE49-F238E27FC236}">
                <a16:creationId xmlns="" xmlns:a16="http://schemas.microsoft.com/office/drawing/2014/main" id="{3CFC976D-AFAB-40F6-BFB2-521E0272910E}"/>
              </a:ext>
            </a:extLst>
          </p:cNvPr>
          <p:cNvSpPr>
            <a:spLocks/>
          </p:cNvSpPr>
          <p:nvPr/>
        </p:nvSpPr>
        <p:spPr bwMode="auto">
          <a:xfrm>
            <a:off x="4313259" y="21336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Freeform 8">
            <a:extLst>
              <a:ext uri="{FF2B5EF4-FFF2-40B4-BE49-F238E27FC236}">
                <a16:creationId xmlns="" xmlns:a16="http://schemas.microsoft.com/office/drawing/2014/main" id="{A4BE4DFC-5D5C-4C8F-84FF-76A9C941F1F4}"/>
              </a:ext>
            </a:extLst>
          </p:cNvPr>
          <p:cNvSpPr>
            <a:spLocks/>
          </p:cNvSpPr>
          <p:nvPr/>
        </p:nvSpPr>
        <p:spPr bwMode="auto">
          <a:xfrm flipH="1" flipV="1">
            <a:off x="4313257" y="39179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9">
            <a:extLst>
              <a:ext uri="{FF2B5EF4-FFF2-40B4-BE49-F238E27FC236}">
                <a16:creationId xmlns="" xmlns:a16="http://schemas.microsoft.com/office/drawing/2014/main" id="{53CAA143-431B-409C-B363-45C00CDDA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239" y="24925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="" xmlns:a16="http://schemas.microsoft.com/office/drawing/2014/main" id="{35D5AA9C-8A16-44CC-86A8-EED4F945C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073" y="3429002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7278B323-AFD8-4310-941F-006AB2756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365250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 response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Hyper Text Transfer Protocol</a:t>
            </a:r>
            <a:endParaRPr lang="en-US" dirty="0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96000" y="1772809"/>
            <a:ext cx="8305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 /courses/about.aspx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Host: www.softuni.com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96000" y="3879000"/>
            <a:ext cx="8305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&lt;html&gt;&lt;title&gt;Hello&lt;/title&gt;Welcome to our site&lt;/html&gt;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84462E0F-7159-43A9-B9B7-EC1C83846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26968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3118A41-4B8A-4BBB-83D1-6BFA38890D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61557"/>
            <a:ext cx="2743200" cy="3115686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C8C18BD0-1F72-41AF-9229-37EC92E385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</p:spTree>
    <p:extLst>
      <p:ext uri="{BB962C8B-B14F-4D97-AF65-F5344CB8AC3E}">
        <p14:creationId xmlns="" xmlns:p14="http://schemas.microsoft.com/office/powerpoint/2010/main" val="2880033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3303</TotalTime>
  <Words>1320</Words>
  <Application>Microsoft Office PowerPoint</Application>
  <PresentationFormat>По избор</PresentationFormat>
  <Paragraphs>304</Paragraphs>
  <Slides>33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4" baseType="lpstr">
      <vt:lpstr>SoftUni</vt:lpstr>
      <vt:lpstr>Intro to Angular</vt:lpstr>
      <vt:lpstr>Table of Contents</vt:lpstr>
      <vt:lpstr>Have a Question?</vt:lpstr>
      <vt:lpstr>HTTP Basics</vt:lpstr>
      <vt:lpstr>HTTP</vt:lpstr>
      <vt:lpstr>HTTP: Request-Response Protocol</vt:lpstr>
      <vt:lpstr>HTTP: Request-Response Protocol (2)</vt:lpstr>
      <vt:lpstr>Example: Hyper Text Transfer Protocol</vt:lpstr>
      <vt:lpstr>Routing Overview</vt:lpstr>
      <vt:lpstr>What is Routing?</vt:lpstr>
      <vt:lpstr>Single Page Applications</vt:lpstr>
      <vt:lpstr>Angular Overview</vt:lpstr>
      <vt:lpstr>What is Angular?</vt:lpstr>
      <vt:lpstr>Angular Versions</vt:lpstr>
      <vt:lpstr>Introduction to TypeScript</vt:lpstr>
      <vt:lpstr>Introduction to TypeScript</vt:lpstr>
      <vt:lpstr>Variable Types</vt:lpstr>
      <vt:lpstr>Classes</vt:lpstr>
      <vt:lpstr>Inheritance</vt:lpstr>
      <vt:lpstr>Interfaces</vt:lpstr>
      <vt:lpstr>Generics and Enumerations</vt:lpstr>
      <vt:lpstr>Modules</vt:lpstr>
      <vt:lpstr>Angular Installation</vt:lpstr>
      <vt:lpstr>Creating A New App</vt:lpstr>
      <vt:lpstr>Finding Information</vt:lpstr>
      <vt:lpstr>IDE Support</vt:lpstr>
      <vt:lpstr>Live Demo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Fundamentals - Introduction to TypesScript and Angular</dc:title>
  <dc:subject>Angular Fundamentals – Practical Training Course @ SoftUni</dc:subject>
  <dc:creator>Software University</dc:creator>
  <cp:keywords>SoftUni; Software University; programming; software development; software engineering; course; javascript; andular; web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27</cp:revision>
  <dcterms:created xsi:type="dcterms:W3CDTF">2018-05-23T13:08:44Z</dcterms:created>
  <dcterms:modified xsi:type="dcterms:W3CDTF">2020-11-02T13:17:37Z</dcterms:modified>
  <cp:category>computer programming; programming</cp:category>
</cp:coreProperties>
</file>