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80" r:id="rId2"/>
    <p:sldId id="581" r:id="rId3"/>
    <p:sldId id="582" r:id="rId4"/>
    <p:sldId id="583" r:id="rId5"/>
    <p:sldId id="584" r:id="rId6"/>
    <p:sldId id="585" r:id="rId7"/>
    <p:sldId id="586" r:id="rId8"/>
    <p:sldId id="587" r:id="rId9"/>
    <p:sldId id="588" r:id="rId10"/>
    <p:sldId id="590" r:id="rId11"/>
    <p:sldId id="591" r:id="rId12"/>
    <p:sldId id="592" r:id="rId13"/>
    <p:sldId id="593" r:id="rId14"/>
    <p:sldId id="594" r:id="rId15"/>
    <p:sldId id="608" r:id="rId16"/>
    <p:sldId id="595" r:id="rId17"/>
    <p:sldId id="602" r:id="rId18"/>
    <p:sldId id="603" r:id="rId19"/>
    <p:sldId id="604" r:id="rId20"/>
    <p:sldId id="605" r:id="rId21"/>
    <p:sldId id="606" r:id="rId22"/>
    <p:sldId id="6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D35F2A0D-7E04-4713-80CD-162159CA6316}">
          <p14:sldIdLst>
            <p14:sldId id="256"/>
            <p14:sldId id="257"/>
            <p14:sldId id="258"/>
          </p14:sldIdLst>
        </p14:section>
        <p14:section name="Error Handling" id="{5F67F2DC-3918-4540-A308-5279B2764AA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Exception Handling" id="{D7D92A0A-A892-426B-A912-CA7968E90DEB}">
          <p14:sldIdLst>
            <p14:sldId id="267"/>
            <p14:sldId id="268"/>
            <p14:sldId id="269"/>
            <p14:sldId id="270"/>
          </p14:sldIdLst>
        </p14:section>
        <p14:section name="Modules" id="{91F8CF87-2AFE-480D-B4C1-CD3B3E87C0DB}">
          <p14:sldIdLst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Unit Testing" id="{DEA0F020-422F-41AF-B78A-D0D579D6FFC4}">
          <p14:sldIdLst>
            <p14:sldId id="278"/>
            <p14:sldId id="279"/>
            <p14:sldId id="280"/>
            <p14:sldId id="281"/>
            <p14:sldId id="282"/>
          </p14:sldIdLst>
        </p14:section>
        <p14:section name="Mocha and Chai" id="{4F79E04E-F368-4734-BF56-17F8CE66B23E}">
          <p14:sldIdLst>
            <p14:sldId id="283"/>
            <p14:sldId id="284"/>
            <p14:sldId id="285"/>
          </p14:sldIdLst>
        </p14:section>
        <p14:section name="Global Installation" id="{7B794474-48B3-476B-B55A-49C6572615BE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Live Exercises" id="{4E96A916-2EEC-4926-9670-811E1D256739}">
          <p14:sldIdLst>
            <p14:sldId id="296"/>
          </p14:sldIdLst>
        </p14:section>
        <p14:section name="Conclusion" id="{E4FFF805-279F-4BF5-90B3-E4C7DC22B628}">
          <p14:sldIdLst>
            <p14:sldId id="297"/>
            <p14:sldId id="303"/>
            <p14:sldId id="299"/>
            <p14:sldId id="300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5161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58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2020-11-16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360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257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981260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53360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87341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Action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createReducer" TargetMode="External"/><Relationship Id="rId2" Type="http://schemas.openxmlformats.org/officeDocument/2006/relationships/hyperlink" Target="https://ngrx.io/api/store-devtools/DevToolsFeatureOptions#impor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grx.io/api/store-devtools/StoreDevtools#state" TargetMode="External"/><Relationship Id="rId5" Type="http://schemas.openxmlformats.org/officeDocument/2006/relationships/hyperlink" Target="https://ngrx.io/api/store-devtools/DevToolsFeatureOptions#export" TargetMode="External"/><Relationship Id="rId4" Type="http://schemas.openxmlformats.org/officeDocument/2006/relationships/hyperlink" Target="https://ngrx.io/api/store/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tore/Store" TargetMode="External"/><Relationship Id="rId2" Type="http://schemas.openxmlformats.org/officeDocument/2006/relationships/hyperlink" Target="https://ngrx.io/api/store-devtools/DevToolsFeatureOptions#expor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4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36.png"/><Relationship Id="rId10" Type="http://schemas.openxmlformats.org/officeDocument/2006/relationships/image" Target="../media/image27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hyperlink" Target="http://smartit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7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34982"/>
          </a:xfrm>
        </p:spPr>
        <p:txBody>
          <a:bodyPr/>
          <a:lstStyle/>
          <a:p>
            <a:r>
              <a:rPr lang="en-US" sz="3200" dirty="0"/>
              <a:t>Introduction to Redux. Using NgRX.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State Management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317"/>
            <a:ext cx="2950749" cy="382403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534401" y="6261294"/>
            <a:ext cx="2950749" cy="351369"/>
          </a:xfrm>
        </p:spPr>
        <p:txBody>
          <a:bodyPr/>
          <a:lstStyle/>
          <a:p>
            <a:r>
              <a:rPr lang="en-US" smtClean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92"/>
            <a:ext cx="2950749" cy="506412"/>
          </a:xfrm>
        </p:spPr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</a:t>
            </a:r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8"/>
            <a:ext cx="2950749" cy="46018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1" y="2677770"/>
            <a:ext cx="1757955" cy="189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7575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546589"/>
          </a:xfrm>
        </p:spPr>
        <p:txBody>
          <a:bodyPr/>
          <a:lstStyle/>
          <a:p>
            <a:r>
              <a:rPr lang="en-US" dirty="0" smtClean="0"/>
              <a:t>An action in NgRX/store</a:t>
            </a:r>
          </a:p>
          <a:p>
            <a:pPr lvl="1"/>
            <a:r>
              <a:rPr lang="en-US" dirty="0" smtClean="0"/>
              <a:t>Is a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in the form of a </a:t>
            </a:r>
            <a:r>
              <a:rPr lang="en-US" b="1" dirty="0" smtClean="0">
                <a:solidFill>
                  <a:schemeClr val="bg1"/>
                </a:solidFill>
              </a:rPr>
              <a:t>string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payload</a:t>
            </a:r>
            <a:r>
              <a:rPr lang="en-US" dirty="0"/>
              <a:t> of data</a:t>
            </a:r>
          </a:p>
          <a:p>
            <a:r>
              <a:rPr lang="en-US" dirty="0"/>
              <a:t>Create an </a:t>
            </a:r>
            <a:r>
              <a:rPr lang="en-US" b="1" dirty="0" err="1" smtClean="0">
                <a:solidFill>
                  <a:schemeClr val="bg1"/>
                </a:solidFill>
              </a:rPr>
              <a:t>actions.ts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2429" y="3886200"/>
            <a:ext cx="7568521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0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An action to increment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export const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increment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= 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createAction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'[Counter Component] Increment</a:t>
            </a:r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1620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action to </a:t>
            </a:r>
            <a:r>
              <a:rPr lang="en-US" b="1" dirty="0" smtClean="0">
                <a:solidFill>
                  <a:schemeClr val="bg1"/>
                </a:solidFill>
              </a:rPr>
              <a:t>decrement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en-US" dirty="0"/>
              <a:t>An action to </a:t>
            </a:r>
            <a:r>
              <a:rPr lang="en-US" b="1" dirty="0" smtClean="0">
                <a:solidFill>
                  <a:schemeClr val="bg1"/>
                </a:solidFill>
              </a:rPr>
              <a:t>reset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Actions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13874"/>
            <a:ext cx="61341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 decrement = 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'[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Counter Component] Decrement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395" y="3886201"/>
            <a:ext cx="614560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  <a:hlinkClick r:id="rId2"/>
              </a:rPr>
              <a:t>export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const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reset = </a:t>
            </a:r>
            <a:r>
              <a:rPr lang="en-US" sz="2000" b="1" dirty="0" err="1" smtClean="0">
                <a:solidFill>
                  <a:schemeClr val="tx2"/>
                </a:solidFill>
                <a:latin typeface="Consolas" panose="020B0609020204030204" pitchFamily="49" charset="0"/>
                <a:hlinkClick r:id="rId3"/>
              </a:rPr>
              <a:t>createAction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'[Counter Component]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Reset'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  <a:endParaRPr lang="en-US" sz="20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90736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630000" cy="5546589"/>
          </a:xfrm>
        </p:spPr>
        <p:txBody>
          <a:bodyPr>
            <a:normAutofit/>
          </a:bodyPr>
          <a:lstStyle/>
          <a:p>
            <a:r>
              <a:rPr lang="de-DE" dirty="0" smtClean="0"/>
              <a:t>A </a:t>
            </a:r>
            <a:r>
              <a:rPr lang="de-DE" b="1" dirty="0" smtClean="0">
                <a:solidFill>
                  <a:schemeClr val="bg1"/>
                </a:solidFill>
              </a:rPr>
              <a:t>reducer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 </a:t>
            </a:r>
            <a:r>
              <a:rPr lang="en-US" dirty="0" smtClean="0"/>
              <a:t>is responsible </a:t>
            </a:r>
            <a:r>
              <a:rPr lang="en-US" dirty="0" smtClean="0"/>
              <a:t>for </a:t>
            </a:r>
            <a:r>
              <a:rPr lang="en-US" b="1" dirty="0" smtClean="0">
                <a:solidFill>
                  <a:schemeClr val="bg1"/>
                </a:solidFill>
              </a:rPr>
              <a:t>handling transitions </a:t>
            </a:r>
            <a:r>
              <a:rPr lang="en-US" dirty="0" smtClean="0"/>
              <a:t>from one state to </a:t>
            </a:r>
            <a:r>
              <a:rPr lang="en-US" dirty="0" smtClean="0"/>
              <a:t>another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s a </a:t>
            </a:r>
            <a:r>
              <a:rPr lang="en-US" b="1" dirty="0" smtClean="0">
                <a:solidFill>
                  <a:schemeClr val="bg1"/>
                </a:solidFill>
              </a:rPr>
              <a:t>pure function</a:t>
            </a:r>
          </a:p>
          <a:p>
            <a:pPr lvl="1"/>
            <a:r>
              <a:rPr lang="en-US" dirty="0" smtClean="0"/>
              <a:t>handles </a:t>
            </a:r>
            <a:r>
              <a:rPr lang="en-US" dirty="0" smtClean="0"/>
              <a:t>each state transition </a:t>
            </a:r>
            <a:r>
              <a:rPr lang="en-US" b="1" dirty="0" smtClean="0">
                <a:solidFill>
                  <a:schemeClr val="bg1"/>
                </a:solidFill>
              </a:rPr>
              <a:t>synchronously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reducer function</a:t>
            </a:r>
          </a:p>
          <a:p>
            <a:pPr lvl="1"/>
            <a:r>
              <a:rPr lang="en-US" dirty="0" smtClean="0"/>
              <a:t>handles transitions </a:t>
            </a:r>
            <a:r>
              <a:rPr lang="en-US" dirty="0" smtClean="0"/>
              <a:t>by determining which </a:t>
            </a:r>
            <a:r>
              <a:rPr lang="en-US" dirty="0" smtClean="0"/>
              <a:t>action</a:t>
            </a:r>
            <a:r>
              <a:rPr lang="en-US" dirty="0" smtClean="0"/>
              <a:t> to handle based on the </a:t>
            </a:r>
            <a:r>
              <a:rPr lang="en-US" b="1" dirty="0" smtClean="0">
                <a:solidFill>
                  <a:schemeClr val="bg1"/>
                </a:solidFill>
              </a:rPr>
              <a:t>action's type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3925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1" y="108275"/>
            <a:ext cx="9503571" cy="882654"/>
          </a:xfrm>
        </p:spPr>
        <p:txBody>
          <a:bodyPr/>
          <a:lstStyle/>
          <a:p>
            <a:r>
              <a:rPr lang="en-US" dirty="0" smtClean="0"/>
              <a:t>Define a Reducer Function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39875" y="1162050"/>
            <a:ext cx="911225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hlinkClick r:id="rId2"/>
              </a:rPr>
              <a:t>import</a:t>
            </a:r>
            <a:r>
              <a:rPr lang="en-US" sz="2400" b="1" dirty="0" smtClean="0"/>
              <a:t> { </a:t>
            </a:r>
            <a:r>
              <a:rPr lang="en-US" sz="2400" b="1" dirty="0" err="1" smtClean="0">
                <a:hlinkClick r:id="rId3"/>
              </a:rPr>
              <a:t>createReducer</a:t>
            </a:r>
            <a:r>
              <a:rPr lang="en-US" sz="2400" b="1" dirty="0" smtClean="0"/>
              <a:t>, </a:t>
            </a:r>
            <a:r>
              <a:rPr lang="en-US" sz="2400" b="1" dirty="0" smtClean="0">
                <a:hlinkClick r:id="rId4"/>
              </a:rPr>
              <a:t>on</a:t>
            </a:r>
            <a:r>
              <a:rPr lang="en-US" sz="2400" b="1" dirty="0" smtClean="0"/>
              <a:t> } from '@</a:t>
            </a:r>
            <a:r>
              <a:rPr lang="en-US" sz="2400" b="1" dirty="0" err="1" smtClean="0"/>
              <a:t>ngrx</a:t>
            </a:r>
            <a:r>
              <a:rPr lang="en-US" sz="2400" b="1" dirty="0" smtClean="0"/>
              <a:t>/store';</a:t>
            </a:r>
          </a:p>
          <a:p>
            <a:r>
              <a:rPr lang="en-US" sz="2400" b="1" dirty="0" smtClean="0">
                <a:hlinkClick r:id="rId2"/>
              </a:rPr>
              <a:t>import</a:t>
            </a:r>
            <a:r>
              <a:rPr lang="en-US" sz="2400" b="1" dirty="0" smtClean="0"/>
              <a:t> { increment, decrement, reset } from './</a:t>
            </a:r>
            <a:r>
              <a:rPr lang="en-US" sz="2400" b="1" dirty="0" err="1" smtClean="0"/>
              <a:t>counter.actions</a:t>
            </a:r>
            <a:r>
              <a:rPr lang="en-US" sz="2400" b="1" dirty="0" smtClean="0"/>
              <a:t>';</a:t>
            </a:r>
          </a:p>
          <a:p>
            <a:r>
              <a:rPr lang="en-US" sz="2400" b="1" dirty="0" smtClean="0"/>
              <a:t> </a:t>
            </a:r>
          </a:p>
          <a:p>
            <a:r>
              <a:rPr lang="en-US" sz="2400" b="1" dirty="0" smtClean="0">
                <a:hlinkClick r:id="rId5"/>
              </a:rPr>
              <a:t>export</a:t>
            </a:r>
            <a:r>
              <a:rPr lang="en-US" sz="2400" b="1" dirty="0" smtClean="0"/>
              <a:t> const </a:t>
            </a:r>
            <a:r>
              <a:rPr lang="en-US" sz="2400" b="1" dirty="0" err="1" smtClean="0"/>
              <a:t>initialState</a:t>
            </a:r>
            <a:r>
              <a:rPr lang="en-US" sz="2400" b="1" dirty="0" smtClean="0"/>
              <a:t> = 0;</a:t>
            </a:r>
          </a:p>
          <a:p>
            <a:r>
              <a:rPr lang="en-US" sz="2400" b="1" dirty="0" smtClean="0"/>
              <a:t> </a:t>
            </a:r>
          </a:p>
          <a:p>
            <a:r>
              <a:rPr lang="en-US" sz="2400" b="1" dirty="0" smtClean="0"/>
              <a:t>const _</a:t>
            </a:r>
            <a:r>
              <a:rPr lang="en-US" sz="2400" b="1" dirty="0" err="1" smtClean="0"/>
              <a:t>counterReducer</a:t>
            </a:r>
            <a:r>
              <a:rPr lang="en-US" sz="2400" b="1" dirty="0" smtClean="0"/>
              <a:t> = </a:t>
            </a:r>
            <a:r>
              <a:rPr lang="en-US" sz="2400" b="1" dirty="0" err="1" smtClean="0">
                <a:hlinkClick r:id="rId3"/>
              </a:rPr>
              <a:t>createReducer</a:t>
            </a:r>
            <a:r>
              <a:rPr lang="en-US" sz="2400" b="1" dirty="0" smtClean="0"/>
              <a:t>(</a:t>
            </a:r>
          </a:p>
          <a:p>
            <a:r>
              <a:rPr lang="en-US" sz="2400" b="1" dirty="0" smtClean="0"/>
              <a:t>  </a:t>
            </a:r>
            <a:r>
              <a:rPr lang="en-US" sz="2400" b="1" dirty="0" err="1" smtClean="0"/>
              <a:t>initialState</a:t>
            </a:r>
            <a:r>
              <a:rPr lang="en-US" sz="2400" b="1" dirty="0" smtClean="0"/>
              <a:t>,</a:t>
            </a:r>
          </a:p>
          <a:p>
            <a:r>
              <a:rPr lang="en-US" sz="2400" b="1" dirty="0" smtClean="0">
                <a:hlinkClick r:id="rId4"/>
              </a:rPr>
              <a:t>  on</a:t>
            </a:r>
            <a:r>
              <a:rPr lang="en-US" sz="2400" b="1" dirty="0" smtClean="0"/>
              <a:t>(increment</a:t>
            </a:r>
            <a:r>
              <a:rPr lang="en-US" sz="2400" b="1" dirty="0" smtClean="0"/>
              <a:t>, (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) =&gt; 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 + 1),</a:t>
            </a:r>
          </a:p>
          <a:p>
            <a:r>
              <a:rPr lang="en-US" sz="2400" b="1" dirty="0" smtClean="0">
                <a:hlinkClick r:id="rId4"/>
              </a:rPr>
              <a:t>  on</a:t>
            </a:r>
            <a:r>
              <a:rPr lang="en-US" sz="2400" b="1" dirty="0" smtClean="0"/>
              <a:t>(decrement</a:t>
            </a:r>
            <a:r>
              <a:rPr lang="en-US" sz="2400" b="1" dirty="0" smtClean="0"/>
              <a:t>, (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) =&gt; 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 - 1),</a:t>
            </a:r>
          </a:p>
          <a:p>
            <a:r>
              <a:rPr lang="en-US" sz="2400" b="1" dirty="0" smtClean="0">
                <a:hlinkClick r:id="rId4"/>
              </a:rPr>
              <a:t>  on</a:t>
            </a:r>
            <a:r>
              <a:rPr lang="en-US" sz="2400" b="1" dirty="0" smtClean="0"/>
              <a:t>(reset</a:t>
            </a:r>
            <a:r>
              <a:rPr lang="en-US" sz="2400" b="1" dirty="0" smtClean="0"/>
              <a:t>, (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) =&gt; 0)</a:t>
            </a:r>
          </a:p>
          <a:p>
            <a:r>
              <a:rPr lang="en-US" sz="2400" b="1" dirty="0" smtClean="0"/>
              <a:t>);</a:t>
            </a:r>
          </a:p>
          <a:p>
            <a:r>
              <a:rPr lang="en-US" sz="2400" b="1" dirty="0" smtClean="0"/>
              <a:t> </a:t>
            </a:r>
          </a:p>
          <a:p>
            <a:r>
              <a:rPr lang="en-US" sz="2400" b="1" dirty="0" smtClean="0">
                <a:hlinkClick r:id="rId5"/>
              </a:rPr>
              <a:t>export</a:t>
            </a:r>
            <a:r>
              <a:rPr lang="en-US" sz="2400" b="1" dirty="0" smtClean="0"/>
              <a:t> function </a:t>
            </a:r>
            <a:r>
              <a:rPr lang="en-US" sz="2400" b="1" dirty="0" err="1" smtClean="0"/>
              <a:t>counterReducer</a:t>
            </a:r>
            <a:r>
              <a:rPr lang="en-US" sz="2400" b="1" dirty="0" smtClean="0"/>
              <a:t>(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, action) {</a:t>
            </a:r>
          </a:p>
          <a:p>
            <a:r>
              <a:rPr lang="en-US" sz="2400" b="1" dirty="0" smtClean="0"/>
              <a:t>  return </a:t>
            </a:r>
            <a:r>
              <a:rPr lang="en-US" sz="2400" b="1" dirty="0" smtClean="0"/>
              <a:t>_</a:t>
            </a:r>
            <a:r>
              <a:rPr lang="en-US" sz="2400" b="1" dirty="0" err="1" smtClean="0"/>
              <a:t>counterReducer</a:t>
            </a:r>
            <a:r>
              <a:rPr lang="en-US" sz="2400" b="1" dirty="0" smtClean="0"/>
              <a:t>(</a:t>
            </a:r>
            <a:r>
              <a:rPr lang="en-US" sz="2400" b="1" dirty="0" smtClean="0">
                <a:hlinkClick r:id="rId6"/>
              </a:rPr>
              <a:t>state</a:t>
            </a:r>
            <a:r>
              <a:rPr lang="en-US" sz="2400" b="1" dirty="0" smtClean="0"/>
              <a:t>, action);</a:t>
            </a:r>
          </a:p>
          <a:p>
            <a:r>
              <a:rPr lang="en-US" sz="2400" b="1" dirty="0" smtClean="0"/>
              <a:t>}</a:t>
            </a:r>
            <a:endParaRPr lang="en-US" sz="2400" b="1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05853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b="1" dirty="0" smtClean="0">
                <a:solidFill>
                  <a:schemeClr val="bg1"/>
                </a:solidFill>
              </a:rPr>
              <a:t>StoreModule</a:t>
            </a:r>
            <a:r>
              <a:rPr lang="en-US" dirty="0" smtClean="0"/>
              <a:t> and the </a:t>
            </a:r>
            <a:r>
              <a:rPr lang="en-US" b="1" dirty="0" smtClean="0">
                <a:solidFill>
                  <a:schemeClr val="bg1"/>
                </a:solidFill>
              </a:rPr>
              <a:t>reducer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 </a:t>
            </a:r>
            <a:r>
              <a:rPr lang="en-US" dirty="0" err="1" smtClean="0"/>
              <a:t>StoreModule.forRoot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import { 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StoreModule</a:t>
            </a:r>
            <a:r>
              <a:rPr lang="en-GB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from '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@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ngrx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/store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import {</a:t>
            </a:r>
            <a:r>
              <a:rPr lang="en-US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r>
              <a:rPr lang="en-US" dirty="0" smtClean="0"/>
              <a:t>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 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from 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'./</a:t>
            </a:r>
            <a:r>
              <a:rPr lang="en-GB" b="1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counter.reducer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';</a:t>
            </a:r>
          </a:p>
          <a:p>
            <a:endParaRPr lang="en-GB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@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NgModule({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imports: [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BrowserModule,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StoreModule.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forRoot</a:t>
            </a:r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  </a:t>
            </a:r>
            <a:r>
              <a:rPr lang="en-GB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GB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: </a:t>
            </a:r>
            <a:r>
              <a:rPr lang="en-GB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counterReducer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  })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],</a:t>
            </a:r>
          </a:p>
          <a:p>
            <a:r>
              <a:rPr lang="en-GB" b="1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</a:t>
            </a:r>
          </a:p>
        </p:txBody>
      </p:sp>
    </p:spTree>
    <p:extLst>
      <p:ext uri="{BB962C8B-B14F-4D97-AF65-F5344CB8AC3E}">
        <p14:creationId xmlns:p14="http://schemas.microsoft.com/office/powerpoint/2010/main" xmlns="" val="277868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b="1" dirty="0" smtClean="0">
                <a:solidFill>
                  <a:schemeClr val="bg1"/>
                </a:solidFill>
              </a:rPr>
              <a:t>Observable</a:t>
            </a:r>
            <a:r>
              <a:rPr lang="en-US" b="1" dirty="0" smtClean="0"/>
              <a:t>,</a:t>
            </a:r>
            <a:r>
              <a:rPr lang="en-US" b="1" dirty="0" smtClean="0">
                <a:solidFill>
                  <a:schemeClr val="bg1"/>
                </a:solidFill>
              </a:rPr>
              <a:t> Store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chemeClr val="bg1"/>
                </a:solidFill>
              </a:rPr>
              <a:t>actions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Counter Component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1944000"/>
            <a:ext cx="95758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 Other code removed for brevity </a:t>
            </a:r>
            <a:endParaRPr lang="en-GB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b="1" dirty="0" smtClean="0">
                <a:hlinkClick r:id="rId2"/>
              </a:rPr>
              <a:t>export</a:t>
            </a:r>
            <a:r>
              <a:rPr lang="en-US" b="1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MyCounterComponent</a:t>
            </a:r>
            <a:r>
              <a:rPr lang="en-US" b="1" dirty="0" smtClean="0"/>
              <a:t> {</a:t>
            </a:r>
          </a:p>
          <a:p>
            <a:r>
              <a:rPr lang="en-US" b="1" dirty="0" smtClean="0"/>
              <a:t>  count</a:t>
            </a:r>
            <a:r>
              <a:rPr lang="en-US" b="1" dirty="0" smtClean="0"/>
              <a:t>$: Observable&lt;number</a:t>
            </a:r>
            <a:r>
              <a:rPr lang="en-US" b="1" dirty="0" smtClean="0"/>
              <a:t>&gt;</a:t>
            </a:r>
            <a:endParaRPr lang="en-US" b="1" dirty="0" smtClean="0"/>
          </a:p>
          <a:p>
            <a:r>
              <a:rPr lang="en-US" b="1" dirty="0" smtClean="0"/>
              <a:t>  constructor(private </a:t>
            </a:r>
            <a:r>
              <a:rPr lang="en-US" b="1" dirty="0" smtClean="0"/>
              <a:t>store: </a:t>
            </a:r>
            <a:r>
              <a:rPr lang="en-US" b="1" dirty="0" smtClean="0">
                <a:hlinkClick r:id="rId3"/>
              </a:rPr>
              <a:t>Store</a:t>
            </a:r>
            <a:r>
              <a:rPr lang="en-US" b="1" dirty="0" smtClean="0"/>
              <a:t>&lt;{ count: number }&gt;) 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// </a:t>
            </a:r>
            <a:r>
              <a:rPr lang="en-US" b="1" dirty="0" smtClean="0">
                <a:solidFill>
                  <a:srgbClr val="00B050"/>
                </a:solidFill>
              </a:rPr>
              <a:t>TODO: This stream will connect to the current store `count</a:t>
            </a:r>
            <a:r>
              <a:rPr lang="en-US" b="1" dirty="0" smtClean="0">
                <a:solidFill>
                  <a:srgbClr val="00B050"/>
                </a:solidFill>
              </a:rPr>
              <a:t>` state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    </a:t>
            </a:r>
            <a:r>
              <a:rPr lang="en-US" b="1" dirty="0" err="1" smtClean="0"/>
              <a:t>this.count</a:t>
            </a:r>
            <a:r>
              <a:rPr lang="en-US" b="1" dirty="0" smtClean="0"/>
              <a:t>$ =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store.select</a:t>
            </a:r>
            <a:r>
              <a:rPr lang="en-US" b="1" dirty="0" smtClean="0"/>
              <a:t>('count');</a:t>
            </a:r>
          </a:p>
          <a:p>
            <a:r>
              <a:rPr lang="en-US" b="1" dirty="0" smtClean="0"/>
              <a:t>  }</a:t>
            </a:r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increment</a:t>
            </a:r>
            <a:r>
              <a:rPr lang="en-US" b="1" dirty="0" smtClean="0"/>
              <a:t>() 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</a:t>
            </a:r>
            <a:r>
              <a:rPr lang="en-US" b="1" dirty="0" err="1" smtClean="0"/>
              <a:t>this.store.dispatch</a:t>
            </a:r>
            <a:r>
              <a:rPr lang="en-US" b="1" dirty="0" smtClean="0"/>
              <a:t>(increment());</a:t>
            </a:r>
          </a:p>
          <a:p>
            <a:r>
              <a:rPr lang="en-US" b="1" dirty="0" smtClean="0"/>
              <a:t>  }</a:t>
            </a:r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decrement</a:t>
            </a:r>
            <a:r>
              <a:rPr lang="en-US" b="1" dirty="0" smtClean="0"/>
              <a:t>() 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// </a:t>
            </a:r>
            <a:r>
              <a:rPr lang="en-US" b="1" dirty="0" smtClean="0">
                <a:solidFill>
                  <a:srgbClr val="00B050"/>
                </a:solidFill>
              </a:rPr>
              <a:t>TODO: Dispatch a decrement action</a:t>
            </a:r>
          </a:p>
          <a:p>
            <a:r>
              <a:rPr lang="en-US" b="1" dirty="0" smtClean="0"/>
              <a:t>  }</a:t>
            </a:r>
            <a:endParaRPr lang="en-US" b="1" dirty="0" smtClean="0"/>
          </a:p>
          <a:p>
            <a:r>
              <a:rPr lang="en-US" b="1" dirty="0" smtClean="0"/>
              <a:t>  </a:t>
            </a:r>
            <a:r>
              <a:rPr lang="en-US" b="1" dirty="0" smtClean="0">
                <a:solidFill>
                  <a:schemeClr val="bg1"/>
                </a:solidFill>
              </a:rPr>
              <a:t>reset</a:t>
            </a:r>
            <a:r>
              <a:rPr lang="en-US" b="1" dirty="0" smtClean="0"/>
              <a:t>() 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// </a:t>
            </a:r>
            <a:r>
              <a:rPr lang="en-US" b="1" dirty="0" smtClean="0">
                <a:solidFill>
                  <a:srgbClr val="00B050"/>
                </a:solidFill>
              </a:rPr>
              <a:t>TODO: Dispatch a reset action</a:t>
            </a:r>
          </a:p>
          <a:p>
            <a:r>
              <a:rPr lang="en-US" b="1" dirty="0" smtClean="0"/>
              <a:t>  }</a:t>
            </a:r>
            <a:endParaRPr lang="en-US" b="1" dirty="0" smtClean="0"/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7868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smtClean="0"/>
              <a:t>HTML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 your component to the </a:t>
            </a:r>
            <a:r>
              <a:rPr lang="en-US" dirty="0" err="1" smtClean="0"/>
              <a:t>AppModule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Counter </a:t>
            </a:r>
            <a:r>
              <a:rPr lang="en-US" dirty="0" smtClean="0"/>
              <a:t>Component (2)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189900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&lt;button (click)="</a:t>
            </a:r>
            <a:r>
              <a:rPr lang="en-US" sz="2400" b="1" dirty="0" smtClean="0">
                <a:solidFill>
                  <a:schemeClr val="bg1"/>
                </a:solidFill>
              </a:rPr>
              <a:t>increment()</a:t>
            </a:r>
            <a:r>
              <a:rPr lang="en-US" sz="2400" b="1" dirty="0" smtClean="0"/>
              <a:t>"&gt;Increment&lt;/button&gt; </a:t>
            </a:r>
          </a:p>
          <a:p>
            <a:r>
              <a:rPr lang="en-US" sz="2400" b="1" dirty="0" smtClean="0"/>
              <a:t>&lt;div&gt;Current </a:t>
            </a:r>
            <a:r>
              <a:rPr lang="en-US" sz="2400" b="1" dirty="0" smtClean="0"/>
              <a:t>Count: {{ </a:t>
            </a:r>
            <a:r>
              <a:rPr lang="en-US" sz="2400" b="1" dirty="0" smtClean="0">
                <a:solidFill>
                  <a:schemeClr val="bg1"/>
                </a:solidFill>
              </a:rPr>
              <a:t>count$ | </a:t>
            </a:r>
            <a:r>
              <a:rPr lang="en-US" sz="2400" b="1" dirty="0" err="1" smtClean="0">
                <a:solidFill>
                  <a:schemeClr val="bg1"/>
                </a:solidFill>
              </a:rPr>
              <a:t>async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/>
              <a:t>}}&lt;/div</a:t>
            </a:r>
            <a:r>
              <a:rPr lang="en-US" sz="2400" b="1" dirty="0" smtClean="0"/>
              <a:t>&gt;</a:t>
            </a:r>
            <a:endParaRPr lang="en-US" sz="2400" b="1" dirty="0" smtClean="0"/>
          </a:p>
          <a:p>
            <a:r>
              <a:rPr lang="en-US" sz="2400" b="1" dirty="0" smtClean="0"/>
              <a:t>&lt;</a:t>
            </a:r>
            <a:r>
              <a:rPr lang="en-US" sz="2400" b="1" dirty="0" smtClean="0"/>
              <a:t>button (click)="</a:t>
            </a:r>
            <a:r>
              <a:rPr lang="en-US" sz="2400" b="1" dirty="0" smtClean="0">
                <a:solidFill>
                  <a:schemeClr val="bg1"/>
                </a:solidFill>
              </a:rPr>
              <a:t>decrement()</a:t>
            </a:r>
            <a:r>
              <a:rPr lang="en-US" sz="2400" b="1" dirty="0" smtClean="0"/>
              <a:t>"&gt;Decrement&lt;/button&gt; </a:t>
            </a:r>
          </a:p>
          <a:p>
            <a:r>
              <a:rPr lang="en-US" sz="2400" b="1" dirty="0" smtClean="0"/>
              <a:t>&lt;</a:t>
            </a:r>
            <a:r>
              <a:rPr lang="en-US" sz="2400" b="1" dirty="0" smtClean="0"/>
              <a:t>button (click)="</a:t>
            </a:r>
            <a:r>
              <a:rPr lang="en-US" sz="2400" b="1" dirty="0" smtClean="0">
                <a:solidFill>
                  <a:schemeClr val="bg1"/>
                </a:solidFill>
              </a:rPr>
              <a:t>reset()</a:t>
            </a:r>
            <a:r>
              <a:rPr lang="en-US" sz="2400" b="1" dirty="0" smtClean="0"/>
              <a:t>"&gt;Reset Counter&lt;/button&gt;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3100" y="4895850"/>
            <a:ext cx="891155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@</a:t>
            </a:r>
            <a:r>
              <a:rPr lang="en-US" sz="2400" b="1" dirty="0" err="1" smtClean="0"/>
              <a:t>NgModule</a:t>
            </a:r>
            <a:r>
              <a:rPr lang="en-US" sz="2400" b="1" dirty="0" smtClean="0"/>
              <a:t>({</a:t>
            </a:r>
          </a:p>
          <a:p>
            <a:r>
              <a:rPr lang="en-US" sz="2400" b="1" dirty="0" smtClean="0"/>
              <a:t>  declarations</a:t>
            </a:r>
            <a:r>
              <a:rPr lang="en-US" sz="2400" b="1" dirty="0" smtClean="0"/>
              <a:t>: [</a:t>
            </a:r>
            <a:r>
              <a:rPr lang="en-US" sz="2400" b="1" dirty="0" err="1" smtClean="0"/>
              <a:t>AppComponent</a:t>
            </a:r>
            <a:r>
              <a:rPr lang="en-US" sz="2400" b="1" dirty="0" smtClean="0"/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MyCounterComponent</a:t>
            </a:r>
            <a:r>
              <a:rPr lang="en-US" sz="2400" b="1" dirty="0" smtClean="0"/>
              <a:t>],</a:t>
            </a:r>
          </a:p>
          <a:p>
            <a:r>
              <a:rPr lang="en-US" sz="2400" b="1" dirty="0" smtClean="0"/>
              <a:t>  imports</a:t>
            </a:r>
            <a:r>
              <a:rPr lang="en-US" sz="2400" b="1" dirty="0" smtClean="0"/>
              <a:t>: [</a:t>
            </a:r>
            <a:r>
              <a:rPr lang="en-US" sz="2400" b="1" dirty="0" err="1" smtClean="0"/>
              <a:t>BrowserModule</a:t>
            </a:r>
            <a:r>
              <a:rPr lang="en-US" sz="2400" b="1" dirty="0" smtClean="0"/>
              <a:t>, </a:t>
            </a:r>
            <a:r>
              <a:rPr lang="en-US" sz="2400" b="1" dirty="0" err="1" smtClean="0">
                <a:solidFill>
                  <a:schemeClr val="bg1"/>
                </a:solidFill>
              </a:rPr>
              <a:t>StoreModule.forRoot</a:t>
            </a:r>
            <a:r>
              <a:rPr lang="en-US" sz="2400" b="1" dirty="0" smtClean="0">
                <a:solidFill>
                  <a:schemeClr val="bg1"/>
                </a:solidFill>
              </a:rPr>
              <a:t>({ count: </a:t>
            </a:r>
            <a:r>
              <a:rPr lang="en-US" sz="2400" b="1" dirty="0" err="1" smtClean="0">
                <a:solidFill>
                  <a:schemeClr val="bg1"/>
                </a:solidFill>
              </a:rPr>
              <a:t>counterReducer</a:t>
            </a:r>
            <a:r>
              <a:rPr lang="en-US" sz="2400" b="1" dirty="0" smtClean="0">
                <a:solidFill>
                  <a:schemeClr val="bg1"/>
                </a:solidFill>
              </a:rPr>
              <a:t> })</a:t>
            </a:r>
            <a:r>
              <a:rPr lang="en-US" sz="2400" b="1" dirty="0" smtClean="0"/>
              <a:t>],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6968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286293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xmlns="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28652" y="1656934"/>
            <a:ext cx="85247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State Management Lifecycle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 err="1" smtClean="0">
                <a:solidFill>
                  <a:schemeClr val="bg1"/>
                </a:solidFill>
              </a:rPr>
              <a:t>NgRx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2"/>
                </a:solidFill>
              </a:rPr>
              <a:t>packages</a:t>
            </a:r>
            <a:endParaRPr lang="en-US" sz="3600" dirty="0">
              <a:solidFill>
                <a:schemeClr val="bg2"/>
              </a:solidFill>
            </a:endParaRPr>
          </a:p>
          <a:p>
            <a:pPr marL="342900" indent="-342900"/>
            <a:r>
              <a:rPr lang="en-US" sz="3600" dirty="0">
                <a:solidFill>
                  <a:schemeClr val="bg2"/>
                </a:solidFill>
              </a:rPr>
              <a:t> NgRX store is a </a:t>
            </a:r>
            <a:r>
              <a:rPr lang="en-US" sz="3600" b="1" dirty="0">
                <a:solidFill>
                  <a:schemeClr val="bg1"/>
                </a:solidFill>
              </a:rPr>
              <a:t>state management tool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Store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Actions</a:t>
            </a:r>
          </a:p>
          <a:p>
            <a:pPr marL="875966" lvl="1" indent="-342900"/>
            <a:r>
              <a:rPr lang="en-US" sz="3400" dirty="0">
                <a:solidFill>
                  <a:schemeClr val="bg2"/>
                </a:solidFill>
              </a:rPr>
              <a:t>Reducers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53892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153355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err="1" smtClean="0"/>
              <a:t>NgRx</a:t>
            </a:r>
            <a:endParaRPr lang="bg-BG" dirty="0" smtClean="0"/>
          </a:p>
          <a:p>
            <a:pPr lvl="1">
              <a:lnSpc>
                <a:spcPts val="4000"/>
              </a:lnSpc>
            </a:pPr>
            <a:r>
              <a:rPr lang="en-US" dirty="0" err="1" smtClean="0"/>
              <a:t>NgRx</a:t>
            </a:r>
            <a:r>
              <a:rPr lang="en-US" dirty="0" smtClean="0"/>
              <a:t> Packages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 err="1"/>
              <a:t>NgRX</a:t>
            </a:r>
            <a:r>
              <a:rPr lang="en-US" dirty="0"/>
              <a:t> </a:t>
            </a:r>
            <a:r>
              <a:rPr lang="en-US" dirty="0" smtClean="0"/>
              <a:t>Store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 smtClean="0"/>
              <a:t>Actions</a:t>
            </a:r>
          </a:p>
          <a:p>
            <a:pPr marL="957262" lvl="1" indent="-514350">
              <a:lnSpc>
                <a:spcPts val="4000"/>
              </a:lnSpc>
            </a:pPr>
            <a:r>
              <a:rPr lang="en-US" dirty="0" smtClean="0"/>
              <a:t>Reducers</a:t>
            </a:r>
          </a:p>
          <a:p>
            <a:pPr marL="957262" lvl="1" indent="-514350">
              <a:lnSpc>
                <a:spcPts val="4000"/>
              </a:lnSpc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5" name="Picture 4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xmlns="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22155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5537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418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151122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55135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234465"/>
                </a:solidFill>
              </a:rPr>
              <a:t>Introduction to </a:t>
            </a:r>
            <a:r>
              <a:rPr lang="en-US" sz="4000" b="1" dirty="0" err="1" smtClean="0">
                <a:solidFill>
                  <a:srgbClr val="234465"/>
                </a:solidFill>
              </a:rPr>
              <a:t>NgRx</a:t>
            </a:r>
            <a:endParaRPr lang="en-US" sz="4000" b="1" dirty="0">
              <a:solidFill>
                <a:srgbClr val="234465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State Management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30635" y="1295400"/>
            <a:ext cx="2730733" cy="24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7829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0866" y="1121143"/>
            <a:ext cx="981808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NgRx</a:t>
            </a:r>
            <a:r>
              <a:rPr lang="en-US" dirty="0" smtClean="0"/>
              <a:t> is a framework for building reactive applications in Angular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err="1" smtClean="0"/>
              <a:t>NgRx</a:t>
            </a:r>
            <a:r>
              <a:rPr lang="en-US" dirty="0" smtClean="0"/>
              <a:t> provides libraries for: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Managing </a:t>
            </a:r>
            <a:r>
              <a:rPr lang="en-US" b="1" dirty="0" smtClean="0">
                <a:solidFill>
                  <a:schemeClr val="bg1"/>
                </a:solidFill>
              </a:rPr>
              <a:t>global state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Isolation</a:t>
            </a:r>
            <a:r>
              <a:rPr lang="en-US" dirty="0" smtClean="0"/>
              <a:t> of side effects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Entity </a:t>
            </a:r>
            <a:r>
              <a:rPr lang="en-US" b="1" dirty="0" smtClean="0">
                <a:solidFill>
                  <a:schemeClr val="bg1"/>
                </a:solidFill>
              </a:rPr>
              <a:t>collection management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Integration</a:t>
            </a:r>
            <a:r>
              <a:rPr lang="en-US" dirty="0" smtClean="0"/>
              <a:t> with the Angular Router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Developer tooling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 smtClean="0"/>
              <a:t>NgRx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6822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NgRx</a:t>
            </a:r>
            <a:r>
              <a:rPr lang="en-US" dirty="0" smtClean="0"/>
              <a:t> packages categories: </a:t>
            </a: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State</a:t>
            </a:r>
            <a:r>
              <a:rPr lang="en-US" sz="3000" dirty="0" smtClean="0"/>
              <a:t>: </a:t>
            </a:r>
          </a:p>
          <a:p>
            <a:pPr lvl="2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Store</a:t>
            </a:r>
            <a:r>
              <a:rPr lang="en-US" sz="2800" dirty="0" smtClean="0"/>
              <a:t> - </a:t>
            </a:r>
            <a:r>
              <a:rPr lang="en-US" sz="2800" dirty="0" err="1" smtClean="0"/>
              <a:t>RxJS</a:t>
            </a:r>
            <a:r>
              <a:rPr lang="en-US" sz="2800" dirty="0" smtClean="0"/>
              <a:t> powered global state management</a:t>
            </a:r>
          </a:p>
          <a:p>
            <a:pPr lvl="2"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Effects</a:t>
            </a:r>
            <a:r>
              <a:rPr lang="en-US" sz="2800" dirty="0" smtClean="0"/>
              <a:t> - side effect model</a:t>
            </a:r>
          </a:p>
          <a:p>
            <a:pPr lvl="2">
              <a:buClr>
                <a:schemeClr val="tx1"/>
              </a:buClr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Router store</a:t>
            </a:r>
            <a:r>
              <a:rPr lang="en-US" sz="2800" b="1" dirty="0" smtClean="0"/>
              <a:t> </a:t>
            </a:r>
            <a:r>
              <a:rPr lang="en-US" sz="2800" dirty="0" smtClean="0"/>
              <a:t>- Bindings to connect the Angular Router</a:t>
            </a:r>
          </a:p>
          <a:p>
            <a:pPr lvl="2">
              <a:buClr>
                <a:schemeClr val="tx1"/>
              </a:buClr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Entity</a:t>
            </a:r>
            <a:r>
              <a:rPr lang="en-US" sz="2800" dirty="0" smtClean="0"/>
              <a:t> - Entity State adapter for managing record collections</a:t>
            </a:r>
          </a:p>
          <a:p>
            <a:pPr lvl="2">
              <a:buClr>
                <a:schemeClr val="tx1"/>
              </a:buClr>
            </a:pPr>
            <a:r>
              <a:rPr lang="en-US" sz="2800" dirty="0" smtClean="0"/>
              <a:t> </a:t>
            </a:r>
            <a:r>
              <a:rPr lang="en-US" sz="2800" b="1" dirty="0" err="1" smtClean="0">
                <a:solidFill>
                  <a:schemeClr val="bg1"/>
                </a:solidFill>
              </a:rPr>
              <a:t>ComponentStore</a:t>
            </a:r>
            <a:endParaRPr lang="en-US" sz="2800" dirty="0" smtClean="0"/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Data</a:t>
            </a:r>
            <a:r>
              <a:rPr lang="en-US" sz="3000" dirty="0" smtClean="0"/>
              <a:t>: </a:t>
            </a:r>
            <a:r>
              <a:rPr lang="en-US" sz="2800" dirty="0" smtClean="0"/>
              <a:t>Extension for simplified entity data management</a:t>
            </a:r>
            <a:endParaRPr lang="en-US" sz="3000" dirty="0" smtClean="0"/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View: </a:t>
            </a:r>
            <a:r>
              <a:rPr lang="en-US" sz="2800" dirty="0" smtClean="0"/>
              <a:t>Extension for fully reactive Angular applications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Developer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tooling: </a:t>
            </a:r>
            <a:r>
              <a:rPr lang="en-US" sz="2800" dirty="0" smtClean="0"/>
              <a:t>Store </a:t>
            </a:r>
            <a:r>
              <a:rPr lang="en-US" sz="2800" dirty="0" err="1" smtClean="0"/>
              <a:t>Devtools</a:t>
            </a:r>
            <a:r>
              <a:rPr lang="en-US" sz="2800" dirty="0" smtClean="0"/>
              <a:t>, Schematics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r>
              <a:rPr lang="en-US" dirty="0" smtClean="0"/>
              <a:t> Packages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307711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M</a:t>
            </a:r>
            <a:r>
              <a:rPr lang="en-US" dirty="0" smtClean="0"/>
              <a:t>anagement Lifecycle</a:t>
            </a:r>
            <a:endParaRPr lang="bg-BG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822572" y="1612327"/>
            <a:ext cx="2190256" cy="83299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Selector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36625" y="3914775"/>
            <a:ext cx="1962150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628650" y="5407025"/>
            <a:ext cx="2578100" cy="7556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Component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295650" y="5783051"/>
            <a:ext cx="2133600" cy="359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 bwMode="auto">
          <a:xfrm>
            <a:off x="93408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Service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55181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Store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 flipV="1">
            <a:off x="3451225" y="2026170"/>
            <a:ext cx="1822450" cy="530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449074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6" name="Rounded Rectangle 19"/>
          <p:cNvSpPr/>
          <p:nvPr/>
        </p:nvSpPr>
        <p:spPr bwMode="auto">
          <a:xfrm>
            <a:off x="5715000" y="55372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" name="Rounded Rectangle 19"/>
          <p:cNvSpPr/>
          <p:nvPr/>
        </p:nvSpPr>
        <p:spPr bwMode="auto">
          <a:xfrm>
            <a:off x="55181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Action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7" name="Rounded Rectangle 19"/>
          <p:cNvSpPr/>
          <p:nvPr/>
        </p:nvSpPr>
        <p:spPr bwMode="auto">
          <a:xfrm>
            <a:off x="9523702" y="551815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8" name="Rounded Rectangle 19"/>
          <p:cNvSpPr/>
          <p:nvPr/>
        </p:nvSpPr>
        <p:spPr bwMode="auto">
          <a:xfrm>
            <a:off x="9340850" y="53848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Effects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cxnSp>
        <p:nvCxnSpPr>
          <p:cNvPr id="29" name="Straight Arrow Connector 15"/>
          <p:cNvCxnSpPr/>
          <p:nvPr/>
        </p:nvCxnSpPr>
        <p:spPr>
          <a:xfrm flipV="1">
            <a:off x="7829550" y="5784850"/>
            <a:ext cx="1200150" cy="359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/>
          <p:nvPr/>
        </p:nvCxnSpPr>
        <p:spPr>
          <a:xfrm rot="10800000">
            <a:off x="7829550" y="6007100"/>
            <a:ext cx="1111250" cy="1588"/>
          </a:xfrm>
          <a:prstGeom prst="straightConnector1">
            <a:avLst/>
          </a:prstGeom>
          <a:ln>
            <a:prstDash val="dash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6"/>
          <p:cNvCxnSpPr/>
          <p:nvPr/>
        </p:nvCxnSpPr>
        <p:spPr>
          <a:xfrm flipV="1">
            <a:off x="6449074" y="262890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6"/>
          <p:cNvCxnSpPr/>
          <p:nvPr/>
        </p:nvCxnSpPr>
        <p:spPr>
          <a:xfrm flipV="1">
            <a:off x="10407650" y="45402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ounded Rectangle 19"/>
          <p:cNvSpPr/>
          <p:nvPr/>
        </p:nvSpPr>
        <p:spPr bwMode="auto">
          <a:xfrm>
            <a:off x="5518150" y="3467100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Reducer</a:t>
            </a:r>
          </a:p>
        </p:txBody>
      </p:sp>
      <p:cxnSp>
        <p:nvCxnSpPr>
          <p:cNvPr id="44" name="Straight Arrow Connector 36"/>
          <p:cNvCxnSpPr/>
          <p:nvPr/>
        </p:nvCxnSpPr>
        <p:spPr>
          <a:xfrm rot="5400000">
            <a:off x="9801821" y="48793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36"/>
          <p:cNvCxnSpPr/>
          <p:nvPr/>
        </p:nvCxnSpPr>
        <p:spPr>
          <a:xfrm flipV="1">
            <a:off x="10318750" y="2584450"/>
            <a:ext cx="0" cy="65365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36"/>
          <p:cNvCxnSpPr/>
          <p:nvPr/>
        </p:nvCxnSpPr>
        <p:spPr>
          <a:xfrm rot="5400000">
            <a:off x="9712921" y="2923579"/>
            <a:ext cx="679846" cy="158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ounded Rectangle 19"/>
          <p:cNvSpPr/>
          <p:nvPr/>
        </p:nvSpPr>
        <p:spPr bwMode="auto">
          <a:xfrm>
            <a:off x="9340850" y="1628775"/>
            <a:ext cx="1861848" cy="8001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DB</a:t>
            </a:r>
            <a:endParaRPr lang="en-US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8137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26" grpId="0" animBg="1"/>
      <p:bldP spid="25" grpId="0" animBg="1"/>
      <p:bldP spid="27" grpId="0" animBg="1"/>
      <p:bldP spid="28" grpId="0" animBg="1"/>
      <p:bldP spid="41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 smtClean="0"/>
              <a:t>NgRx</a:t>
            </a:r>
            <a:endParaRPr lang="en-US" dirty="0"/>
          </a:p>
        </p:txBody>
      </p:sp>
      <p:pic>
        <p:nvPicPr>
          <p:cNvPr id="6" name="Картина 5" descr="ngr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850900"/>
            <a:ext cx="36449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909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56416" y="1121143"/>
            <a:ext cx="10129234" cy="5546589"/>
          </a:xfrm>
        </p:spPr>
        <p:txBody>
          <a:bodyPr/>
          <a:lstStyle/>
          <a:p>
            <a:r>
              <a:rPr lang="en-US" dirty="0" smtClean="0"/>
              <a:t>RxJS </a:t>
            </a:r>
            <a:r>
              <a:rPr lang="en-US" dirty="0"/>
              <a:t>powered </a:t>
            </a:r>
            <a:r>
              <a:rPr lang="en-US" dirty="0" smtClean="0"/>
              <a:t>global </a:t>
            </a:r>
            <a:r>
              <a:rPr lang="en-US" b="1" dirty="0" smtClean="0">
                <a:solidFill>
                  <a:schemeClr val="bg1"/>
                </a:solidFill>
              </a:rPr>
              <a:t>state </a:t>
            </a:r>
            <a:r>
              <a:rPr lang="en-US" b="1" dirty="0">
                <a:solidFill>
                  <a:schemeClr val="bg1"/>
                </a:solidFill>
              </a:rPr>
              <a:t>management </a:t>
            </a:r>
            <a:r>
              <a:rPr lang="en-US" b="1" dirty="0" smtClean="0">
                <a:solidFill>
                  <a:schemeClr val="bg1"/>
                </a:solidFill>
              </a:rPr>
              <a:t>tool </a:t>
            </a:r>
            <a:r>
              <a:rPr lang="en-US" dirty="0"/>
              <a:t>for </a:t>
            </a:r>
            <a:r>
              <a:rPr lang="en-US" dirty="0" smtClean="0"/>
              <a:t>Angular</a:t>
            </a:r>
            <a:endParaRPr lang="en-US" dirty="0"/>
          </a:p>
          <a:p>
            <a:r>
              <a:rPr lang="en-US" dirty="0"/>
              <a:t>Helps </a:t>
            </a:r>
            <a:r>
              <a:rPr lang="en-US" dirty="0" smtClean="0"/>
              <a:t>writing </a:t>
            </a:r>
            <a:r>
              <a:rPr lang="en-US" b="1" dirty="0" err="1" smtClean="0">
                <a:solidFill>
                  <a:schemeClr val="bg1"/>
                </a:solidFill>
              </a:rPr>
              <a:t>performant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consistent</a:t>
            </a:r>
            <a:r>
              <a:rPr lang="en-US" dirty="0" smtClean="0"/>
              <a:t> applications on top of Angular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Installation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NgRX Store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40000" y="4348718"/>
            <a:ext cx="6076271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npm install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@ngrx/store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--save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78630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820</Words>
  <Application>Microsoft Office PowerPoint</Application>
  <PresentationFormat>По избор</PresentationFormat>
  <Paragraphs>202</Paragraphs>
  <Slides>22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22</vt:i4>
      </vt:variant>
    </vt:vector>
  </HeadingPairs>
  <TitlesOfParts>
    <vt:vector size="23" baseType="lpstr">
      <vt:lpstr>SoftUni</vt:lpstr>
      <vt:lpstr>Redux State Management</vt:lpstr>
      <vt:lpstr>Table of Contents</vt:lpstr>
      <vt:lpstr>Have a Question?</vt:lpstr>
      <vt:lpstr>State Management</vt:lpstr>
      <vt:lpstr>Introduction to NgRx</vt:lpstr>
      <vt:lpstr>NgRx Packages</vt:lpstr>
      <vt:lpstr>State Management Lifecycle</vt:lpstr>
      <vt:lpstr>NgRx</vt:lpstr>
      <vt:lpstr>NgRX Store</vt:lpstr>
      <vt:lpstr>Actions</vt:lpstr>
      <vt:lpstr>Create Actions</vt:lpstr>
      <vt:lpstr>Reducers</vt:lpstr>
      <vt:lpstr>Define a Reducer Function</vt:lpstr>
      <vt:lpstr>Add the StoreModule.forRoot</vt:lpstr>
      <vt:lpstr>Create a Counter Component</vt:lpstr>
      <vt:lpstr>Create a Counter Component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and Unit Testing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27</cp:revision>
  <dcterms:created xsi:type="dcterms:W3CDTF">2018-05-23T13:08:44Z</dcterms:created>
  <dcterms:modified xsi:type="dcterms:W3CDTF">2020-11-16T07:28:21Z</dcterms:modified>
  <cp:category>computer programming;programming;software development;software engineering</cp:category>
</cp:coreProperties>
</file>