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21" r:id="rId63"/>
    <p:sldId id="323" r:id="rId64"/>
    <p:sldId id="322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70B5D4-4B6E-45C5-872D-6F7C8EDEB928}">
          <p14:sldIdLst>
            <p14:sldId id="256"/>
            <p14:sldId id="257"/>
            <p14:sldId id="258"/>
          </p14:sldIdLst>
        </p14:section>
        <p14:section name="HTTP Basics" id="{23E1F0D6-E98F-4CDE-A099-CEFB235ADA62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Developer Tools" id="{A33C0055-5FDE-480D-B034-13CB0331B584}">
          <p14:sldIdLst>
            <p14:sldId id="265"/>
            <p14:sldId id="266"/>
            <p14:sldId id="267"/>
            <p14:sldId id="268"/>
          </p14:sldIdLst>
        </p14:section>
        <p14:section name="HTML Forms" id="{68D5B52E-2CC3-4667-8C1E-311576BA80D0}">
          <p14:sldIdLst>
            <p14:sldId id="269"/>
            <p14:sldId id="270"/>
            <p14:sldId id="271"/>
            <p14:sldId id="272"/>
            <p14:sldId id="273"/>
          </p14:sldIdLst>
        </p14:section>
        <p14:section name="URL" id="{64EAA264-AA21-4CDB-8193-72A00E3FB910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MIME" id="{F3BFFB54-0297-4DFE-8021-5A946B2A1420}">
          <p14:sldIdLst>
            <p14:sldId id="280"/>
            <p14:sldId id="281"/>
            <p14:sldId id="282"/>
            <p14:sldId id="283"/>
          </p14:sldIdLst>
        </p14:section>
        <p14:section name="HTTP Request" id="{27A6773A-464A-496B-9657-36EBECC02A7A}">
          <p14:sldIdLst>
            <p14:sldId id="284"/>
            <p14:sldId id="285"/>
            <p14:sldId id="286"/>
            <p14:sldId id="287"/>
          </p14:sldIdLst>
        </p14:section>
        <p14:section name="HTTP Response" id="{C0AAFFD5-5F17-4CF9-96AD-26DC9B1972DB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TCP Networking" id="{1F9AE887-2B2E-4F0D-A874-F65876179872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Conclusion" id="{BF2BDE8E-47C4-4D1E-A78C-B843277634F8}">
          <p14:sldIdLst>
            <p14:sldId id="316"/>
            <p14:sldId id="321"/>
            <p14:sldId id="323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0278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1402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09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7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579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6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894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4348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8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854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14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1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4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88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developer.mozilla.org/en-US/docs/Too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91.svg"/><Relationship Id="rId5" Type="http://schemas.openxmlformats.org/officeDocument/2006/relationships/image" Target="../media/image85.sv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image" Target="../media/image8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.svg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.svg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svg"/><Relationship Id="rId5" Type="http://schemas.openxmlformats.org/officeDocument/2006/relationships/image" Target="../media/image64.png"/><Relationship Id="rId4" Type="http://schemas.openxmlformats.org/officeDocument/2006/relationships/image" Target="../media/image99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.sv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ttp/http_header_fields.htm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1000"/>
            <a:ext cx="3498041" cy="24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Tools for Developers</a:t>
            </a:r>
            <a:endParaRPr lang="bg-BG"/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Dev Tools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Tools for Developers – 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0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Form Method and Action</a:t>
            </a:r>
            <a:endParaRPr lang="bg-BG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HTML Forms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224416"/>
            <a:ext cx="3200400" cy="1349479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6000" y="5139000"/>
            <a:ext cx="2667000" cy="998522"/>
          </a:xfrm>
          <a:prstGeom prst="wedgeRoundRectCallout">
            <a:avLst>
              <a:gd name="adj1" fmla="val -60128"/>
              <a:gd name="adj2" fmla="val -5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Uniform Resource Locator</a:t>
            </a:r>
            <a:endParaRPr lang="bg-BG"/>
          </a:p>
        </p:txBody>
      </p:sp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78151211-BEC5-494D-AF4C-FEAF8F7FC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466" y="1230150"/>
            <a:ext cx="2817068" cy="281706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URL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16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2316438" y="1102801"/>
            <a:ext cx="667008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242818" y="1111084"/>
            <a:ext cx="137160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665473" y="1113400"/>
            <a:ext cx="591223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315244" y="1111084"/>
            <a:ext cx="1738589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165639" y="1119772"/>
            <a:ext cx="1645261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936111" y="1102801"/>
            <a:ext cx="101021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2510972"/>
            <a:ext cx="11804822" cy="421050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URL is a formatted string, consisting of:</a:t>
            </a:r>
          </a:p>
          <a:p>
            <a:pPr lvl="1"/>
            <a:r>
              <a:rPr lang="en-US" sz="2800" dirty="0"/>
              <a:t>Protocol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dirty="0"/>
              <a:t>Host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Port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</a:t>
            </a:r>
            <a:r>
              <a:rPr lang="en-US" sz="2800" b="1" dirty="0">
                <a:solidFill>
                  <a:schemeClr val="bg1"/>
                </a:solidFill>
              </a:rPr>
              <a:t>0…65535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Path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Query string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Fragment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3065" y="1163506"/>
            <a:ext cx="7962694" cy="1206761"/>
            <a:chOff x="630062" y="1746843"/>
            <a:chExt cx="7962694" cy="1206761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5" y="1746843"/>
              <a:ext cx="7759321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04286" y="2053847"/>
              <a:ext cx="204683" cy="58763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062" y="2553494"/>
              <a:ext cx="112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332097" y="1649122"/>
              <a:ext cx="241324" cy="138589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4868" y="2551873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/>
                <a:t>Host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3378075" y="2072324"/>
              <a:ext cx="241324" cy="5499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5233" y="2487886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4606379" y="1498279"/>
              <a:ext cx="210186" cy="1718715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8031" y="2495400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6387887" y="1527350"/>
              <a:ext cx="234757" cy="164526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4576" y="2515117"/>
              <a:ext cx="1661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7854758" y="1850004"/>
              <a:ext cx="245016" cy="10102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223" y="2515117"/>
              <a:ext cx="1234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Fragment</a:t>
              </a:r>
            </a:p>
          </p:txBody>
        </p: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</a:t>
            </a:r>
            <a:r>
              <a:rPr lang="en-US"/>
              <a:t>in C# 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</a:t>
            </a:r>
            <a:r>
              <a:rPr lang="en-US" b="1" dirty="0">
                <a:solidFill>
                  <a:schemeClr val="bg1"/>
                </a:solidFill>
              </a:rPr>
              <a:t>searches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bg1"/>
                </a:solidFill>
              </a:rPr>
              <a:t>encoded</a:t>
            </a:r>
            <a:r>
              <a:rPr lang="en-US" sz="3000" dirty="0"/>
              <a:t> according RFC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meaning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bg1"/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bg1"/>
                </a:solidFill>
              </a:rPr>
              <a:t>percent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7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 Encoding –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83470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66110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84622"/>
              </p:ext>
            </p:extLst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00" y="3121736"/>
            <a:ext cx="3133500" cy="1899343"/>
          </a:xfrm>
          <a:prstGeom prst="wedgeRoundRectCallout">
            <a:avLst>
              <a:gd name="adj1" fmla="val -72168"/>
              <a:gd name="adj2" fmla="val 7848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56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914" y="3767110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</a:t>
            </a:r>
            <a:br>
              <a:rPr lang="en-US" b="1" noProof="1">
                <a:solidFill>
                  <a:schemeClr val="bg2"/>
                </a:solidFill>
                <a:cs typeface="Consolas" pitchFamily="49" charset="0"/>
              </a:rPr>
            </a:b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46" y="5362992"/>
            <a:ext cx="3478935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 smtClean="0"/>
              <a:t>Multi-Purpose Internet Mail Extensions</a:t>
            </a:r>
            <a:endParaRPr lang="bg-BG" sz="4800" dirty="0"/>
          </a:p>
        </p:txBody>
      </p:sp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MIME and Media Types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69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4514387"/>
              </p:ext>
            </p:extLst>
          </p:nvPr>
        </p:nvGraphicFramePr>
        <p:xfrm>
          <a:off x="1563688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a HTTP Request?</a:t>
            </a:r>
            <a:endParaRPr lang="bg-BG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HTTP Request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HTTP Request Message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a HTTP Response?</a:t>
            </a:r>
            <a:endParaRPr lang="bg-BG"/>
          </a:p>
        </p:txBody>
      </p:sp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HTTP Response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Message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Redirection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Content-Type and Disposition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Web Communication Explained</a:t>
            </a:r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HTTP Basics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7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(3)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9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 smtClean="0"/>
              <a:t>TCP Handshake, TCP Listener and Sockets</a:t>
            </a:r>
            <a:endParaRPr lang="bg-BG" sz="4800" dirty="0"/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BB04CE4D-872C-4B29-BB3C-B805CD0C8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726" y="1018357"/>
            <a:ext cx="3458548" cy="345854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TCP Networking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349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105262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26084" y="4171149"/>
            <a:ext cx="75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78753" y="5057827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Synchronize packet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1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5570355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 rot="10800000"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197791" y="4146978"/>
            <a:ext cx="160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 - 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8"/>
            <a:ext cx="2905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Synchronize</a:t>
            </a:r>
          </a:p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0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217776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19219" y="4146981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7"/>
            <a:ext cx="290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E3C302-62DD-493B-AF0E-BFBE99794CD4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03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2077329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3862036" y="4306270"/>
            <a:ext cx="4138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Connection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Established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CFA8CD-3929-4A3B-A94A-8307483B9817}"/>
              </a:ext>
            </a:extLst>
          </p:cNvPr>
          <p:cNvSpPr/>
          <p:nvPr/>
        </p:nvSpPr>
        <p:spPr>
          <a:xfrm>
            <a:off x="4440282" y="5090140"/>
            <a:ext cx="3069856" cy="38762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08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75C3F-61F9-4394-BF80-A2D2950DCC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2" y="1151122"/>
            <a:ext cx="11804821" cy="5570355"/>
          </a:xfrm>
        </p:spPr>
        <p:txBody>
          <a:bodyPr/>
          <a:lstStyle/>
          <a:p>
            <a:r>
              <a:rPr lang="en-US" sz="3200" dirty="0"/>
              <a:t>Provides methods that listen for and accept incoming connection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Listener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4073D-1C4E-497B-8902-2B712AF92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0" y="2590801"/>
            <a:ext cx="11262623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async Task ServerListen()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8000;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ipAddress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.Parse("127.0.0.1");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TcpListener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= new TcpListener(ipAddress, port);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server.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Establish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а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 and read request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109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4343400" y="1909980"/>
            <a:ext cx="6400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62" y="2849555"/>
            <a:ext cx="3736761" cy="586523"/>
          </a:xfrm>
          <a:prstGeom prst="wedgeRoundRectCallout">
            <a:avLst>
              <a:gd name="adj1" fmla="val -35928"/>
              <a:gd name="adj2" fmla="val -1031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F24E6-45F9-4D6F-B61D-83B9431E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3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81200" y="3635161"/>
            <a:ext cx="8534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63" y="2516629"/>
            <a:ext cx="3680335" cy="1012172"/>
          </a:xfrm>
          <a:prstGeom prst="wedgeRoundRectCallout">
            <a:avLst>
              <a:gd name="adj1" fmla="val -74868"/>
              <a:gd name="adj2" fmla="val 5223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Reads data from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474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05000" y="4918054"/>
            <a:ext cx="8077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090" y="5427178"/>
            <a:ext cx="3294110" cy="1012172"/>
          </a:xfrm>
          <a:prstGeom prst="wedgeRoundRectCallout">
            <a:avLst>
              <a:gd name="adj1" fmla="val -67087"/>
              <a:gd name="adj2" fmla="val -3987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Writes data to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421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842052" y="5770414"/>
            <a:ext cx="4545566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611" y="5641091"/>
            <a:ext cx="3936506" cy="586523"/>
          </a:xfrm>
          <a:prstGeom prst="wedgeRoundRectCallout">
            <a:avLst>
              <a:gd name="adj1" fmla="val -60094"/>
              <a:gd name="adj2" fmla="val 159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Closes the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535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4343400" y="2400922"/>
            <a:ext cx="5791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189" y="3070843"/>
            <a:ext cx="3736761" cy="586523"/>
          </a:xfrm>
          <a:prstGeom prst="wedgeRoundRectCallout">
            <a:avLst>
              <a:gd name="adj1" fmla="val -57288"/>
              <a:gd name="adj2" fmla="val -5170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947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27001" y="3691164"/>
            <a:ext cx="46638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594" y="3855102"/>
            <a:ext cx="3736761" cy="586523"/>
          </a:xfrm>
          <a:prstGeom prst="wedgeRoundRectCallout">
            <a:avLst>
              <a:gd name="adj1" fmla="val -58941"/>
              <a:gd name="adj2" fmla="val -2802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Receive data from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3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593950" y="4982816"/>
            <a:ext cx="37494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61" y="5075352"/>
            <a:ext cx="3736761" cy="586523"/>
          </a:xfrm>
          <a:prstGeom prst="wedgeRoundRectCallout">
            <a:avLst>
              <a:gd name="adj1" fmla="val -59284"/>
              <a:gd name="adj2" fmla="val -2195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Send data to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869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09600" y="5835774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54" y="5249251"/>
            <a:ext cx="2945599" cy="586523"/>
          </a:xfrm>
          <a:prstGeom prst="wedgeRoundRectCallout">
            <a:avLst>
              <a:gd name="adj1" fmla="val -69348"/>
              <a:gd name="adj2" fmla="val 350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 connection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30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3581400" y="5791449"/>
            <a:ext cx="4114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873" y="5120529"/>
            <a:ext cx="3276600" cy="1012172"/>
          </a:xfrm>
          <a:prstGeom prst="wedgeRoundRectCallout">
            <a:avLst>
              <a:gd name="adj1" fmla="val -63289"/>
              <a:gd name="adj2" fmla="val 195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Options to disable send/receive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55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74013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simple web server</a:t>
            </a:r>
          </a:p>
          <a:p>
            <a:pPr lvl="1"/>
            <a:r>
              <a:rPr lang="en-US" dirty="0"/>
              <a:t>Receive a request from a client</a:t>
            </a:r>
          </a:p>
          <a:p>
            <a:pPr lvl="1"/>
            <a:r>
              <a:rPr lang="en-US" dirty="0"/>
              <a:t>Print the request on the console	</a:t>
            </a:r>
          </a:p>
          <a:p>
            <a:pPr lvl="1"/>
            <a:r>
              <a:rPr lang="en-US" dirty="0"/>
              <a:t>Write response to client's interface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Problem: Simple Web Server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271E4-1779-4E3E-A390-376E7ABA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8" y="4721874"/>
            <a:ext cx="3352800" cy="1045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57718-62F6-487A-8343-2D4544778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"/>
          <a:stretch/>
        </p:blipFill>
        <p:spPr>
          <a:xfrm>
            <a:off x="4458566" y="4105102"/>
            <a:ext cx="7441732" cy="2239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090FBA-7AC9-496C-B4FE-BC79F8EF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0"/>
            <a:ext cx="3891774" cy="172711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5F7583-C9A9-4EAE-BA01-00B2BE10E678}"/>
              </a:ext>
            </a:extLst>
          </p:cNvPr>
          <p:cNvSpPr/>
          <p:nvPr/>
        </p:nvSpPr>
        <p:spPr>
          <a:xfrm>
            <a:off x="3719732" y="5105400"/>
            <a:ext cx="547468" cy="3775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3F9E226-7174-45E2-AD0B-E5999625DF7F}"/>
              </a:ext>
            </a:extLst>
          </p:cNvPr>
          <p:cNvSpPr/>
          <p:nvPr/>
        </p:nvSpPr>
        <p:spPr>
          <a:xfrm flipV="1">
            <a:off x="9222987" y="3479057"/>
            <a:ext cx="3810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799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01" y="1216436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TcpClient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client.GetStream().Dispose();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80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02" y="1524000"/>
            <a:ext cx="11277604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IPAddress address = IPAddress.Parse("127.0.0.1");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1300;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TcpListener listener = new TcpListener(address, port);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listener.Start();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task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(listener)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65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3961" y="1600201"/>
            <a:ext cx="2881239" cy="1671283"/>
            <a:chOff x="10414397" y="1338745"/>
            <a:chExt cx="1787938" cy="959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30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34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Socket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1151122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socket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socket.ShutDown();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25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HTML forms can send 2 types of HTTP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requests: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POST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bg2"/>
                </a:solidFill>
              </a:rPr>
              <a:t>HTTP works with message pairs</a:t>
            </a:r>
            <a:br>
              <a:rPr lang="en-US" sz="2400" b="1" dirty="0" smtClean="0">
                <a:solidFill>
                  <a:schemeClr val="bg2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called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</a:rPr>
              <a:t>and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describe the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See the most used headers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here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b="1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4090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43839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03596" y="1956719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</TotalTime>
  <Words>3024</Words>
  <Application>Microsoft Office PowerPoint</Application>
  <PresentationFormat>Widescreen</PresentationFormat>
  <Paragraphs>682</Paragraphs>
  <Slides>64</Slides>
  <Notes>21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HTTP Protocol</vt:lpstr>
      <vt:lpstr>Table of Contents</vt:lpstr>
      <vt:lpstr>Have a Question?</vt:lpstr>
      <vt:lpstr>Web Communication Explained</vt:lpstr>
      <vt:lpstr>Web Server Work Model</vt:lpstr>
      <vt:lpstr>Web Server Work Model</vt:lpstr>
      <vt:lpstr>Hyper Text Transfer Protocol</vt:lpstr>
      <vt:lpstr>HTTP Request Methods</vt:lpstr>
      <vt:lpstr>HTTP Conversation: Example</vt:lpstr>
      <vt:lpstr>Tools for Developers</vt:lpstr>
      <vt:lpstr>Tools for Developers – Browser Dev Tools </vt:lpstr>
      <vt:lpstr>Tools for Developers – Browser Add-ons</vt:lpstr>
      <vt:lpstr>HTTP Tools for Developers – Desktop</vt:lpstr>
      <vt:lpstr>Form Method and Action</vt:lpstr>
      <vt:lpstr>HTML Forms – Action Attribute</vt:lpstr>
      <vt:lpstr>HTML Forms – Method Attribute </vt:lpstr>
      <vt:lpstr>HTML Forms – Method Attribute (2)</vt:lpstr>
      <vt:lpstr>URL Encoded Form Data – Example</vt:lpstr>
      <vt:lpstr>Uniform Resource Locator</vt:lpstr>
      <vt:lpstr>Uniform Resource Locator (URL)</vt:lpstr>
      <vt:lpstr>Query String in C# </vt:lpstr>
      <vt:lpstr>URL Encoding</vt:lpstr>
      <vt:lpstr>URL Encoding – Examples</vt:lpstr>
      <vt:lpstr>Valid and Invalid URLs – Examples</vt:lpstr>
      <vt:lpstr>Multi-Purpose Internet Mail Extensions</vt:lpstr>
      <vt:lpstr>What is MIME?</vt:lpstr>
      <vt:lpstr>Concepts of MIME</vt:lpstr>
      <vt:lpstr>Common MIME Media Types</vt:lpstr>
      <vt:lpstr>What is a HTTP Request?</vt:lpstr>
      <vt:lpstr>HTTP Request Message</vt:lpstr>
      <vt:lpstr>GET Request Method – Example</vt:lpstr>
      <vt:lpstr>POST Request Method – Example</vt:lpstr>
      <vt:lpstr>What is a HTTP Response?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(3)</vt:lpstr>
      <vt:lpstr>TCP Handshake, TCP Listener and Sockets</vt:lpstr>
      <vt:lpstr>Transmission Control Protocol (TCP)</vt:lpstr>
      <vt:lpstr>Transmission Control Protocol (TCP)</vt:lpstr>
      <vt:lpstr>Transmission Control Protocol (TCP)</vt:lpstr>
      <vt:lpstr>Transmission Control Protocol (TCP)</vt:lpstr>
      <vt:lpstr>TCP Listener</vt:lpstr>
      <vt:lpstr>TCP Client</vt:lpstr>
      <vt:lpstr>TCP Client</vt:lpstr>
      <vt:lpstr>TCP Client</vt:lpstr>
      <vt:lpstr>TCP Client</vt:lpstr>
      <vt:lpstr>Socket</vt:lpstr>
      <vt:lpstr>Socket</vt:lpstr>
      <vt:lpstr>Socket</vt:lpstr>
      <vt:lpstr>Socket</vt:lpstr>
      <vt:lpstr>Socket</vt:lpstr>
      <vt:lpstr>Problem: Simple Web Server</vt:lpstr>
      <vt:lpstr>Solution: Web Server with TcpClient</vt:lpstr>
      <vt:lpstr>Solution: Web Server with TcpClient</vt:lpstr>
      <vt:lpstr>Solution: Web Server with Socket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5</cp:revision>
  <dcterms:created xsi:type="dcterms:W3CDTF">2018-05-23T13:08:44Z</dcterms:created>
  <dcterms:modified xsi:type="dcterms:W3CDTF">2020-01-09T11:14:46Z</dcterms:modified>
  <cp:category>computer programming;programming;software development;software engineering</cp:category>
</cp:coreProperties>
</file>