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3" r:id="rId54"/>
    <p:sldId id="315" r:id="rId55"/>
    <p:sldId id="31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55C0C17-880F-44A6-9D64-7EE34B4F1A44}">
          <p14:sldIdLst>
            <p14:sldId id="256"/>
            <p14:sldId id="257"/>
            <p14:sldId id="258"/>
          </p14:sldIdLst>
        </p14:section>
        <p14:section name="Synchronous Programming" id="{05159138-44B6-4428-81A5-4D7A1D72EF69}">
          <p14:sldIdLst>
            <p14:sldId id="259"/>
            <p14:sldId id="260"/>
            <p14:sldId id="261"/>
            <p14:sldId id="262"/>
            <p14:sldId id="263"/>
          </p14:sldIdLst>
        </p14:section>
        <p14:section name="Asynchronous Programming" id="{A7E03623-2C3F-475E-B399-E6382EBCD834}">
          <p14:sldIdLst>
            <p14:sldId id="264"/>
            <p14:sldId id="265"/>
            <p14:sldId id="266"/>
            <p14:sldId id="267"/>
            <p14:sldId id="268"/>
          </p14:sldIdLst>
        </p14:section>
        <p14:section name="Threads" id="{4B91D0B1-411E-48D1-899E-6967C0BA297F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Tasks" id="{747684B7-C7A5-4A3A-8480-89C4317EA493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Data Parallelism &amp; Concurrency" id="{1A21A164-A248-46BE-8870-AE2DF6450504}">
          <p14:sldIdLst>
            <p14:sldId id="302"/>
            <p14:sldId id="303"/>
            <p14:sldId id="304"/>
            <p14:sldId id="305"/>
            <p14:sldId id="306"/>
          </p14:sldIdLst>
        </p14:section>
        <p14:section name="Conclusion" id="{F08CA744-67C7-48B6-AED6-86B4E31835A4}">
          <p14:sldIdLst>
            <p14:sldId id="307"/>
            <p14:sldId id="313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2392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7253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428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993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3826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6292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png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Concurrent Code in C#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63649"/>
            <a:ext cx="10965303" cy="882654"/>
          </a:xfrm>
        </p:spPr>
        <p:txBody>
          <a:bodyPr/>
          <a:lstStyle/>
          <a:p>
            <a:r>
              <a:rPr lang="en-US" dirty="0"/>
              <a:t>Asynchronous Processing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000" y="2844000"/>
            <a:ext cx="4038951" cy="14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Program components can execute in parallel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actions run alongside other 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action can happen in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thread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components don't wait for each other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shared between threads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one thread uses a resources, others shouldn't use it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33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spcAft>
                <a:spcPts val="0"/>
              </a:spcAft>
              <a:buClr>
                <a:srgbClr val="234465"/>
              </a:buClr>
            </a:pPr>
            <a:r>
              <a:rPr lang="en-US" dirty="0"/>
              <a:t>If a component is blocked, other</a:t>
            </a:r>
            <a:br>
              <a:rPr lang="en-US" dirty="0"/>
            </a:br>
            <a:r>
              <a:rPr lang="en-US" dirty="0"/>
              <a:t>components still run</a:t>
            </a:r>
          </a:p>
          <a:p>
            <a:pPr lvl="1"/>
            <a:r>
              <a:rPr lang="en-US" dirty="0"/>
              <a:t>UI runs separately and always</a:t>
            </a:r>
            <a:br>
              <a:rPr lang="en-US" dirty="0"/>
            </a:br>
            <a:r>
              <a:rPr lang="en-US" dirty="0"/>
              <a:t>remains responsive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Utilization of multi-core systems</a:t>
            </a:r>
          </a:p>
          <a:p>
            <a:pPr marL="647646" lvl="1" indent="-342900"/>
            <a:r>
              <a:rPr lang="en-US" dirty="0"/>
              <a:t>Each core executes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r>
              <a:rPr lang="en-US" dirty="0"/>
              <a:t>threads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CPU-demanding tasks run on "background" threads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Resource access runs on "background" threads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Benefits</a:t>
            </a:r>
          </a:p>
        </p:txBody>
      </p:sp>
      <p:pic>
        <p:nvPicPr>
          <p:cNvPr id="2052" name="Picture 4" descr="http://imagenes.es.sftcdn.net/es/scrn/43000/43961/utorrent-21-700x38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66" y="1294814"/>
            <a:ext cx="5249330" cy="2894631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64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234465"/>
              </a:buClr>
            </a:pPr>
            <a:r>
              <a:rPr lang="en-US" dirty="0"/>
              <a:t>Hard to know which code parts are running at a specific time</a:t>
            </a:r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Harder than usual to debug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Have to protect resources</a:t>
            </a:r>
          </a:p>
          <a:p>
            <a:pPr marL="647646" lvl="1" indent="-342900"/>
            <a:r>
              <a:rPr lang="en-US" dirty="0"/>
              <a:t>One thread uses a resource</a:t>
            </a:r>
            <a:endParaRPr lang="bg-BG" dirty="0"/>
          </a:p>
          <a:p>
            <a:pPr marL="647646" lvl="1" indent="-342900"/>
            <a:r>
              <a:rPr lang="en-US" dirty="0"/>
              <a:t>Other threads must wait for the resource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Hard to synchronize resource access</a:t>
            </a:r>
          </a:p>
          <a:p>
            <a:pPr marL="647646" lvl="1" indent="-342900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Deadlocks</a:t>
            </a:r>
            <a:r>
              <a:rPr lang="en-US" dirty="0"/>
              <a:t> can occur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Drawbacks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715C6-A8A1-4D6E-BBB3-58B0935A7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30" y="4394718"/>
            <a:ext cx="3498443" cy="2002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720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programming allows the execution of code</a:t>
            </a:r>
            <a:br>
              <a:rPr lang="en-US" dirty="0"/>
            </a:br>
            <a:r>
              <a:rPr lang="en-US" dirty="0"/>
              <a:t>simultaneously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Code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73436" y="2706994"/>
            <a:ext cx="3818564" cy="55192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73435" y="3658213"/>
            <a:ext cx="2064348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(0..100)</a:t>
            </a:r>
          </a:p>
        </p:txBody>
      </p:sp>
      <p:cxnSp>
        <p:nvCxnSpPr>
          <p:cNvPr id="29" name="Straight Arrow Connector 28"/>
          <p:cNvCxnSpPr>
            <a:cxnSpLocks/>
            <a:endCxn id="27" idx="0"/>
          </p:cNvCxnSpPr>
          <p:nvPr/>
        </p:nvCxnSpPr>
        <p:spPr>
          <a:xfrm>
            <a:off x="8505609" y="3286749"/>
            <a:ext cx="0" cy="371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27" idx="2"/>
          </p:cNvCxnSpPr>
          <p:nvPr/>
        </p:nvCxnSpPr>
        <p:spPr>
          <a:xfrm>
            <a:off x="8505609" y="4164110"/>
            <a:ext cx="0" cy="422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20472" y="4563404"/>
            <a:ext cx="2162128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(100..200)</a:t>
            </a:r>
          </a:p>
        </p:txBody>
      </p:sp>
      <p:cxnSp>
        <p:nvCxnSpPr>
          <p:cNvPr id="13" name="Elbow Connector 12"/>
          <p:cNvCxnSpPr>
            <a:cxnSpLocks/>
            <a:stCxn id="27" idx="3"/>
            <a:endCxn id="33" idx="0"/>
          </p:cNvCxnSpPr>
          <p:nvPr/>
        </p:nvCxnSpPr>
        <p:spPr>
          <a:xfrm>
            <a:off x="9537784" y="3911162"/>
            <a:ext cx="1263753" cy="6522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03660" y="2510384"/>
            <a:ext cx="6592697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 = int.Parse(Console.ReadLine());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PrintNumbersInRange(0, 100);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task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Task.Run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PrintNumbersInRange(100, 200));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Console.WriteLine("Done.");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73436" y="5580391"/>
            <a:ext cx="2712985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</a:p>
        </p:txBody>
      </p:sp>
      <p:cxnSp>
        <p:nvCxnSpPr>
          <p:cNvPr id="16" name="Elbow Connector 15"/>
          <p:cNvCxnSpPr>
            <a:cxnSpLocks/>
            <a:stCxn id="33" idx="2"/>
            <a:endCxn id="15" idx="3"/>
          </p:cNvCxnSpPr>
          <p:nvPr/>
        </p:nvCxnSpPr>
        <p:spPr>
          <a:xfrm rot="5400000">
            <a:off x="10111960" y="5143761"/>
            <a:ext cx="764039" cy="61511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701C17F-9F3E-4D3B-9A69-B2321FFA24B4}"/>
              </a:ext>
            </a:extLst>
          </p:cNvPr>
          <p:cNvSpPr/>
          <p:nvPr/>
        </p:nvSpPr>
        <p:spPr>
          <a:xfrm>
            <a:off x="6547501" y="4586802"/>
            <a:ext cx="2990357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.WriteLine(…)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CD248D-0240-4262-B2A3-03C15E2FD303}"/>
              </a:ext>
            </a:extLst>
          </p:cNvPr>
          <p:cNvCxnSpPr>
            <a:cxnSpLocks/>
          </p:cNvCxnSpPr>
          <p:nvPr/>
        </p:nvCxnSpPr>
        <p:spPr>
          <a:xfrm>
            <a:off x="8521613" y="5092699"/>
            <a:ext cx="0" cy="487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93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3" grpId="0" animBg="1"/>
      <p:bldP spid="39" grpId="0" animBg="1"/>
      <p:bldP spid="1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 smtClean="0"/>
              <a:t>Call Stack, Thread-Safety, Exception Handling</a:t>
            </a:r>
            <a:endParaRPr lang="bg-BG" sz="4400" dirty="0"/>
          </a:p>
        </p:txBody>
      </p:sp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35085194-2993-4C28-AA6E-5650530DC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640" y="1109183"/>
            <a:ext cx="3048000" cy="30480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Threads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09348" y="3639358"/>
            <a:ext cx="2391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Program.exe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28361"/>
          </a:xfrm>
        </p:spPr>
        <p:txBody>
          <a:bodyPr/>
          <a:lstStyle/>
          <a:p>
            <a:r>
              <a:rPr lang="en-US" dirty="0"/>
              <a:t>Each program's code is translated to CPU instructions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204860"/>
            <a:ext cx="7037899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00DA2655  mov   dword ptr [ebp-40h],5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00DA265C  mov   dword ptr [ebp-44h],4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00DA2663  mov   ecx,dword ptr [ebp-40h]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00DA2666  add   ecx,dword ptr [ebp-44h]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00DA2669  call  73B5A920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00DA266E 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nop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2317197"/>
            <a:ext cx="5715000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int a = 5;</a:t>
            </a: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int b = 4;</a:t>
            </a: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Console.WriteLine(a + b);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114800" y="3514660"/>
            <a:ext cx="254652" cy="466984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4369452" y="344706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Compilation</a:t>
            </a:r>
          </a:p>
        </p:txBody>
      </p:sp>
      <p:pic>
        <p:nvPicPr>
          <p:cNvPr id="1026" name="Picture 2" descr="http://www.cepco.ru/images/icons2/png/cp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738598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458200" y="3761856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Single-Core CPU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9348" y="1734358"/>
            <a:ext cx="320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</a:rPr>
              <a:t>Program.cs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430861" y="4702938"/>
            <a:ext cx="3326599" cy="1451299"/>
          </a:xfrm>
          <a:prstGeom prst="wedgeRoundRectCallout">
            <a:avLst>
              <a:gd name="adj1" fmla="val -70885"/>
              <a:gd name="adj2" fmla="val -22061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Instructions are executed one by one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68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6" grpId="0" animBg="1"/>
      <p:bldP spid="8" grpId="0" animBg="1"/>
      <p:bldP spid="9" grpId="0"/>
      <p:bldP spid="11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computer can run </a:t>
            </a:r>
            <a:r>
              <a:rPr lang="en-US" b="1" dirty="0">
                <a:solidFill>
                  <a:schemeClr val="bg1"/>
                </a:solidFill>
              </a:rPr>
              <a:t>many processes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(applications) at once</a:t>
            </a:r>
          </a:p>
          <a:p>
            <a:pPr lvl="1"/>
            <a:r>
              <a:rPr lang="en-US" dirty="0"/>
              <a:t>But each CPU core can only execute one instruction at a time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Parellelism</a:t>
            </a:r>
            <a:r>
              <a:rPr lang="en-US" noProof="1"/>
              <a:t> is achieved by the operating system's </a:t>
            </a:r>
            <a:r>
              <a:rPr lang="en-US" b="1" noProof="1">
                <a:solidFill>
                  <a:schemeClr val="bg1"/>
                </a:solidFill>
              </a:rPr>
              <a:t>scheduler</a:t>
            </a:r>
          </a:p>
          <a:p>
            <a:pPr lvl="2"/>
            <a:r>
              <a:rPr lang="en-US" noProof="1"/>
              <a:t>Grants each </a:t>
            </a:r>
            <a:r>
              <a:rPr lang="en-US" b="1" noProof="1">
                <a:solidFill>
                  <a:schemeClr val="bg1"/>
                </a:solidFill>
              </a:rPr>
              <a:t>thread</a:t>
            </a:r>
            <a:r>
              <a:rPr lang="en-US" noProof="1"/>
              <a:t> a small interval of time to 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Multi-Tasking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545437" y="4525350"/>
            <a:ext cx="11125200" cy="129540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sz="15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97837" y="5363550"/>
            <a:ext cx="1074420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1637" y="5420640"/>
            <a:ext cx="109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	          5	                     10	            15	                        20	               25	            </a:t>
            </a:r>
            <a:r>
              <a:rPr lang="en-US" sz="2000" b="1" noProof="1"/>
              <a:t>ms  </a:t>
            </a:r>
          </a:p>
        </p:txBody>
      </p:sp>
      <p:graphicFrame>
        <p:nvGraphicFramePr>
          <p:cNvPr id="2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2232"/>
              </p:ext>
            </p:extLst>
          </p:nvPr>
        </p:nvGraphicFramePr>
        <p:xfrm>
          <a:off x="69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program.exe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030074"/>
              </p:ext>
            </p:extLst>
          </p:nvPr>
        </p:nvGraphicFramePr>
        <p:xfrm>
          <a:off x="2602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chrome.exe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446443"/>
              </p:ext>
            </p:extLst>
          </p:nvPr>
        </p:nvGraphicFramePr>
        <p:xfrm>
          <a:off x="450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winamp.exe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425539"/>
              </p:ext>
            </p:extLst>
          </p:nvPr>
        </p:nvGraphicFramePr>
        <p:xfrm>
          <a:off x="6412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system.exe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891278"/>
              </p:ext>
            </p:extLst>
          </p:nvPr>
        </p:nvGraphicFramePr>
        <p:xfrm>
          <a:off x="831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program.exe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653103"/>
              </p:ext>
            </p:extLst>
          </p:nvPr>
        </p:nvGraphicFramePr>
        <p:xfrm>
          <a:off x="10256259" y="4753950"/>
          <a:ext cx="652378" cy="381000"/>
        </p:xfrm>
        <a:graphic>
          <a:graphicData uri="http://schemas.openxmlformats.org/drawingml/2006/table">
            <a:tbl>
              <a:tblPr/>
              <a:tblGrid>
                <a:gridCol w="652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6978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2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31637" y="5294157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33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41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14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53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43001"/>
            <a:ext cx="11685039" cy="557035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thread</a:t>
            </a:r>
            <a:r>
              <a:rPr lang="en-US" dirty="0"/>
              <a:t> is a fundamental unit of code execution</a:t>
            </a:r>
          </a:p>
          <a:p>
            <a:r>
              <a:rPr lang="en-US" dirty="0"/>
              <a:t>Commonly, processes (programs) use more than one thread</a:t>
            </a:r>
          </a:p>
          <a:p>
            <a:pPr lvl="1"/>
            <a:r>
              <a:rPr lang="en-US" dirty="0"/>
              <a:t>In .NET, there is always more than one thread (e.g. GC)</a:t>
            </a:r>
          </a:p>
          <a:p>
            <a:r>
              <a:rPr lang="en-US" dirty="0"/>
              <a:t>Each thread has a </a:t>
            </a:r>
            <a:r>
              <a:rPr lang="en-US" b="1" dirty="0">
                <a:solidFill>
                  <a:schemeClr val="bg1"/>
                </a:solidFill>
              </a:rPr>
              <a:t>memory area </a:t>
            </a:r>
            <a:r>
              <a:rPr lang="en-US" dirty="0"/>
              <a:t>associated with it known </a:t>
            </a:r>
            <a:br>
              <a:rPr lang="en-US" dirty="0"/>
            </a:b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Call Stack</a:t>
            </a:r>
          </a:p>
          <a:p>
            <a:pPr lvl="1"/>
            <a:r>
              <a:rPr lang="en-US" dirty="0"/>
              <a:t>Stores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</a:p>
          <a:p>
            <a:pPr lvl="1"/>
            <a:r>
              <a:rPr lang="en-US" dirty="0"/>
              <a:t>Stores the </a:t>
            </a:r>
            <a:r>
              <a:rPr lang="en-US" b="1" dirty="0">
                <a:solidFill>
                  <a:schemeClr val="bg1"/>
                </a:solidFill>
              </a:rPr>
              <a:t>currently invoked methods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/>
              <a:t>in order of invocation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pic>
        <p:nvPicPr>
          <p:cNvPr id="5" name="Picture 2" descr="https://pbs.twimg.com/media/B4rVC4ICQAAr65m.jpg:large">
            <a:extLst>
              <a:ext uri="{FF2B5EF4-FFF2-40B4-BE49-F238E27FC236}">
                <a16:creationId xmlns:a16="http://schemas.microsoft.com/office/drawing/2014/main" id="{CDF4AE94-BDE5-46E8-B165-A006B67ED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608257" y="3928178"/>
            <a:ext cx="4391742" cy="2266224"/>
          </a:xfrm>
          <a:prstGeom prst="roundRect">
            <a:avLst>
              <a:gd name="adj" fmla="val 51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51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C#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5DC17C-AE1A-46DF-A4DA-50A776ED4981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197307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Threads in C# can be created </a:t>
            </a:r>
            <a:r>
              <a:rPr lang="en-US" noProof="1"/>
              <a:t>using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System.Thread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noProof="1"/>
              <a:t>class</a:t>
            </a:r>
          </a:p>
          <a:p>
            <a:r>
              <a:rPr lang="en-US" noProof="1"/>
              <a:t>Constructor accepts a </a:t>
            </a:r>
            <a:r>
              <a:rPr lang="en-US" b="1" noProof="1">
                <a:solidFill>
                  <a:schemeClr val="bg1"/>
                </a:solidFill>
              </a:rPr>
              <a:t>method</a:t>
            </a:r>
            <a:r>
              <a:rPr lang="en-US" noProof="1"/>
              <a:t> (delegate) to execute on a </a:t>
            </a:r>
            <a:br>
              <a:rPr lang="en-US" noProof="1"/>
            </a:br>
            <a:r>
              <a:rPr lang="en-US" noProof="1"/>
              <a:t>separate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CCB3C-4CB1-4DD3-A325-0CA602E4A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27" y="3291917"/>
            <a:ext cx="10499793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thread = new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{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Console.WriteLine(i);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20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93315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schedules the thread for execution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– waits for the thread to finish its work (blocks the calling </a:t>
            </a:r>
            <a:br>
              <a:rPr lang="en-US" sz="3200" noProof="1"/>
            </a:br>
            <a:r>
              <a:rPr lang="en-US" sz="3200" noProof="1"/>
              <a:t>thread)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System.Thread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9667" y="3238884"/>
            <a:ext cx="1152949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primes = new Thread(() =&gt; 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PrintPrimesInRange(1, 10000));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Console.WriteLine("Waiting for thread to finish work...");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20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Synchronous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Asynchronous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Threads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Call Stack and Thread-Safety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Tasks in C# (async and await)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Parallelism </a:t>
            </a:r>
            <a:r>
              <a:rPr lang="en-US"/>
              <a:t>&amp; Concurrency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Print all even numbers in a given range</a:t>
            </a:r>
          </a:p>
          <a:p>
            <a:r>
              <a:rPr lang="en-US" sz="3200" dirty="0"/>
              <a:t>Printing should be executed on a separate thread</a:t>
            </a:r>
          </a:p>
          <a:p>
            <a:r>
              <a:rPr lang="en-US" sz="3200" dirty="0"/>
              <a:t>After all numbers are printed print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Thread finished work</a:t>
            </a:r>
            <a:r>
              <a:rPr lang="en-US" sz="3200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 Thread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71673" y="4671088"/>
            <a:ext cx="116593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1 10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1884C-0854-4757-B313-A0D0BA42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542" y="3593872"/>
            <a:ext cx="41910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8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Thread finished work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F8C9AD1-2927-49A9-BE4C-D5192302438B}"/>
              </a:ext>
            </a:extLst>
          </p:cNvPr>
          <p:cNvSpPr/>
          <p:nvPr/>
        </p:nvSpPr>
        <p:spPr>
          <a:xfrm>
            <a:off x="4563122" y="4770205"/>
            <a:ext cx="516904" cy="37806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57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1884C-0854-4757-B313-A0D0BA42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00" y="1945641"/>
            <a:ext cx="10729800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read start and end numbers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Thread evens = new Thread(() =&gt;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PrintEvenNumbers(start, end));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evens.Start();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evens.Join();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Console.WriteLine("Thread finished work");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182880"/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method PrintEvenNumbers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58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1A8713-18AC-4C8D-9CE4-FF32075D4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10" y="1295952"/>
            <a:ext cx="11529490" cy="5346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List&lt;long&gt; numbers = new List&lt;long&gt;();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t = new Thread(() =&gt; 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SumOddNumbers(numbers, 10, 100000000L));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t.Start();            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Console.WriteLine("What should I do?");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(true)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command = Console.ReadLine();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(command == "exit") break;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t.Join();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4EC0AD-FAE6-44E5-AA3E-0EE1928812FB}"/>
              </a:ext>
            </a:extLst>
          </p:cNvPr>
          <p:cNvSpPr/>
          <p:nvPr/>
        </p:nvSpPr>
        <p:spPr>
          <a:xfrm>
            <a:off x="281510" y="3157332"/>
            <a:ext cx="7848600" cy="2786268"/>
          </a:xfrm>
          <a:prstGeom prst="roundRect">
            <a:avLst>
              <a:gd name="adj" fmla="val 8526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– Example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34200" y="5437514"/>
            <a:ext cx="3733800" cy="1025651"/>
          </a:xfrm>
          <a:prstGeom prst="wedgeRoundRectCallout">
            <a:avLst>
              <a:gd name="adj1" fmla="val -39179"/>
              <a:gd name="adj2" fmla="val -11066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Console interface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remains unblocked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380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thread has its own </a:t>
            </a: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pPr lvl="1"/>
            <a:r>
              <a:rPr lang="en-US" dirty="0"/>
              <a:t>The start (bottom) of the stack is the method from which the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thread began execution</a:t>
            </a:r>
          </a:p>
          <a:p>
            <a:pPr lvl="1"/>
            <a:r>
              <a:rPr lang="en-US" dirty="0"/>
              <a:t>Each method (frame) stores local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A127F3-D55B-4A9A-8D67-0C7E3BF21A8C}"/>
              </a:ext>
            </a:extLst>
          </p:cNvPr>
          <p:cNvGrpSpPr/>
          <p:nvPr/>
        </p:nvGrpSpPr>
        <p:grpSpPr>
          <a:xfrm>
            <a:off x="1630743" y="3961978"/>
            <a:ext cx="3505200" cy="2589640"/>
            <a:chOff x="1783702" y="3961978"/>
            <a:chExt cx="3505200" cy="2589640"/>
          </a:xfrm>
        </p:grpSpPr>
        <p:graphicFrame>
          <p:nvGraphicFramePr>
            <p:cNvPr id="5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7687672"/>
                </p:ext>
              </p:extLst>
            </p:nvPr>
          </p:nvGraphicFramePr>
          <p:xfrm>
            <a:off x="1783702" y="3961978"/>
            <a:ext cx="3505200" cy="1981200"/>
          </p:xfrm>
          <a:graphic>
            <a:graphicData uri="http://schemas.openxmlformats.org/drawingml/2006/table">
              <a:tbl>
                <a:tblPr/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...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IsPrime()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PrintAllPrimes()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Main()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2545702" y="6028398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main thread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23405-1A10-4B29-9B45-88CC31484579}"/>
              </a:ext>
            </a:extLst>
          </p:cNvPr>
          <p:cNvGrpSpPr/>
          <p:nvPr/>
        </p:nvGrpSpPr>
        <p:grpSpPr>
          <a:xfrm>
            <a:off x="7056057" y="3961978"/>
            <a:ext cx="3505200" cy="2173606"/>
            <a:chOff x="6019800" y="3961978"/>
            <a:chExt cx="3505200" cy="2173606"/>
          </a:xfrm>
        </p:grpSpPr>
        <p:graphicFrame>
          <p:nvGraphicFramePr>
            <p:cNvPr id="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9192307"/>
                </p:ext>
              </p:extLst>
            </p:nvPr>
          </p:nvGraphicFramePr>
          <p:xfrm>
            <a:off x="6019800" y="3961978"/>
            <a:ext cx="3505200" cy="1485900"/>
          </p:xfrm>
          <a:graphic>
            <a:graphicData uri="http://schemas.openxmlformats.org/drawingml/2006/table">
              <a:tbl>
                <a:tblPr/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...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IsValidUrl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DownloadAsync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294855" y="5612364"/>
              <a:ext cx="295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background thread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86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race condition </a:t>
            </a:r>
            <a:r>
              <a:rPr lang="en-US" sz="3200" dirty="0"/>
              <a:t>occurs when two or more threads access shared </a:t>
            </a:r>
            <a:br>
              <a:rPr lang="en-US" sz="3200" dirty="0"/>
            </a:br>
            <a:r>
              <a:rPr lang="en-US" sz="3200" dirty="0"/>
              <a:t>data and they try to change it at the same time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Race Conditions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1" y="2667000"/>
            <a:ext cx="10750505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 numbers = Enumerable.Range(0, 10000).ToList();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nn-NO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4; i++)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Thread(() =&gt;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(numbers.Count &gt; 0)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numbers.RemoveAt(numbers.Count - 1);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}).Start();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s://cdn3.iconfinder.com/data/icons/musthave/256/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902" y="3854396"/>
            <a:ext cx="1371600" cy="13716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919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5238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thread-safe</a:t>
            </a:r>
            <a:r>
              <a:rPr lang="en-US" sz="3200" dirty="0"/>
              <a:t> resource can be safely accessed by multiple </a:t>
            </a:r>
            <a:br>
              <a:rPr lang="en-US" sz="3200" dirty="0"/>
            </a:br>
            <a:r>
              <a:rPr lang="en-US" sz="3200" dirty="0"/>
              <a:t>threads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3200" dirty="0"/>
              <a:t> keyword grants access to only one thread at a time</a:t>
            </a:r>
          </a:p>
          <a:p>
            <a:pPr lvl="1"/>
            <a:r>
              <a:rPr lang="en-US" sz="3000" dirty="0"/>
              <a:t>Avoids race conditions</a:t>
            </a:r>
          </a:p>
          <a:p>
            <a:pPr lvl="1"/>
            <a:r>
              <a:rPr lang="en-US" sz="3000" dirty="0"/>
              <a:t>Blocks any other threads until the lock is released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4248514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(numbers)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(numbers.Count == 0) break;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lastIndex = numbers.Count - 1;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numbers.RemoveAt(lastIndex);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2054" name="Picture 6" descr="http://png-4.findicons.com/files/icons/1008/quiet/256/y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781513"/>
            <a:ext cx="1295400" cy="12954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805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746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Exceptions cannot be handled outside a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5064" y="1805138"/>
            <a:ext cx="6904890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Thread(DoWork).Start();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(Exception ex)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Console.WriteLine("Exception!");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EEB5A9-72C8-403F-9063-3E67FF0481A2}"/>
              </a:ext>
            </a:extLst>
          </p:cNvPr>
          <p:cNvSpPr/>
          <p:nvPr/>
        </p:nvSpPr>
        <p:spPr>
          <a:xfrm>
            <a:off x="914400" y="4022510"/>
            <a:ext cx="5715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A210-CE3C-4EAB-B955-CE2B7940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64" y="4987202"/>
            <a:ext cx="690489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DoWork()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throw new ArgumentNullException();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4285429-7A1E-457D-85AC-1BF2763E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320" y="3879548"/>
            <a:ext cx="3733800" cy="1025651"/>
          </a:xfrm>
          <a:prstGeom prst="wedgeRoundRectCallout">
            <a:avLst>
              <a:gd name="adj1" fmla="val -58593"/>
              <a:gd name="adj2" fmla="val -1466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This part will never be reached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362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– the Right Way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5986" y="1268767"/>
            <a:ext cx="897377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Thread(DoWork).Start();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A210-CE3C-4EAB-B955-CE2B7940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86" y="1845060"/>
            <a:ext cx="8973773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DoWork()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try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throw new ArgumentNullException();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catch (Exception ex)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Console.WriteLine("Exception handled!");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          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D42BC9-13D9-41EA-9A5C-AEF91C9582A0}"/>
              </a:ext>
            </a:extLst>
          </p:cNvPr>
          <p:cNvSpPr/>
          <p:nvPr/>
        </p:nvSpPr>
        <p:spPr>
          <a:xfrm>
            <a:off x="1021080" y="2760835"/>
            <a:ext cx="8334676" cy="3476336"/>
          </a:xfrm>
          <a:prstGeom prst="roundRect">
            <a:avLst>
              <a:gd name="adj" fmla="val 551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C799F456-5BCF-4865-80FE-2B1F024D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980" y="3678396"/>
            <a:ext cx="3237746" cy="1437820"/>
          </a:xfrm>
          <a:prstGeom prst="wedgeRoundRectCallout">
            <a:avLst>
              <a:gd name="adj1" fmla="val -61923"/>
              <a:gd name="adj2" fmla="val 2435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Exceptions should be handled inside the executed method(s)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873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Task Parallel Library</a:t>
            </a:r>
            <a:endParaRPr lang="bg-BG"/>
          </a:p>
        </p:txBody>
      </p:sp>
      <p:pic>
        <p:nvPicPr>
          <p:cNvPr id="4" name="Graphic 3" descr="Checklist">
            <a:extLst>
              <a:ext uri="{FF2B5EF4-FFF2-40B4-BE49-F238E27FC236}">
                <a16:creationId xmlns:a16="http://schemas.microsoft.com/office/drawing/2014/main" id="{5242EEB4-7F81-4511-8710-C5125CBB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7922" y="1350739"/>
            <a:ext cx="2516156" cy="251615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Tasks in C#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699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dirty="0"/>
              <a:t> is a high-level representation of concurrent work</a:t>
            </a:r>
          </a:p>
          <a:p>
            <a:pPr lvl="1"/>
            <a:r>
              <a:rPr lang="en-US" dirty="0"/>
              <a:t>Runs in parallel with the main thread</a:t>
            </a:r>
          </a:p>
          <a:p>
            <a:pPr lvl="1"/>
            <a:r>
              <a:rPr lang="en-US" dirty="0"/>
              <a:t>May not run on a new thread (the CLR decides)</a:t>
            </a:r>
          </a:p>
          <a:p>
            <a:pPr lvl="1"/>
            <a:r>
              <a:rPr lang="en-US" dirty="0"/>
              <a:t>Offers several operations</a:t>
            </a:r>
          </a:p>
          <a:p>
            <a:pPr lvl="2"/>
            <a:r>
              <a:rPr lang="en-US" dirty="0"/>
              <a:t>Creating, running and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result</a:t>
            </a:r>
          </a:p>
          <a:p>
            <a:pPr lvl="2"/>
            <a:r>
              <a:rPr lang="en-US" dirty="0"/>
              <a:t>Continuing with another task (chaining several operations)</a:t>
            </a:r>
          </a:p>
          <a:p>
            <a:pPr lvl="2"/>
            <a:r>
              <a:rPr lang="en-US" dirty="0"/>
              <a:t>Proper exception handling</a:t>
            </a:r>
          </a:p>
          <a:p>
            <a:pPr lvl="2"/>
            <a:r>
              <a:rPr lang="en-US" dirty="0"/>
              <a:t>Progress/state reports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C#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44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tasks can be done in several ways</a:t>
            </a:r>
          </a:p>
          <a:p>
            <a:pPr lvl="1"/>
            <a:r>
              <a:rPr lang="en-US" sz="3000" noProof="1"/>
              <a:t>Initialize a new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000" noProof="1"/>
              <a:t> object</a:t>
            </a:r>
          </a:p>
          <a:p>
            <a:pPr lvl="1"/>
            <a:endParaRPr lang="en-US" noProof="1"/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Task.Run()</a:t>
            </a:r>
          </a:p>
          <a:p>
            <a:pPr lvl="1"/>
            <a:endParaRPr lang="en-US" noProof="1"/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Task.Factory.StartNew()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– enables additional task customization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Tasks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79430"/>
            <a:ext cx="105918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{ Console.WriteLine(""); });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808322"/>
            <a:ext cx="105918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TraverseMatrix()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3" y="5568362"/>
            <a:ext cx="1095839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Factory.StartNew(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CopyFileContents("got-s03ep1.avi"),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TaskCreationOptions.LongRunning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747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task that will return a result sometime in the </a:t>
            </a:r>
            <a:br>
              <a:rPr lang="en-US" dirty="0"/>
            </a:br>
            <a:r>
              <a:rPr lang="en-US" dirty="0"/>
              <a:t>future</a:t>
            </a:r>
            <a:endParaRPr lang="en-US" sz="3000" noProof="1"/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Tasks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099" y="2621202"/>
            <a:ext cx="8007017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 = Task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.Run(() =&gt;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sum = 0;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(int i = 0; i &lt; 10000; i++) sum += i; 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sum;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Console.WriteLine(task.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11968" y="5174224"/>
            <a:ext cx="3326599" cy="1437820"/>
          </a:xfrm>
          <a:prstGeom prst="wedgeRoundRectCallout">
            <a:avLst>
              <a:gd name="adj1" fmla="val -59368"/>
              <a:gd name="adj2" fmla="val -1907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Blocks the calling thread until the task returns a result</a:t>
            </a:r>
            <a:endParaRPr lang="bg-BG" sz="28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6F5011-AD31-4FDB-9F3A-CF570DF921E0}"/>
              </a:ext>
            </a:extLst>
          </p:cNvPr>
          <p:cNvSpPr/>
          <p:nvPr/>
        </p:nvSpPr>
        <p:spPr>
          <a:xfrm>
            <a:off x="4101504" y="5464095"/>
            <a:ext cx="2286000" cy="4317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70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Sum all prime numbers in given range</a:t>
            </a:r>
          </a:p>
          <a:p>
            <a:r>
              <a:rPr lang="en-US" sz="3000" noProof="1"/>
              <a:t>Leave the console interface unblocked while calculating the sum</a:t>
            </a:r>
          </a:p>
          <a:p>
            <a:r>
              <a:rPr lang="en-US" sz="3000" noProof="1"/>
              <a:t>Read commands and print the result only on command "</a:t>
            </a:r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Show</a:t>
            </a:r>
            <a:r>
              <a:rPr lang="en-US" sz="3000" noProof="1"/>
              <a:t>"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Demo: Sum Primes in Range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C8EEB-5159-482B-BF33-B4480C86B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34" y="3448295"/>
            <a:ext cx="2362052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</p:txBody>
      </p:sp>
      <p:sp>
        <p:nvSpPr>
          <p:cNvPr id="18" name="AutoShape 23">
            <a:extLst>
              <a:ext uri="{FF2B5EF4-FFF2-40B4-BE49-F238E27FC236}">
                <a16:creationId xmlns:a16="http://schemas.microsoft.com/office/drawing/2014/main" id="{B99B95AC-ECB1-420A-A5EE-76BB760F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938" y="3708348"/>
            <a:ext cx="5019543" cy="1863469"/>
          </a:xfrm>
          <a:prstGeom prst="wedgeRoundRectCallout">
            <a:avLst>
              <a:gd name="adj1" fmla="val -59895"/>
              <a:gd name="adj2" fmla="val -25823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If the operation time is too long, you will have to wait for the calculations to finish before you can continue reading next command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7FE8A5-80B6-4E03-ADE8-1927E664951C}"/>
              </a:ext>
            </a:extLst>
          </p:cNvPr>
          <p:cNvSpPr/>
          <p:nvPr/>
        </p:nvSpPr>
        <p:spPr>
          <a:xfrm>
            <a:off x="958786" y="3933678"/>
            <a:ext cx="1678536" cy="4317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28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latin typeface="+mj-lt"/>
                <a:cs typeface="Consolas" panose="020B0609020204030204" pitchFamily="49" charset="0"/>
              </a:rPr>
              <a:t>Exceptions that have occurred within the body of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 can be </a:t>
            </a:r>
            <a:br>
              <a:rPr lang="en-US" sz="3200" dirty="0">
                <a:latin typeface="+mj-lt"/>
                <a:cs typeface="Consolas" panose="020B0609020204030204" pitchFamily="49" charset="0"/>
              </a:rPr>
            </a:br>
            <a:r>
              <a:rPr lang="en-US" sz="3200" dirty="0">
                <a:latin typeface="+mj-lt"/>
                <a:cs typeface="Consolas" panose="020B0609020204030204" pitchFamily="49" charset="0"/>
              </a:rPr>
              <a:t>captured and handled outside of it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Exception Handling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2590800"/>
            <a:ext cx="10515600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task = SliceAsync(VideoPath, DestinationPath, 5);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AggregateException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exception...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8B7BA4C7-7D25-4869-8DCA-71B5D87E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2" y="3503641"/>
            <a:ext cx="3352800" cy="2289117"/>
          </a:xfrm>
          <a:prstGeom prst="wedgeRoundRectCallout">
            <a:avLst>
              <a:gd name="adj1" fmla="val -15951"/>
              <a:gd name="adj2" fmla="val -20333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You can use the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AggregateException</a:t>
            </a: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 to wrap all exceptions thrown by different threads</a:t>
            </a:r>
            <a:endParaRPr lang="bg-BG" sz="28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A925E0-ACDE-425C-9C2D-DC5D8440B2ED}"/>
              </a:ext>
            </a:extLst>
          </p:cNvPr>
          <p:cNvSpPr/>
          <p:nvPr/>
        </p:nvSpPr>
        <p:spPr>
          <a:xfrm>
            <a:off x="2083904" y="4648200"/>
            <a:ext cx="3352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9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+mj-lt"/>
                <a:cs typeface="Consolas" panose="020B0609020204030204" pitchFamily="49" charset="0"/>
              </a:rPr>
              <a:t>The keywords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are always used together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hints the compiler that the method might run in parallel</a:t>
            </a:r>
          </a:p>
          <a:p>
            <a:pPr lvl="1"/>
            <a:r>
              <a:rPr lang="en-US" noProof="1"/>
              <a:t>Does not make a method run asynchronously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</a:t>
            </a:r>
            <a:r>
              <a:rPr lang="en-US" dirty="0"/>
              <a:t>makes 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Tells the compiler "</a:t>
            </a:r>
            <a:r>
              <a:rPr lang="en-US" b="1" dirty="0">
                <a:solidFill>
                  <a:schemeClr val="bg1"/>
                </a:solidFill>
              </a:rPr>
              <a:t>this method could wait for a resource or </a:t>
            </a:r>
            <a:r>
              <a:rPr lang="bg-BG" b="1" dirty="0">
                <a:solidFill>
                  <a:schemeClr val="bg1"/>
                </a:solidFill>
              </a:rPr>
              <a:t/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operation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it starts waiting, return to the calling method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When the wait is over, go back to called method</a:t>
            </a:r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cs typeface="Consolas" panose="020B0609020204030204" pitchFamily="49" charset="0"/>
              </a:rPr>
              <a:t>Tasks with Async and Await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210359"/>
            <a:ext cx="10515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SliceFileAsync(string file, int parts)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949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is used in a method which has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Saves the context in a state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Marks waiting for a resource (a task to complete)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Resource should be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result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when it completes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cs typeface="Consolas" panose="020B0609020204030204" pitchFamily="49" charset="0"/>
              </a:rPr>
              <a:t>Tasks with Async and Await (2)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522656"/>
            <a:ext cx="99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DownloadStringAsync("http://softuni.bg");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3390252" y="5311670"/>
            <a:ext cx="4038600" cy="586523"/>
          </a:xfrm>
          <a:prstGeom prst="wedgeRoundRectCallout">
            <a:avLst>
              <a:gd name="adj1" fmla="val -54929"/>
              <a:gd name="adj2" fmla="val -5452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Returns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Task&lt;string&gt;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967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Async and Await – Example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D00B36-3CA1-4957-86CE-585FFA8380C4}"/>
              </a:ext>
            </a:extLst>
          </p:cNvPr>
          <p:cNvSpPr/>
          <p:nvPr/>
        </p:nvSpPr>
        <p:spPr>
          <a:xfrm>
            <a:off x="832239" y="4354804"/>
            <a:ext cx="3949700" cy="1485900"/>
          </a:xfrm>
          <a:prstGeom prst="roundRect">
            <a:avLst>
              <a:gd name="adj" fmla="val 982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A471E-41B4-4412-B1B5-7B920EF12EB4}"/>
              </a:ext>
            </a:extLst>
          </p:cNvPr>
          <p:cNvSpPr/>
          <p:nvPr/>
        </p:nvSpPr>
        <p:spPr>
          <a:xfrm>
            <a:off x="883039" y="2513304"/>
            <a:ext cx="38100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36ED5212-B05C-4A46-872A-0A6978DB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145" y="4591668"/>
            <a:ext cx="3886198" cy="1012172"/>
          </a:xfrm>
          <a:prstGeom prst="wedgeRoundRectCallout">
            <a:avLst>
              <a:gd name="adj1" fmla="val -58094"/>
              <a:gd name="adj2" fmla="val -1821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The calling thread exits the method on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 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4BE297A-578D-49AA-B292-D6C5D21F15D5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>
            <a:off x="832239" y="2703804"/>
            <a:ext cx="50800" cy="2393950"/>
          </a:xfrm>
          <a:prstGeom prst="bentConnector3">
            <a:avLst>
              <a:gd name="adj1" fmla="val -1225000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71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Async and Await – Example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D00B36-3CA1-4957-86CE-585FFA8380C4}"/>
              </a:ext>
            </a:extLst>
          </p:cNvPr>
          <p:cNvSpPr/>
          <p:nvPr/>
        </p:nvSpPr>
        <p:spPr>
          <a:xfrm>
            <a:off x="832239" y="4354804"/>
            <a:ext cx="3949700" cy="1485900"/>
          </a:xfrm>
          <a:prstGeom prst="roundRect">
            <a:avLst>
              <a:gd name="adj" fmla="val 982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A471E-41B4-4412-B1B5-7B920EF12EB4}"/>
              </a:ext>
            </a:extLst>
          </p:cNvPr>
          <p:cNvSpPr/>
          <p:nvPr/>
        </p:nvSpPr>
        <p:spPr>
          <a:xfrm>
            <a:off x="883039" y="2513304"/>
            <a:ext cx="38100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4BE297A-578D-49AA-B292-D6C5D21F15D5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>
            <a:off x="832239" y="2703804"/>
            <a:ext cx="50800" cy="2393950"/>
          </a:xfrm>
          <a:prstGeom prst="bentConnector3">
            <a:avLst>
              <a:gd name="adj1" fmla="val -1225000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23">
            <a:extLst>
              <a:ext uri="{FF2B5EF4-FFF2-40B4-BE49-F238E27FC236}">
                <a16:creationId xmlns:a16="http://schemas.microsoft.com/office/drawing/2014/main" id="{D92397FB-C11D-4FD2-81C2-11E2BE52E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028" y="4354804"/>
            <a:ext cx="4006476" cy="1437820"/>
          </a:xfrm>
          <a:prstGeom prst="wedgeRoundRectCallout">
            <a:avLst>
              <a:gd name="adj1" fmla="val -55387"/>
              <a:gd name="adj2" fmla="val 43381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When the waiting is over, the calling thread proceeds with method execution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964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Async and Await – Example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BD5E6BBD-2604-4A93-99F8-13034042A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785" y="1778267"/>
            <a:ext cx="4248440" cy="1437820"/>
          </a:xfrm>
          <a:prstGeom prst="wedgeRoundRectCallout">
            <a:avLst>
              <a:gd name="adj1" fmla="val -58365"/>
              <a:gd name="adj2" fmla="val 1634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After the method is over the calling thread gets back to the calling method 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534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to web resources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Web access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File processing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FileStream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Build-in Async Methods – GetStringAsync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4826B9-8F1C-45DD-AF0F-0B0E4251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13" y="1802184"/>
            <a:ext cx="361772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GetStringAsync();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FC0132-0F48-4D65-96FF-72BBD6CEA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13" y="5340312"/>
            <a:ext cx="36177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ReadAsync();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WriteAsync();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F8793-7525-4CDF-98DD-4024FD2D3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64" y="3222303"/>
            <a:ext cx="36177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GetAsync();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PostAsync();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2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Benefits and Drawbacks</a:t>
            </a:r>
            <a:endParaRPr lang="bg-BG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E2BDEF00-D7D9-4471-AC10-A5DDFF428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0140" y="1533761"/>
            <a:ext cx="2331720" cy="233172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Synchronous Programming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85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82654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</a:t>
            </a:r>
            <a:r>
              <a:rPr lang="en-US" sz="24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(var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r.Content.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002" y="1947613"/>
            <a:ext cx="3191496" cy="1846940"/>
          </a:xfrm>
          <a:prstGeom prst="wedgeRoundRectCallout">
            <a:avLst>
              <a:gd name="adj1" fmla="val -56352"/>
              <a:gd name="adj2" fmla="val -20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Base class for sending HTTP requests and receiving HTTP responses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1981200" y="3114031"/>
            <a:ext cx="66294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36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31521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</a:t>
            </a:r>
            <a:r>
              <a:rPr lang="en-US" sz="24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(var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r.Content.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455" y="2333734"/>
            <a:ext cx="2964656" cy="1012172"/>
          </a:xfrm>
          <a:prstGeom prst="wedgeRoundRectCallout">
            <a:avLst>
              <a:gd name="adj1" fmla="val -47721"/>
              <a:gd name="adj2" fmla="val 8718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Sends a GET request to the specified Uri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4953000" y="3851994"/>
            <a:ext cx="51816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0945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1488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</a:t>
            </a:r>
            <a:r>
              <a:rPr lang="en-US" sz="2400" b="1" noProof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(var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322" y="5301455"/>
            <a:ext cx="5331980" cy="1012172"/>
          </a:xfrm>
          <a:prstGeom prst="wedgeRoundRectCallout">
            <a:avLst>
              <a:gd name="adj1" fmla="val -44912"/>
              <a:gd name="adj2" fmla="val -7688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Base class representing an HTTP entity body and content headers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5294244" y="4580268"/>
            <a:ext cx="1716156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1189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3249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Post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96" y="1879374"/>
            <a:ext cx="11533722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PostAsync(string url, string data)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queryString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response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Uri(url), queryString);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responseBody = await response.Content.ReadAsStringAsync();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Console.WriteLine(responseBody);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625" y="2440806"/>
            <a:ext cx="5063500" cy="988194"/>
          </a:xfrm>
          <a:prstGeom prst="wedgeRoundRectCallout">
            <a:avLst>
              <a:gd name="adj1" fmla="val 12100"/>
              <a:gd name="adj2" fmla="val 10439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chemeClr val="bg2"/>
                </a:solidFill>
                <a:cs typeface="Consolas" pitchFamily="49" charset="0"/>
              </a:rPr>
              <a:t>Sends a POST request to the specified Uri with the specified query string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4259925" y="4157112"/>
            <a:ext cx="7598618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45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82654"/>
          </a:xfrm>
        </p:spPr>
        <p:txBody>
          <a:bodyPr/>
          <a:lstStyle/>
          <a:p>
            <a:r>
              <a:rPr lang="en-US" dirty="0"/>
              <a:t>Download the HTML of a given 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GetStringAsync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2261902"/>
            <a:ext cx="11262623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async Task&lt;string&gt; GetWebsiteHtmlAsync(string websiteUrl)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websiteHtml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(websiteUrl);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Console.WriteLine("Downloaded html");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websiteHtml;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08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90703"/>
          </a:xfrm>
        </p:spPr>
        <p:txBody>
          <a:bodyPr/>
          <a:lstStyle/>
          <a:p>
            <a:r>
              <a:rPr lang="en-US" dirty="0"/>
              <a:t>Read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ReadAsync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49" y="1886828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Task&lt;string&gt; ReadFileAsync(string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byte[] result;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Console.WriteLine("Reading...");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(FileStream reader = File.Open(filename, FileMode.Open))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result = new byte[reader.Length];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await reader.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0, (int)reader.Length);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Console.WriteLine("File readed");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System.Text.Encoding.UTF8.GetString(result);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700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WriteAsync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49" y="1886827"/>
            <a:ext cx="11262623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async Task SaveFile(string filename, byte[] data)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(FileStream stream = new FileStream(filename, 	FileMode.OpenOrCreate))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length = data.Length;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await stream.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(data, 0, length);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766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Data Parallelism &amp; Concurrency</a:t>
            </a:r>
            <a:endParaRPr lang="bg-BG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D996CA90-3771-480E-985B-3979112E0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1877" y="1584649"/>
            <a:ext cx="2208245" cy="22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BBD9AF-8776-47B6-A7C9-FDD896374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5304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Data parallelism</a:t>
            </a:r>
            <a:r>
              <a:rPr lang="en-US" sz="3200" dirty="0"/>
              <a:t> - scenarios in which the same operation is </a:t>
            </a:r>
            <a:br>
              <a:rPr lang="en-US" sz="3200" dirty="0"/>
            </a:br>
            <a:r>
              <a:rPr lang="en-US" sz="3200" dirty="0"/>
              <a:t>performed </a:t>
            </a:r>
            <a:r>
              <a:rPr lang="en-US" sz="3200" b="1" dirty="0">
                <a:solidFill>
                  <a:schemeClr val="bg1"/>
                </a:solidFill>
              </a:rPr>
              <a:t>concurrently</a:t>
            </a:r>
            <a:r>
              <a:rPr lang="en-US" sz="3200" dirty="0"/>
              <a:t> on elements in a collection</a:t>
            </a:r>
            <a:endParaRPr lang="bg-BG" sz="3200" dirty="0"/>
          </a:p>
          <a:p>
            <a:pPr lvl="1"/>
            <a:r>
              <a:rPr lang="en-US" sz="3000" dirty="0"/>
              <a:t>The Task Parallel Library (</a:t>
            </a:r>
            <a:r>
              <a:rPr lang="en-US" sz="3000" b="1" dirty="0">
                <a:solidFill>
                  <a:schemeClr val="bg1"/>
                </a:solidFill>
              </a:rPr>
              <a:t>TPL</a:t>
            </a:r>
            <a:r>
              <a:rPr lang="en-US" sz="3000" dirty="0"/>
              <a:t>) supports data parallelism through </a:t>
            </a:r>
            <a:br>
              <a:rPr lang="en-US" sz="3000" dirty="0"/>
            </a:br>
            <a:r>
              <a:rPr lang="en-US" sz="3000" dirty="0"/>
              <a:t>the </a:t>
            </a:r>
            <a:r>
              <a:rPr lang="en-US" sz="3000" b="1" dirty="0">
                <a:solidFill>
                  <a:schemeClr val="bg1"/>
                </a:solidFill>
              </a:rPr>
              <a:t>System.Threading.Tasks.Parallel</a:t>
            </a:r>
            <a:r>
              <a:rPr lang="en-US" sz="3000" dirty="0"/>
              <a:t> class</a:t>
            </a:r>
            <a:endParaRPr lang="bg-BG" sz="3000" dirty="0"/>
          </a:p>
          <a:p>
            <a:r>
              <a:rPr lang="en-US" sz="3200" dirty="0"/>
              <a:t>This class provides method-based parallel implementations of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foreach</a:t>
            </a:r>
            <a:r>
              <a:rPr lang="en-US" sz="3200" dirty="0"/>
              <a:t> loops.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3EB6547-40F5-489F-A290-AD644737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2" y="212717"/>
            <a:ext cx="9506047" cy="882654"/>
          </a:xfrm>
        </p:spPr>
        <p:txBody>
          <a:bodyPr/>
          <a:lstStyle/>
          <a:p>
            <a:r>
              <a:rPr lang="en-US" dirty="0"/>
              <a:t>Data Parallelism (Task Parallel Library)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DDC6E35-E782-48B7-BB0D-D538F7F73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8819" y="4763395"/>
          <a:ext cx="4297374" cy="17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4" imgW="3025080" imgH="1265040" progId="Paint.Picture">
                  <p:embed/>
                </p:oleObj>
              </mc:Choice>
              <mc:Fallback>
                <p:oleObj name="Bitmap Image" r:id="rId4" imgW="3025080" imgH="126504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DDC6E35-E782-48B7-BB0D-D538F7F731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8819" y="4763395"/>
                        <a:ext cx="4297374" cy="17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5B5B13-5728-481E-806E-9EDE6A98C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390" y="4471208"/>
            <a:ext cx="4023886" cy="216097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651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E9992-1AC9-4764-8C15-437B8A663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Parallel.For()</a:t>
            </a: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Parallel.ForEach()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32DBFF-6ADE-4C5E-A847-4A1D04B0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Parallelism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2D547-514B-4691-89DB-ADE19F71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" y="1894274"/>
            <a:ext cx="8827333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elements = ...; // Some Collection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elements.Length, i =&gt;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Process(elements[i]);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5990A-4A39-4EAE-A143-709C344C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" y="4617846"/>
            <a:ext cx="8827333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elements = ...; // Some Collection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Parallel.ForEach(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elements, item =&gt;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Process(item);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995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Executing program components sequentially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i.e. "Sequential programming"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Actions happen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a single thread of a single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wait for previous components to finish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are accessible at all points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736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C-B891-4ACA-9A9E-A6EA136D9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System.Collections.Concurrent</a:t>
            </a:r>
            <a:r>
              <a:rPr lang="en-US" sz="3200" b="1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namespace provides </a:t>
            </a:r>
            <a:br>
              <a:rPr lang="en-US" sz="3200" dirty="0"/>
            </a:br>
            <a:r>
              <a:rPr lang="en-US" sz="3200" dirty="0"/>
              <a:t>several </a:t>
            </a:r>
            <a:r>
              <a:rPr lang="en-US" sz="3200" b="1" dirty="0">
                <a:solidFill>
                  <a:schemeClr val="bg1"/>
                </a:solidFill>
              </a:rPr>
              <a:t>thread-safe</a:t>
            </a:r>
            <a:r>
              <a:rPr lang="en-US" sz="3200" dirty="0"/>
              <a:t> collection classes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ConcurrentDictionary&lt;TKey, TValue&gt;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ConcurrentBag&lt;T&gt;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ConcurrentStack&lt;T&gt;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ConcurrentQueue&lt;T&gt;</a:t>
            </a:r>
          </a:p>
          <a:p>
            <a:r>
              <a:rPr lang="en-US" sz="3200" dirty="0"/>
              <a:t>Access to the elements of those collections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always </a:t>
            </a:r>
            <a:br>
              <a:rPr lang="en-US" sz="3200" dirty="0"/>
            </a:br>
            <a:r>
              <a:rPr lang="en-US" sz="3200" dirty="0"/>
              <a:t>guaranteed to be </a:t>
            </a:r>
            <a:r>
              <a:rPr lang="en-US" sz="3200" b="1" dirty="0">
                <a:solidFill>
                  <a:schemeClr val="bg1"/>
                </a:solidFill>
              </a:rPr>
              <a:t>thread-safe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189A9-5981-4D68-B8A8-F0A6DEF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Collections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335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C-B891-4ACA-9A9E-A6EA136D9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>
            <a:normAutofit/>
          </a:bodyPr>
          <a:lstStyle/>
          <a:p>
            <a:r>
              <a:rPr lang="en-US" sz="3200" dirty="0"/>
              <a:t>Parallel LINQ operations can be done</a:t>
            </a:r>
          </a:p>
          <a:p>
            <a:r>
              <a:rPr lang="en-US" sz="3200" dirty="0"/>
              <a:t>PLINQ is an extension to LINQ to Objects</a:t>
            </a:r>
          </a:p>
          <a:p>
            <a:pPr lvl="1"/>
            <a:r>
              <a:rPr lang="en-US" sz="3000" dirty="0"/>
              <a:t>Not the same as LINQ to SQL!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r>
              <a:rPr lang="en-US" sz="3200" dirty="0"/>
              <a:t>Just call </a:t>
            </a:r>
            <a:r>
              <a:rPr lang="en-US" sz="3200" b="1" dirty="0">
                <a:solidFill>
                  <a:schemeClr val="bg1"/>
                </a:solidFill>
              </a:rPr>
              <a:t>.</a:t>
            </a:r>
            <a:r>
              <a:rPr lang="en-US" sz="3200" b="1" dirty="0" err="1">
                <a:solidFill>
                  <a:schemeClr val="bg1"/>
                </a:solidFill>
              </a:rPr>
              <a:t>AsParallel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on the collection</a:t>
            </a:r>
          </a:p>
          <a:p>
            <a:pPr lvl="1"/>
            <a:r>
              <a:rPr lang="en-US" sz="3000" dirty="0"/>
              <a:t>The compiler does the rest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189A9-5981-4D68-B8A8-F0A6DEF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Parallel LINQ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454F1-D7F0-4B07-B1A4-0A2CB6B3B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403" y="3229917"/>
            <a:ext cx="93043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nums = new int[] { 1, 2, 3, 4, 5 };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evenNumsParallel = from num in nums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.AsParallel()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where num % 2 == 0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select num;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1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392986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bg2"/>
                </a:solidFill>
              </a:rPr>
              <a:t>A </a:t>
            </a: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thread</a:t>
            </a:r>
            <a:r>
              <a:rPr lang="en-US" sz="2500" b="1" dirty="0">
                <a:solidFill>
                  <a:schemeClr val="bg2"/>
                </a:solidFill>
              </a:rPr>
              <a:t> is a unit of code execution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Each thread has its own </a:t>
            </a:r>
            <a:r>
              <a:rPr lang="en-US" sz="23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call stack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Multithreading</a:t>
            </a:r>
            <a:r>
              <a:rPr lang="en-US" sz="2500" b="1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A program can do several parallel operations by using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many threads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Used to offload CPU-demanding work so the main thread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does not block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Can lead to synchronization issues and unexpected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results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Tasks</a:t>
            </a:r>
            <a:r>
              <a:rPr lang="en-US" sz="2500" b="1" dirty="0">
                <a:solidFill>
                  <a:schemeClr val="bg2"/>
                </a:solidFill>
              </a:rPr>
              <a:t> facilitate the work with multithreading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3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async</a:t>
            </a:r>
            <a:r>
              <a:rPr lang="en-US" sz="2300" b="1" dirty="0">
                <a:solidFill>
                  <a:schemeClr val="bg2"/>
                </a:solidFill>
              </a:rPr>
              <a:t> and </a:t>
            </a:r>
            <a:r>
              <a:rPr lang="en-US" sz="23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await</a:t>
            </a:r>
            <a:r>
              <a:rPr lang="en-US" sz="2300" b="1" dirty="0">
                <a:solidFill>
                  <a:schemeClr val="bg2"/>
                </a:solidFill>
              </a:rPr>
              <a:t> keywords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Synchronous code is executed step by step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Code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9853" y="1727598"/>
            <a:ext cx="7602612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n = int.Parse(Console.ReadLine());</a:t>
            </a:r>
          </a:p>
          <a:p>
            <a:pPr marL="182880"/>
            <a:r>
              <a:rPr lang="nn-NO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PrintNumbersInRange(0, 10);</a:t>
            </a:r>
            <a:endParaRPr lang="en-US" sz="2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Console.WriteLine("Done.");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PrintNumbersInRange(int a, int b)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n-NO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a; i &lt;= b; i++)</a:t>
            </a:r>
          </a:p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Console.WriteLine(i);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0820" y="1727597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</a:p>
        </p:txBody>
      </p:sp>
      <p:sp>
        <p:nvSpPr>
          <p:cNvPr id="8" name="Rectangle 7"/>
          <p:cNvSpPr/>
          <p:nvPr/>
        </p:nvSpPr>
        <p:spPr>
          <a:xfrm>
            <a:off x="8457501" y="3122315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PrintNumbersInRange()</a:t>
            </a:r>
          </a:p>
        </p:txBody>
      </p:sp>
      <p:sp>
        <p:nvSpPr>
          <p:cNvPr id="9" name="Rectangle 8"/>
          <p:cNvSpPr/>
          <p:nvPr/>
        </p:nvSpPr>
        <p:spPr>
          <a:xfrm>
            <a:off x="8460820" y="4517033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Console.WriteLine(..)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24363" y="6034351"/>
            <a:ext cx="667602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A8123AF-5DD2-4093-A6CE-3D796B1F1B8B}"/>
              </a:ext>
            </a:extLst>
          </p:cNvPr>
          <p:cNvSpPr/>
          <p:nvPr/>
        </p:nvSpPr>
        <p:spPr>
          <a:xfrm>
            <a:off x="9912964" y="3908026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8780B8B-FEBA-47FF-8060-6E7AC1E428CB}"/>
              </a:ext>
            </a:extLst>
          </p:cNvPr>
          <p:cNvSpPr/>
          <p:nvPr/>
        </p:nvSpPr>
        <p:spPr>
          <a:xfrm>
            <a:off x="9912964" y="2518318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ECCD10A-0048-46EF-9032-A722BEEF1B21}"/>
              </a:ext>
            </a:extLst>
          </p:cNvPr>
          <p:cNvSpPr/>
          <p:nvPr/>
        </p:nvSpPr>
        <p:spPr>
          <a:xfrm>
            <a:off x="9922437" y="5369054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05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6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715597" cy="1110780"/>
          </a:xfrm>
        </p:spPr>
        <p:txBody>
          <a:bodyPr>
            <a:normAutofit/>
          </a:bodyPr>
          <a:lstStyle/>
          <a:p>
            <a:r>
              <a:rPr lang="en-US" smtClean="0"/>
              <a:t>Synchronous Code – Long Running Operation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0713" y="1752601"/>
            <a:ext cx="1085057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Console.Write("Enter your name: 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Console.ReadLine();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int.MaxValue; i++)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Execute some operations here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         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Console.WriteLine($"Hello, {name}!");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389C37E2-8F06-43AB-91D5-5D772BEEB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258" y="2971801"/>
            <a:ext cx="2667000" cy="3100017"/>
          </a:xfrm>
          <a:prstGeom prst="wedgeRoundRectCallout">
            <a:avLst>
              <a:gd name="adj1" fmla="val -66321"/>
              <a:gd name="adj2" fmla="val -209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 will have to wait for the long-running operation to finish before you can see the greeting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23AEB7-D857-4341-8F20-2B84443D8A9A}"/>
              </a:ext>
            </a:extLst>
          </p:cNvPr>
          <p:cNvSpPr/>
          <p:nvPr/>
        </p:nvSpPr>
        <p:spPr>
          <a:xfrm>
            <a:off x="670712" y="3048000"/>
            <a:ext cx="7939888" cy="1905000"/>
          </a:xfrm>
          <a:prstGeom prst="round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61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one component is blocked, the entire program is blocked</a:t>
            </a:r>
          </a:p>
          <a:p>
            <a:r>
              <a:rPr lang="en-US" dirty="0"/>
              <a:t>UI may become unresponsive</a:t>
            </a:r>
          </a:p>
          <a:p>
            <a:r>
              <a:rPr lang="en-US" dirty="0"/>
              <a:t>No utilization of multi-core systems</a:t>
            </a:r>
          </a:p>
          <a:p>
            <a:r>
              <a:rPr lang="en-US" dirty="0"/>
              <a:t>CPU-demanding tasks delay execution of all other tasks</a:t>
            </a:r>
          </a:p>
          <a:p>
            <a:r>
              <a:rPr lang="en-US" dirty="0"/>
              <a:t>Accessing resources blocks entire program</a:t>
            </a:r>
          </a:p>
          <a:p>
            <a:pPr lvl="1"/>
            <a:r>
              <a:rPr lang="en-US" dirty="0"/>
              <a:t>Especially problematic with web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 Drawbacks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99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Benefits and Drawbacks</a:t>
            </a:r>
            <a:endParaRPr lang="bg-BG"/>
          </a:p>
        </p:txBody>
      </p:sp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04E6DF27-AB1F-498E-8C7D-AF1ECFDBF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8437" y="1002536"/>
            <a:ext cx="2995126" cy="299512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Asynchronous Programming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316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3266</TotalTime>
  <Words>2552</Words>
  <Application>Microsoft Office PowerPoint</Application>
  <PresentationFormat>Widescreen</PresentationFormat>
  <Paragraphs>629</Paragraphs>
  <Slides>55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Bitmap Image</vt:lpstr>
      <vt:lpstr>Asynchronous Processing</vt:lpstr>
      <vt:lpstr>Table of Contents</vt:lpstr>
      <vt:lpstr>Have a Question?</vt:lpstr>
      <vt:lpstr>Benefits and Drawbacks</vt:lpstr>
      <vt:lpstr>Synchronous Programming</vt:lpstr>
      <vt:lpstr>Synchronous Code</vt:lpstr>
      <vt:lpstr>Synchronous Code – Long Running Operation</vt:lpstr>
      <vt:lpstr>Synchronous Programming Drawbacks</vt:lpstr>
      <vt:lpstr>Benefits and Drawbacks</vt:lpstr>
      <vt:lpstr>Asynchronous Programming</vt:lpstr>
      <vt:lpstr>Asynchronous Programming – Benefits</vt:lpstr>
      <vt:lpstr>Asynchronous Programming – Drawbacks</vt:lpstr>
      <vt:lpstr>Asynchronous Code</vt:lpstr>
      <vt:lpstr>Call Stack, Thread-Safety, Exception Handling</vt:lpstr>
      <vt:lpstr>Instruction Execution</vt:lpstr>
      <vt:lpstr>Multi-Tasking</vt:lpstr>
      <vt:lpstr>Threads</vt:lpstr>
      <vt:lpstr>Threads in C#</vt:lpstr>
      <vt:lpstr>System.Thread</vt:lpstr>
      <vt:lpstr>Problem: Even Numbers Thread</vt:lpstr>
      <vt:lpstr>Solution: Even Numbers Thread</vt:lpstr>
      <vt:lpstr>Thread – Example</vt:lpstr>
      <vt:lpstr>Thread Stack</vt:lpstr>
      <vt:lpstr>Thread Race Conditions</vt:lpstr>
      <vt:lpstr>Thread Safety</vt:lpstr>
      <vt:lpstr>Exception Handling</vt:lpstr>
      <vt:lpstr>Exception Handling – the Right Way</vt:lpstr>
      <vt:lpstr>Task Parallel Library</vt:lpstr>
      <vt:lpstr>Tasks in C#</vt:lpstr>
      <vt:lpstr>Creating Tasks in C#</vt:lpstr>
      <vt:lpstr>Generic Tasks</vt:lpstr>
      <vt:lpstr>Live Demo: Sum Primes in Range</vt:lpstr>
      <vt:lpstr>Task Exception Handling</vt:lpstr>
      <vt:lpstr>Tasks with Async and Await</vt:lpstr>
      <vt:lpstr>Tasks with Async and Await (2)</vt:lpstr>
      <vt:lpstr>Async and Await – Example</vt:lpstr>
      <vt:lpstr>Async and Await – Example</vt:lpstr>
      <vt:lpstr>Async and Await – Example</vt:lpstr>
      <vt:lpstr>Build-in Async Methods – GetStringAsync</vt:lpstr>
      <vt:lpstr>Build-in Async Methods: Get Async</vt:lpstr>
      <vt:lpstr>Build-in Async Methods: Get Async</vt:lpstr>
      <vt:lpstr>Build-in Async Methods: Get Async</vt:lpstr>
      <vt:lpstr>Build-in Async Methods: Post Async</vt:lpstr>
      <vt:lpstr>Build-in Async Methods: GetStringAsync</vt:lpstr>
      <vt:lpstr>Build-in Async Methods: ReadAsync</vt:lpstr>
      <vt:lpstr>Build-in Async Methods: WriteAsync</vt:lpstr>
      <vt:lpstr>Data Parallelism &amp; Concurrency</vt:lpstr>
      <vt:lpstr>Data Parallelism (Task Parallel Library)</vt:lpstr>
      <vt:lpstr>Data Parallelism</vt:lpstr>
      <vt:lpstr>Concurrent Collections</vt:lpstr>
      <vt:lpstr>Parallel LINQ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Peter Arnaudov</cp:lastModifiedBy>
  <cp:revision>3</cp:revision>
  <dcterms:created xsi:type="dcterms:W3CDTF">2018-05-23T13:08:44Z</dcterms:created>
  <dcterms:modified xsi:type="dcterms:W3CDTF">2020-01-09T11:22:26Z</dcterms:modified>
  <cp:category>computer programming;programming;software development;software engineering</cp:category>
</cp:coreProperties>
</file>