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294" r:id="rId33"/>
    <p:sldId id="296" r:id="rId34"/>
    <p:sldId id="29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0E790BB-619A-4A82-A484-1A1951782CFD}">
          <p14:sldIdLst>
            <p14:sldId id="256"/>
            <p14:sldId id="257"/>
            <p14:sldId id="258"/>
          </p14:sldIdLst>
        </p14:section>
        <p14:section name="Cookies" id="{AD919BEF-9432-46E1-9747-86890943F67C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Sessions" id="{88AC1ADA-886D-4C52-80A8-5A8F2DDDF725}">
          <p14:sldIdLst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Conclusion" id="{A14FF26B-6940-4244-BD71-2245AAFE3F42}">
          <p14:sldIdLst>
            <p14:sldId id="288"/>
            <p14:sldId id="294"/>
            <p14:sldId id="296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6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90095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92200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627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qlitebrowser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4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4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Cookies and Sessions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0" y="2304000"/>
            <a:ext cx="1980000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F3F0D16-6811-42F8-B0E2-C0D246B0FA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response holds the cookies to be saved within the           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Set-Cookie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header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request holds the specific web site cookie within the             </a:t>
            </a:r>
            <a:r>
              <a:rPr lang="en-US" b="1" dirty="0">
                <a:solidFill>
                  <a:schemeClr val="bg1"/>
                </a:solidFill>
              </a:rPr>
              <a:t>Cookie</a:t>
            </a:r>
            <a:r>
              <a:rPr lang="en-US" dirty="0"/>
              <a:t> header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Are Cookies Used?</a:t>
            </a:r>
            <a:endParaRPr lang="bg-BG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B81167-6940-4424-AD9A-CDADB9C32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667" y="2464905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HTTP/1.1 200 OK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lang=en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B84251-6511-4904-A44C-958D05701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496" y="5227272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 www.example.bg HTTP/1.1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Cookie: lang=en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967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Server-Client Cookies Exchange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632856" y="2613416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938419" y="4227595"/>
            <a:ext cx="648250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65656" y="3650528"/>
            <a:ext cx="6068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HTTP/1.1 200 OK Set-Cookie: </a:t>
            </a:r>
            <a:r>
              <a:rPr lang="en-US" sz="2800" noProof="1"/>
              <a:t>lang=en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14" y="3253469"/>
            <a:ext cx="2020543" cy="166003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213" y="4994711"/>
            <a:ext cx="709891" cy="7098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31" y="5005505"/>
            <a:ext cx="705707" cy="7057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52" y="4953361"/>
            <a:ext cx="771119" cy="7711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73" y="3345333"/>
            <a:ext cx="1870776" cy="112084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617" y="3101763"/>
            <a:ext cx="2263324" cy="220979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558333" y="2666052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842668" y="1592449"/>
            <a:ext cx="4506666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http://www.example.bg/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803955" y="2032047"/>
            <a:ext cx="778978" cy="4155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609069" y="2046554"/>
            <a:ext cx="759718" cy="3865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975469" y="3385247"/>
            <a:ext cx="652165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65575" y="2757889"/>
            <a:ext cx="4739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www.example.bg HTTP/1.1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972869" y="5069114"/>
            <a:ext cx="652165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665575" y="4459514"/>
            <a:ext cx="4739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www.example.bg HTTP/1.1</a:t>
            </a:r>
            <a:endParaRPr lang="en-US" sz="2800" noProof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81E046-3013-4758-9C0A-2AAFCE2DE3B4}"/>
              </a:ext>
            </a:extLst>
          </p:cNvPr>
          <p:cNvSpPr txBox="1"/>
          <p:nvPr/>
        </p:nvSpPr>
        <p:spPr>
          <a:xfrm>
            <a:off x="3664080" y="5064891"/>
            <a:ext cx="2512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Cookie: </a:t>
            </a:r>
            <a:r>
              <a:rPr lang="en-US" sz="2800" noProof="1"/>
              <a:t>lang=en</a:t>
            </a:r>
            <a:endParaRPr lang="en-US" sz="2800" dirty="0"/>
          </a:p>
        </p:txBody>
      </p:sp>
      <p:sp>
        <p:nvSpPr>
          <p:cNvPr id="2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059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4" grpId="0" animBg="1"/>
      <p:bldP spid="30" grpId="0"/>
      <p:bldP spid="32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cookie consists of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Attributes</a:t>
            </a:r>
            <a:r>
              <a:rPr lang="en-US" dirty="0"/>
              <a:t> (optional)</a:t>
            </a:r>
          </a:p>
          <a:p>
            <a:r>
              <a:rPr lang="en-US" dirty="0"/>
              <a:t>The attributes are </a:t>
            </a:r>
            <a:r>
              <a:rPr lang="en-US" b="1" dirty="0">
                <a:solidFill>
                  <a:schemeClr val="bg1"/>
                </a:solidFill>
              </a:rPr>
              <a:t>key-value pairs </a:t>
            </a:r>
            <a:r>
              <a:rPr lang="en-US" dirty="0"/>
              <a:t>with additional information</a:t>
            </a:r>
          </a:p>
          <a:p>
            <a:r>
              <a:rPr lang="en-US" dirty="0"/>
              <a:t>Attributes are </a:t>
            </a:r>
            <a:r>
              <a:rPr lang="en-US" b="1" dirty="0">
                <a:solidFill>
                  <a:schemeClr val="bg1"/>
                </a:solidFill>
              </a:rPr>
              <a:t>not included </a:t>
            </a:r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</a:rPr>
              <a:t>requests</a:t>
            </a:r>
          </a:p>
          <a:p>
            <a:r>
              <a:rPr lang="en-US" dirty="0"/>
              <a:t>Attributes are used by </a:t>
            </a:r>
            <a:r>
              <a:rPr lang="en-US" b="1" dirty="0">
                <a:solidFill>
                  <a:schemeClr val="bg1"/>
                </a:solidFill>
              </a:rPr>
              <a:t>the client </a:t>
            </a:r>
            <a:r>
              <a:rPr lang="en-US" dirty="0"/>
              <a:t>to control the </a:t>
            </a:r>
            <a:r>
              <a:rPr lang="en-US" b="1" dirty="0">
                <a:solidFill>
                  <a:schemeClr val="bg1"/>
                </a:solidFill>
              </a:rPr>
              <a:t>cookies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 Structure</a:t>
            </a:r>
            <a:endParaRPr lang="bg-B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4BF81A-1F96-44EB-B573-EF177E3AD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76" y="4724401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  <p:sp>
        <p:nvSpPr>
          <p:cNvPr id="22" name="AutoShape 23">
            <a:extLst>
              <a:ext uri="{FF2B5EF4-FFF2-40B4-BE49-F238E27FC236}">
                <a16:creationId xmlns:a16="http://schemas.microsoft.com/office/drawing/2014/main" id="{684AC15C-D175-4EEB-BEB5-988146241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700" y="3930980"/>
            <a:ext cx="2667000" cy="586523"/>
          </a:xfrm>
          <a:prstGeom prst="wedgeRoundRectCallout">
            <a:avLst>
              <a:gd name="adj1" fmla="val 52178"/>
              <a:gd name="adj2" fmla="val 96537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Name=Value</a:t>
            </a:r>
            <a:endParaRPr lang="bg-BG" sz="28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553F509-A534-429D-B755-3E4B44C9EA20}"/>
              </a:ext>
            </a:extLst>
          </p:cNvPr>
          <p:cNvSpPr/>
          <p:nvPr/>
        </p:nvSpPr>
        <p:spPr>
          <a:xfrm>
            <a:off x="2743200" y="4800600"/>
            <a:ext cx="30480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0" name="AutoShape 23">
            <a:extLst>
              <a:ext uri="{FF2B5EF4-FFF2-40B4-BE49-F238E27FC236}">
                <a16:creationId xmlns:a16="http://schemas.microsoft.com/office/drawing/2014/main" id="{F2F1D297-6569-41C8-A683-5682A164F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950858"/>
            <a:ext cx="1828800" cy="586523"/>
          </a:xfrm>
          <a:prstGeom prst="wedgeRoundRectCallout">
            <a:avLst>
              <a:gd name="adj1" fmla="val 52178"/>
              <a:gd name="adj2" fmla="val 96537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Attributes</a:t>
            </a:r>
            <a:endParaRPr lang="bg-BG" sz="28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27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  <p:bldP spid="8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Defined by the attributes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Domain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Path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Domain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– defines </a:t>
            </a:r>
            <a:r>
              <a:rPr lang="en-US" dirty="0"/>
              <a:t>the website that the cookie belongs to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latin typeface="+mj-lt"/>
              </a:rPr>
              <a:t> – </a:t>
            </a:r>
            <a:r>
              <a:rPr lang="en-US" dirty="0"/>
              <a:t>Indicates a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path that must exist in the requested resource before sending the </a:t>
            </a:r>
            <a:r>
              <a:rPr lang="en-US" b="1" dirty="0">
                <a:solidFill>
                  <a:schemeClr val="bg1"/>
                </a:solidFill>
              </a:rPr>
              <a:t>Cookie</a:t>
            </a:r>
            <a:r>
              <a:rPr lang="en-US" dirty="0"/>
              <a:t> header</a:t>
            </a:r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91FC5B-1328-466A-959C-F866E5FA0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667" y="4343401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2024705-FB0E-4F0E-A1B2-99835EB9EB0B}"/>
              </a:ext>
            </a:extLst>
          </p:cNvPr>
          <p:cNvSpPr/>
          <p:nvPr/>
        </p:nvSpPr>
        <p:spPr>
          <a:xfrm>
            <a:off x="5917096" y="4419600"/>
            <a:ext cx="45720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316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Defined by the attributes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Expires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Max-Age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Expires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– </a:t>
            </a:r>
            <a:r>
              <a:rPr lang="en-US" dirty="0"/>
              <a:t>defines the date the browser should delete the cookie</a:t>
            </a:r>
          </a:p>
          <a:p>
            <a:pPr lvl="1"/>
            <a:r>
              <a:rPr lang="en-US" dirty="0"/>
              <a:t>By default the cookies are deleted after the end of the session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Max-Age</a:t>
            </a:r>
            <a:r>
              <a:rPr lang="en-US" dirty="0">
                <a:latin typeface="+mj-lt"/>
              </a:rPr>
              <a:t> – </a:t>
            </a:r>
            <a:r>
              <a:rPr lang="en-US" dirty="0"/>
              <a:t>interval of seconds before the cookie is deleted</a:t>
            </a:r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F511B6-0FA5-442A-9306-EACB3CF3E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76" y="4724401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1BA40F9-3C19-423F-AFEC-C3BD5FC6C1E3}"/>
              </a:ext>
            </a:extLst>
          </p:cNvPr>
          <p:cNvSpPr/>
          <p:nvPr/>
        </p:nvSpPr>
        <p:spPr>
          <a:xfrm>
            <a:off x="420756" y="5221356"/>
            <a:ext cx="74676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89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Security flags do not have associated values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Security</a:t>
            </a:r>
            <a:r>
              <a:rPr lang="en-US" dirty="0">
                <a:latin typeface="+mj-lt"/>
              </a:rPr>
              <a:t> -  tells the browser to </a:t>
            </a:r>
            <a:r>
              <a:rPr lang="en-US" dirty="0"/>
              <a:t>use cookies only via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secure/encrypted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connections</a:t>
            </a:r>
          </a:p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HttpOnly</a:t>
            </a:r>
            <a:r>
              <a:rPr lang="en-US" dirty="0"/>
              <a:t> – defines that the cookie cannot be accessed via client-side scripting languages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F511B6-0FA5-442A-9306-EACB3CF3E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76" y="4724401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1BA40F9-3C19-423F-AFEC-C3BD5FC6C1E3}"/>
              </a:ext>
            </a:extLst>
          </p:cNvPr>
          <p:cNvSpPr/>
          <p:nvPr/>
        </p:nvSpPr>
        <p:spPr>
          <a:xfrm>
            <a:off x="7924800" y="5247877"/>
            <a:ext cx="34290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695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cookie file contains a table with </a:t>
            </a:r>
            <a:r>
              <a:rPr lang="en-US" b="1" dirty="0">
                <a:solidFill>
                  <a:schemeClr val="bg1"/>
                </a:solidFill>
              </a:rPr>
              <a:t>key-value</a:t>
            </a:r>
            <a:r>
              <a:rPr lang="en-US" dirty="0"/>
              <a:t> pairs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in the Cookie?</a:t>
            </a:r>
            <a:endParaRPr lang="bg-B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1351" y="1870176"/>
            <a:ext cx="9486122" cy="46482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027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Most cookies are stored in a </a:t>
            </a:r>
            <a:r>
              <a:rPr lang="en-US" b="1" dirty="0">
                <a:solidFill>
                  <a:schemeClr val="bg1"/>
                </a:solidFill>
              </a:rPr>
              <a:t>RDBMS</a:t>
            </a:r>
            <a:r>
              <a:rPr lang="en-US" dirty="0"/>
              <a:t>, usually </a:t>
            </a:r>
            <a:r>
              <a:rPr lang="en-US" b="1" dirty="0">
                <a:solidFill>
                  <a:schemeClr val="bg1"/>
                </a:solidFill>
              </a:rPr>
              <a:t>SQLite</a:t>
            </a:r>
          </a:p>
          <a:p>
            <a:r>
              <a:rPr lang="en-US" dirty="0"/>
              <a:t>Download </a:t>
            </a:r>
            <a:r>
              <a:rPr lang="en-US" b="1" dirty="0">
                <a:solidFill>
                  <a:schemeClr val="bg1"/>
                </a:solidFill>
              </a:rPr>
              <a:t>SQLite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browser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from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here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Location of Mozilla cookies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Location of Chrome cookies</a:t>
            </a:r>
            <a:br>
              <a:rPr lang="en-US" dirty="0"/>
            </a:b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Examine Your Cookies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5612" y="3266661"/>
            <a:ext cx="11277600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C:\Users\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{username}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\AppData\Roaming\Mozilla\Firefox\Profiles\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{name}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.default\cookies.sqlite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0F3B4C-EAF3-4860-BAD2-5B8884DDA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334001"/>
            <a:ext cx="11277600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C:\Users\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{username}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\AppData\Local\Google\Chrome\User Data\Default\Cookies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848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E650FA-8D59-4E1D-B781-EBCFDF41A8C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Open the file with the </a:t>
            </a:r>
            <a:r>
              <a:rPr lang="en-US" b="1" noProof="1">
                <a:solidFill>
                  <a:schemeClr val="bg1"/>
                </a:solidFill>
              </a:rPr>
              <a:t>SQLite</a:t>
            </a:r>
            <a:r>
              <a:rPr lang="en-US" b="1" dirty="0">
                <a:solidFill>
                  <a:schemeClr val="bg1"/>
                </a:solidFill>
              </a:rPr>
              <a:t> browser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Browse the cookies table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Examine Your Cookies (2)</a:t>
            </a:r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60" y="4070838"/>
            <a:ext cx="11074964" cy="2233189"/>
          </a:xfrm>
          <a:prstGeom prst="rect">
            <a:avLst/>
          </a:prstGeom>
        </p:spPr>
      </p:pic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3147234" y="3812670"/>
            <a:ext cx="1219200" cy="457200"/>
          </a:xfrm>
          <a:prstGeom prst="wedgeRoundRectCallout">
            <a:avLst>
              <a:gd name="adj1" fmla="val -31616"/>
              <a:gd name="adj2" fmla="val 9052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Name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4191000" y="6273038"/>
            <a:ext cx="1219200" cy="457200"/>
          </a:xfrm>
          <a:prstGeom prst="wedgeRoundRectCallout">
            <a:avLst>
              <a:gd name="adj1" fmla="val -24279"/>
              <a:gd name="adj2" fmla="val -7686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Value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4824737" y="3812670"/>
            <a:ext cx="1219200" cy="457200"/>
          </a:xfrm>
          <a:prstGeom prst="wedgeRoundRectCallout">
            <a:avLst>
              <a:gd name="adj1" fmla="val -10964"/>
              <a:gd name="adj2" fmla="val 8545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Host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9575537" y="3781298"/>
            <a:ext cx="1981200" cy="457200"/>
          </a:xfrm>
          <a:prstGeom prst="wedgeRoundRectCallout">
            <a:avLst>
              <a:gd name="adj1" fmla="val -7222"/>
              <a:gd name="adj2" fmla="val 9243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Created on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7" name="AutoShape 25"/>
          <p:cNvSpPr>
            <a:spLocks noChangeArrowheads="1"/>
          </p:cNvSpPr>
          <p:nvPr/>
        </p:nvSpPr>
        <p:spPr bwMode="auto">
          <a:xfrm>
            <a:off x="8198503" y="6312788"/>
            <a:ext cx="2754071" cy="457200"/>
          </a:xfrm>
          <a:prstGeom prst="wedgeRoundRectCallout">
            <a:avLst>
              <a:gd name="adj1" fmla="val -32465"/>
              <a:gd name="adj2" fmla="val -8773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Last accessed on</a:t>
            </a:r>
            <a:endParaRPr lang="bg-BG" sz="2800" dirty="0">
              <a:solidFill>
                <a:schemeClr val="bg2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7B417F7-4F82-468B-AC81-BCFED5D90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89" y="1770417"/>
            <a:ext cx="5709962" cy="145523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5E95BD-A4E5-4AB0-9186-F5204A3C782E}"/>
              </a:ext>
            </a:extLst>
          </p:cNvPr>
          <p:cNvCxnSpPr/>
          <p:nvPr/>
        </p:nvCxnSpPr>
        <p:spPr>
          <a:xfrm>
            <a:off x="2320248" y="2193236"/>
            <a:ext cx="1600200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B864C7-3A1D-4688-B66C-72502C401DDB}"/>
              </a:ext>
            </a:extLst>
          </p:cNvPr>
          <p:cNvSpPr/>
          <p:nvPr/>
        </p:nvSpPr>
        <p:spPr>
          <a:xfrm>
            <a:off x="2870200" y="4436148"/>
            <a:ext cx="965200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CE6F051-0608-4876-9770-2CDBB53750C6}"/>
              </a:ext>
            </a:extLst>
          </p:cNvPr>
          <p:cNvSpPr/>
          <p:nvPr/>
        </p:nvSpPr>
        <p:spPr>
          <a:xfrm>
            <a:off x="3889692" y="4436148"/>
            <a:ext cx="100234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06634BC-6B3D-4249-A55B-8ABCD1B8DFCD}"/>
              </a:ext>
            </a:extLst>
          </p:cNvPr>
          <p:cNvSpPr/>
          <p:nvPr/>
        </p:nvSpPr>
        <p:spPr>
          <a:xfrm>
            <a:off x="4933163" y="4436147"/>
            <a:ext cx="100234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CDC8092-1EB4-4461-A4D8-75B959B1FD04}"/>
              </a:ext>
            </a:extLst>
          </p:cNvPr>
          <p:cNvSpPr/>
          <p:nvPr/>
        </p:nvSpPr>
        <p:spPr>
          <a:xfrm>
            <a:off x="5964554" y="4436147"/>
            <a:ext cx="100234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AutoShape 25">
            <a:extLst>
              <a:ext uri="{FF2B5EF4-FFF2-40B4-BE49-F238E27FC236}">
                <a16:creationId xmlns:a16="http://schemas.microsoft.com/office/drawing/2014/main" id="{7971A392-DEA6-4D79-9AE2-ECECFBBD2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7302" y="6312788"/>
            <a:ext cx="1219200" cy="457200"/>
          </a:xfrm>
          <a:prstGeom prst="wedgeRoundRectCallout">
            <a:avLst>
              <a:gd name="adj1" fmla="val -40651"/>
              <a:gd name="adj2" fmla="val -8954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Paths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FD4A675-C1F9-4E8B-9508-D3E8F51838E4}"/>
              </a:ext>
            </a:extLst>
          </p:cNvPr>
          <p:cNvSpPr/>
          <p:nvPr/>
        </p:nvSpPr>
        <p:spPr>
          <a:xfrm>
            <a:off x="7004063" y="4426622"/>
            <a:ext cx="100234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AutoShape 25">
            <a:extLst>
              <a:ext uri="{FF2B5EF4-FFF2-40B4-BE49-F238E27FC236}">
                <a16:creationId xmlns:a16="http://schemas.microsoft.com/office/drawing/2014/main" id="{73E83571-E380-48FF-B2BC-11AA533DA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240" y="3781298"/>
            <a:ext cx="2547408" cy="457200"/>
          </a:xfrm>
          <a:prstGeom prst="wedgeRoundRectCallout">
            <a:avLst>
              <a:gd name="adj1" fmla="val -14434"/>
              <a:gd name="adj2" fmla="val 8618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Expiration date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66F4C67-6A71-4FCF-B2BF-9B4898106F34}"/>
              </a:ext>
            </a:extLst>
          </p:cNvPr>
          <p:cNvSpPr/>
          <p:nvPr/>
        </p:nvSpPr>
        <p:spPr>
          <a:xfrm>
            <a:off x="8046402" y="4436147"/>
            <a:ext cx="193579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D339F79-EC94-452C-96E9-9B6586717269}"/>
              </a:ext>
            </a:extLst>
          </p:cNvPr>
          <p:cNvSpPr/>
          <p:nvPr/>
        </p:nvSpPr>
        <p:spPr>
          <a:xfrm>
            <a:off x="10022191" y="4426622"/>
            <a:ext cx="132786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330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6" grpId="0" animBg="1"/>
      <p:bldP spid="17" grpId="0" animBg="1"/>
      <p:bldP spid="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Your Cookies – Mozilla Browser</a:t>
            </a:r>
            <a:endParaRPr lang="bg-BG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F63C3E5-E8AC-4379-8828-2B7C09864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74" y="1504046"/>
            <a:ext cx="11436698" cy="4543799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EFC6390-51BD-4672-AA20-2320A8F88652}"/>
              </a:ext>
            </a:extLst>
          </p:cNvPr>
          <p:cNvSpPr/>
          <p:nvPr/>
        </p:nvSpPr>
        <p:spPr>
          <a:xfrm>
            <a:off x="9768000" y="4102100"/>
            <a:ext cx="823800" cy="762000"/>
          </a:xfrm>
          <a:prstGeom prst="roundRect">
            <a:avLst/>
          </a:prstGeom>
          <a:noFill/>
          <a:ln w="28575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0A1928E-73B4-45FD-8E23-787168D0DD15}"/>
              </a:ext>
            </a:extLst>
          </p:cNvPr>
          <p:cNvSpPr/>
          <p:nvPr/>
        </p:nvSpPr>
        <p:spPr>
          <a:xfrm>
            <a:off x="417751" y="2730500"/>
            <a:ext cx="1944449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ACBB637-B0F4-40C8-8363-8F78106A9EF3}"/>
              </a:ext>
            </a:extLst>
          </p:cNvPr>
          <p:cNvSpPr/>
          <p:nvPr/>
        </p:nvSpPr>
        <p:spPr>
          <a:xfrm>
            <a:off x="6190974" y="5702300"/>
            <a:ext cx="2038627" cy="304800"/>
          </a:xfrm>
          <a:prstGeom prst="roundRect">
            <a:avLst/>
          </a:prstGeom>
          <a:noFill/>
          <a:ln w="28575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71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Cookies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Usage and Control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Cookies in a HTTP Server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Sessions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Sessions in a HTTP Server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Your Cookies – Mozilla Browser (2)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65EF15-6730-40A7-98BC-13B1986C1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0" y="1151122"/>
            <a:ext cx="5191850" cy="523948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6FB691-7F1C-46BC-BA8D-9A3440479EB5}"/>
              </a:ext>
            </a:extLst>
          </p:cNvPr>
          <p:cNvSpPr/>
          <p:nvPr/>
        </p:nvSpPr>
        <p:spPr>
          <a:xfrm>
            <a:off x="1892300" y="2590800"/>
            <a:ext cx="4724400" cy="1447800"/>
          </a:xfrm>
          <a:prstGeom prst="roundRect">
            <a:avLst>
              <a:gd name="adj" fmla="val 6141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2D7E163-977D-4638-A551-7AC795364C16}"/>
              </a:ext>
            </a:extLst>
          </p:cNvPr>
          <p:cNvSpPr/>
          <p:nvPr/>
        </p:nvSpPr>
        <p:spPr>
          <a:xfrm>
            <a:off x="1892300" y="5813802"/>
            <a:ext cx="2743200" cy="447298"/>
          </a:xfrm>
          <a:prstGeom prst="roundRect">
            <a:avLst>
              <a:gd name="adj" fmla="val 6141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AutoShape 25">
            <a:extLst>
              <a:ext uri="{FF2B5EF4-FFF2-40B4-BE49-F238E27FC236}">
                <a16:creationId xmlns:a16="http://schemas.microsoft.com/office/drawing/2014/main" id="{ACB557B4-9B33-4357-958A-314DB47F2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1873608"/>
            <a:ext cx="3494360" cy="1247902"/>
          </a:xfrm>
          <a:prstGeom prst="wedgeRoundRectCallout">
            <a:avLst>
              <a:gd name="adj1" fmla="val -76946"/>
              <a:gd name="adj2" fmla="val 8414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Browse cookies from a selected website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3" name="AutoShape 25">
            <a:extLst>
              <a:ext uri="{FF2B5EF4-FFF2-40B4-BE49-F238E27FC236}">
                <a16:creationId xmlns:a16="http://schemas.microsoft.com/office/drawing/2014/main" id="{32513206-91E9-4A31-90B1-5A215CD4D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525429"/>
            <a:ext cx="3494360" cy="1247902"/>
          </a:xfrm>
          <a:prstGeom prst="wedgeRoundRectCallout">
            <a:avLst>
              <a:gd name="adj1" fmla="val -90393"/>
              <a:gd name="adj2" fmla="val 6888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Delete a particular cookie or all cookies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876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Your Cookies – Chrome Browser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436515-68ED-487F-A82B-09E66622DF3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5"/>
          <a:stretch/>
        </p:blipFill>
        <p:spPr>
          <a:xfrm>
            <a:off x="1648387" y="1180938"/>
            <a:ext cx="8134590" cy="3391062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1D6129-F1D4-4D67-9B68-50E791D47639}"/>
              </a:ext>
            </a:extLst>
          </p:cNvPr>
          <p:cNvSpPr/>
          <p:nvPr/>
        </p:nvSpPr>
        <p:spPr>
          <a:xfrm>
            <a:off x="7071033" y="3533393"/>
            <a:ext cx="687033" cy="269208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2B9F898-E60B-4F2C-8597-0FFCC7BA2BFC}"/>
              </a:ext>
            </a:extLst>
          </p:cNvPr>
          <p:cNvSpPr/>
          <p:nvPr/>
        </p:nvSpPr>
        <p:spPr>
          <a:xfrm>
            <a:off x="5207222" y="3829522"/>
            <a:ext cx="1166569" cy="269208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9B41296-9956-4225-A12C-E9C9993274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65" y="5328823"/>
            <a:ext cx="6502919" cy="94306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BB866B0-0093-4DD4-9F69-978C419AF64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76840" y="5319287"/>
            <a:ext cx="4029696" cy="952601"/>
          </a:xfrm>
          <a:prstGeom prst="rect">
            <a:avLst/>
          </a:prstGeom>
        </p:spPr>
      </p:pic>
      <p:sp>
        <p:nvSpPr>
          <p:cNvPr id="21" name="Arrow: Down 20">
            <a:extLst>
              <a:ext uri="{FF2B5EF4-FFF2-40B4-BE49-F238E27FC236}">
                <a16:creationId xmlns:a16="http://schemas.microsoft.com/office/drawing/2014/main" id="{09690C81-CF4C-4E4E-A0F7-1C6FAD580920}"/>
              </a:ext>
            </a:extLst>
          </p:cNvPr>
          <p:cNvSpPr/>
          <p:nvPr/>
        </p:nvSpPr>
        <p:spPr>
          <a:xfrm>
            <a:off x="3886200" y="4675631"/>
            <a:ext cx="381000" cy="56414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1EEDEA14-119E-4303-B07F-1010642B7E6E}"/>
              </a:ext>
            </a:extLst>
          </p:cNvPr>
          <p:cNvSpPr/>
          <p:nvPr/>
        </p:nvSpPr>
        <p:spPr>
          <a:xfrm rot="16200000">
            <a:off x="7168741" y="5528203"/>
            <a:ext cx="357226" cy="558541"/>
          </a:xfrm>
          <a:prstGeom prst="downArrow">
            <a:avLst>
              <a:gd name="adj1" fmla="val 50000"/>
              <a:gd name="adj2" fmla="val 5371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285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03" y="1151122"/>
            <a:ext cx="11925397" cy="5570355"/>
          </a:xfrm>
        </p:spPr>
        <p:txBody>
          <a:bodyPr/>
          <a:lstStyle/>
          <a:p>
            <a:r>
              <a:rPr lang="en-US" dirty="0"/>
              <a:t>Cookies stored by an </a:t>
            </a:r>
            <a:r>
              <a:rPr lang="en-US" b="1" dirty="0">
                <a:solidFill>
                  <a:schemeClr val="bg1"/>
                </a:solidFill>
              </a:rPr>
              <a:t>external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party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(different </a:t>
            </a:r>
            <a:r>
              <a:rPr lang="en-US" b="1" dirty="0">
                <a:solidFill>
                  <a:schemeClr val="bg1"/>
                </a:solidFill>
              </a:rPr>
              <a:t>domain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Party Cookies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945426" y="306877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124200" y="3950115"/>
            <a:ext cx="633395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22154" y="3330388"/>
            <a:ext cx="2597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Cookie transfer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4" y="3708831"/>
            <a:ext cx="2020543" cy="166003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783" y="5450073"/>
            <a:ext cx="709891" cy="7098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460867"/>
            <a:ext cx="705707" cy="7057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22" y="5408723"/>
            <a:ext cx="771119" cy="7711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43" y="3800695"/>
            <a:ext cx="1870776" cy="1120846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3124201" y="4250308"/>
            <a:ext cx="6467271" cy="75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594717" y="1904622"/>
            <a:ext cx="5243495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http://stackoverflow.com/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660507" y="2326752"/>
            <a:ext cx="778978" cy="4155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993442" y="2376025"/>
            <a:ext cx="759718" cy="3865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234" y="5037590"/>
            <a:ext cx="2500463" cy="145188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472" y="3273097"/>
            <a:ext cx="1433331" cy="143333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9138233" y="2872272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458159" y="4845641"/>
            <a:ext cx="1863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Third Party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3124201" y="4673762"/>
            <a:ext cx="6014033" cy="7871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0" idx="1"/>
          </p:cNvCxnSpPr>
          <p:nvPr/>
        </p:nvCxnSpPr>
        <p:spPr>
          <a:xfrm>
            <a:off x="3124201" y="4956451"/>
            <a:ext cx="6014033" cy="80708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481870">
            <a:off x="5277278" y="4555688"/>
            <a:ext cx="2597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Cookie transfer</a:t>
            </a:r>
          </a:p>
        </p:txBody>
      </p:sp>
      <p:sp>
        <p:nvSpPr>
          <p:cNvPr id="3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738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24" grpId="0" animBg="1"/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03" y="1151122"/>
            <a:ext cx="11925397" cy="5570355"/>
          </a:xfrm>
        </p:spPr>
        <p:txBody>
          <a:bodyPr/>
          <a:lstStyle/>
          <a:p>
            <a:r>
              <a:rPr lang="en-US" dirty="0"/>
              <a:t>Cookies stored by an </a:t>
            </a:r>
            <a:r>
              <a:rPr lang="en-US" b="1" dirty="0">
                <a:solidFill>
                  <a:schemeClr val="bg1"/>
                </a:solidFill>
              </a:rPr>
              <a:t>external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party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(different </a:t>
            </a:r>
            <a:r>
              <a:rPr lang="en-US" b="1" dirty="0">
                <a:solidFill>
                  <a:schemeClr val="bg1"/>
                </a:solidFill>
              </a:rPr>
              <a:t>domain</a:t>
            </a:r>
            <a:r>
              <a:rPr lang="en-US" dirty="0"/>
              <a:t>)</a:t>
            </a:r>
          </a:p>
          <a:p>
            <a:r>
              <a:rPr lang="en-US" dirty="0"/>
              <a:t>Mainly used for advertising and tracking across the web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Party Cookies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945426" y="306877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124200" y="3950115"/>
            <a:ext cx="633395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22154" y="3330388"/>
            <a:ext cx="2597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Cookie transfer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4" y="3708831"/>
            <a:ext cx="2020543" cy="166003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783" y="5450073"/>
            <a:ext cx="709891" cy="7098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460867"/>
            <a:ext cx="705707" cy="7057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22" y="5408723"/>
            <a:ext cx="771119" cy="7711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43" y="3800695"/>
            <a:ext cx="1870776" cy="1120846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3124201" y="4250308"/>
            <a:ext cx="6467271" cy="75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611985" y="2486767"/>
            <a:ext cx="5243495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http://stackoverflow.com/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2636877" y="2645140"/>
            <a:ext cx="778978" cy="32367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9027979" y="2685356"/>
            <a:ext cx="810039" cy="2501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234" y="5253718"/>
            <a:ext cx="2500463" cy="145188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228" y="3405617"/>
            <a:ext cx="1433331" cy="143333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9177989" y="3004792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458159" y="5061769"/>
            <a:ext cx="1863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Third Party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3124201" y="4819534"/>
            <a:ext cx="6014033" cy="7871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0" idx="1"/>
          </p:cNvCxnSpPr>
          <p:nvPr/>
        </p:nvCxnSpPr>
        <p:spPr>
          <a:xfrm>
            <a:off x="3124201" y="5172579"/>
            <a:ext cx="6014033" cy="80708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481870">
            <a:off x="5277278" y="4674956"/>
            <a:ext cx="2597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Cookie transfer</a:t>
            </a:r>
          </a:p>
        </p:txBody>
      </p:sp>
      <p:sp>
        <p:nvSpPr>
          <p:cNvPr id="3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410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4" grpId="0" animBg="1"/>
      <p:bldP spid="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HTTP Sessions</a:t>
            </a:r>
            <a:endParaRPr lang="bg-BG"/>
          </a:p>
        </p:txBody>
      </p:sp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B4AADE48-A65E-4E16-91F4-55EDD2AEB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1398" y="1268963"/>
            <a:ext cx="2729204" cy="272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01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5" y="1195388"/>
            <a:ext cx="11817350" cy="5202237"/>
          </a:xfrm>
        </p:spPr>
        <p:txBody>
          <a:bodyPr/>
          <a:lstStyle/>
          <a:p>
            <a:r>
              <a:rPr lang="en-US" dirty="0" smtClean="0"/>
              <a:t>A way to store information about a user to be used across </a:t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multiple pages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Sessions?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3185388"/>
            <a:ext cx="1785990" cy="17859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6800" y="2760425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325" y="4889448"/>
            <a:ext cx="874252" cy="8742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722" y="3452851"/>
            <a:ext cx="874252" cy="8742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722" y="2261901"/>
            <a:ext cx="874252" cy="8742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535" y="3452851"/>
            <a:ext cx="874252" cy="87425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90616" y="2786527"/>
            <a:ext cx="132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758110" y="2437417"/>
            <a:ext cx="132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/login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66558" y="3628367"/>
            <a:ext cx="132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/home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25974" y="5064964"/>
            <a:ext cx="1729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/products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33934" y="4499227"/>
            <a:ext cx="1759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user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:</a:t>
            </a:r>
            <a:r>
              <a:rPr lang="en-US" sz="2800" dirty="0"/>
              <a:t> Teo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434173" y="3140369"/>
            <a:ext cx="1221858" cy="4967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86843" y="3938053"/>
            <a:ext cx="2009227" cy="1157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418706" y="3889977"/>
            <a:ext cx="1255478" cy="3348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430370" y="4212845"/>
            <a:ext cx="1243814" cy="54799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04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/>
      <p:bldP spid="16" grpId="0"/>
      <p:bldP spid="17" grpId="0"/>
      <p:bldP spid="18" grpId="0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The exchange mechanism be used between the user and the </a:t>
            </a:r>
            <a:br>
              <a:rPr lang="en-US" dirty="0"/>
            </a:br>
            <a:r>
              <a:rPr lang="en-US" dirty="0"/>
              <a:t>web application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Management</a:t>
            </a:r>
            <a:endParaRPr lang="bg-BG" dirty="0"/>
          </a:p>
        </p:txBody>
      </p: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2D4AD747-1D9C-4984-8C7B-7AB42271DC64}"/>
              </a:ext>
            </a:extLst>
          </p:cNvPr>
          <p:cNvSpPr txBox="1">
            <a:spLocks/>
          </p:cNvSpPr>
          <p:nvPr/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E94340-D94D-4D63-BD86-D2C894B88213}"/>
              </a:ext>
            </a:extLst>
          </p:cNvPr>
          <p:cNvSpPr txBox="1"/>
          <p:nvPr/>
        </p:nvSpPr>
        <p:spPr>
          <a:xfrm>
            <a:off x="945426" y="306877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44F1D9-EC65-4441-ADBC-EF02F395395C}"/>
              </a:ext>
            </a:extLst>
          </p:cNvPr>
          <p:cNvCxnSpPr>
            <a:cxnSpLocks/>
          </p:cNvCxnSpPr>
          <p:nvPr/>
        </p:nvCxnSpPr>
        <p:spPr>
          <a:xfrm flipH="1">
            <a:off x="3124201" y="4891020"/>
            <a:ext cx="599827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114C09D-A73F-48D9-9354-BC5BAEE017D6}"/>
              </a:ext>
            </a:extLst>
          </p:cNvPr>
          <p:cNvSpPr txBox="1"/>
          <p:nvPr/>
        </p:nvSpPr>
        <p:spPr>
          <a:xfrm>
            <a:off x="4849762" y="3529168"/>
            <a:ext cx="2591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User credentials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D36305A-B1C6-40E4-89D6-79D525069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4" y="3708831"/>
            <a:ext cx="2020543" cy="166003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D7D8698-3183-4333-9E36-A3E4055E25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783" y="5450073"/>
            <a:ext cx="709891" cy="70989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EF1B01C-F1A1-4F57-9E7E-C5F7253142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460867"/>
            <a:ext cx="705707" cy="7057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70033B8-D31A-479D-BD20-DB046BE98A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22" y="5408723"/>
            <a:ext cx="771119" cy="77111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A8F67B8-E51D-4A19-AFBF-0AA1775D76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43" y="3800695"/>
            <a:ext cx="1870776" cy="1120846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9C3949-F1A1-4DEB-9F1F-79A6AC55638D}"/>
              </a:ext>
            </a:extLst>
          </p:cNvPr>
          <p:cNvCxnSpPr>
            <a:cxnSpLocks/>
          </p:cNvCxnSpPr>
          <p:nvPr/>
        </p:nvCxnSpPr>
        <p:spPr>
          <a:xfrm flipV="1">
            <a:off x="3124201" y="4065640"/>
            <a:ext cx="6042193" cy="1998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CC96547A-7F91-443E-A2ED-7B472F8C2D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547" y="3435714"/>
            <a:ext cx="2209048" cy="220904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B708932-8D70-45C9-9D28-B9FAC7082276}"/>
              </a:ext>
            </a:extLst>
          </p:cNvPr>
          <p:cNvSpPr txBox="1"/>
          <p:nvPr/>
        </p:nvSpPr>
        <p:spPr>
          <a:xfrm>
            <a:off x="9147014" y="3068778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977DE7-5751-4C47-A884-44E5E706E70D}"/>
              </a:ext>
            </a:extLst>
          </p:cNvPr>
          <p:cNvSpPr txBox="1"/>
          <p:nvPr/>
        </p:nvSpPr>
        <p:spPr>
          <a:xfrm>
            <a:off x="5240789" y="4330431"/>
            <a:ext cx="1707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ID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12E0FE-AF64-4E6C-A4D4-12277518D71B}"/>
              </a:ext>
            </a:extLst>
          </p:cNvPr>
          <p:cNvCxnSpPr>
            <a:cxnSpLocks/>
          </p:cNvCxnSpPr>
          <p:nvPr/>
        </p:nvCxnSpPr>
        <p:spPr>
          <a:xfrm flipV="1">
            <a:off x="3092795" y="2414487"/>
            <a:ext cx="1455034" cy="65596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2CC9B8-6406-4447-8780-9BF7B5FEED90}"/>
              </a:ext>
            </a:extLst>
          </p:cNvPr>
          <p:cNvSpPr txBox="1"/>
          <p:nvPr/>
        </p:nvSpPr>
        <p:spPr>
          <a:xfrm>
            <a:off x="4724400" y="2129866"/>
            <a:ext cx="2471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First Time Login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FCE8C28-D595-4D54-A031-D6D1FBA318AB}"/>
              </a:ext>
            </a:extLst>
          </p:cNvPr>
          <p:cNvCxnSpPr>
            <a:cxnSpLocks/>
          </p:cNvCxnSpPr>
          <p:nvPr/>
        </p:nvCxnSpPr>
        <p:spPr>
          <a:xfrm>
            <a:off x="7423965" y="2421937"/>
            <a:ext cx="1455034" cy="65596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602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8" grpId="0"/>
      <p:bldP spid="45" grpId="0"/>
      <p:bldP spid="4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The exchange mechanism be used between the user and the </a:t>
            </a:r>
            <a:br>
              <a:rPr lang="en-US" dirty="0"/>
            </a:br>
            <a:r>
              <a:rPr lang="en-US" dirty="0"/>
              <a:t>web application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Management</a:t>
            </a:r>
            <a:endParaRPr lang="bg-BG" dirty="0"/>
          </a:p>
        </p:txBody>
      </p: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2D4AD747-1D9C-4984-8C7B-7AB42271DC64}"/>
              </a:ext>
            </a:extLst>
          </p:cNvPr>
          <p:cNvSpPr txBox="1">
            <a:spLocks/>
          </p:cNvSpPr>
          <p:nvPr/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E94340-D94D-4D63-BD86-D2C894B88213}"/>
              </a:ext>
            </a:extLst>
          </p:cNvPr>
          <p:cNvSpPr txBox="1"/>
          <p:nvPr/>
        </p:nvSpPr>
        <p:spPr>
          <a:xfrm>
            <a:off x="945426" y="306877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44F1D9-EC65-4441-ADBC-EF02F395395C}"/>
              </a:ext>
            </a:extLst>
          </p:cNvPr>
          <p:cNvCxnSpPr>
            <a:cxnSpLocks/>
          </p:cNvCxnSpPr>
          <p:nvPr/>
        </p:nvCxnSpPr>
        <p:spPr>
          <a:xfrm flipH="1">
            <a:off x="3124201" y="4891020"/>
            <a:ext cx="599827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4D36305A-B1C6-40E4-89D6-79D525069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4" y="3708831"/>
            <a:ext cx="2020543" cy="166003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D7D8698-3183-4333-9E36-A3E4055E25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783" y="5450073"/>
            <a:ext cx="709891" cy="70989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EF1B01C-F1A1-4F57-9E7E-C5F7253142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460867"/>
            <a:ext cx="705707" cy="7057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70033B8-D31A-479D-BD20-DB046BE98A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22" y="5408723"/>
            <a:ext cx="771119" cy="77111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A8F67B8-E51D-4A19-AFBF-0AA1775D76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43" y="3800695"/>
            <a:ext cx="1870776" cy="1120846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9C3949-F1A1-4DEB-9F1F-79A6AC55638D}"/>
              </a:ext>
            </a:extLst>
          </p:cNvPr>
          <p:cNvCxnSpPr>
            <a:cxnSpLocks/>
          </p:cNvCxnSpPr>
          <p:nvPr/>
        </p:nvCxnSpPr>
        <p:spPr>
          <a:xfrm flipV="1">
            <a:off x="3124201" y="4065640"/>
            <a:ext cx="6042193" cy="1998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CC96547A-7F91-443E-A2ED-7B472F8C2D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547" y="3435714"/>
            <a:ext cx="2209048" cy="220904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B708932-8D70-45C9-9D28-B9FAC7082276}"/>
              </a:ext>
            </a:extLst>
          </p:cNvPr>
          <p:cNvSpPr txBox="1"/>
          <p:nvPr/>
        </p:nvSpPr>
        <p:spPr>
          <a:xfrm>
            <a:off x="9147014" y="3068778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977DE7-5751-4C47-A884-44E5E706E70D}"/>
              </a:ext>
            </a:extLst>
          </p:cNvPr>
          <p:cNvSpPr txBox="1"/>
          <p:nvPr/>
        </p:nvSpPr>
        <p:spPr>
          <a:xfrm>
            <a:off x="5240789" y="3535303"/>
            <a:ext cx="1707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ID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12E0FE-AF64-4E6C-A4D4-12277518D71B}"/>
              </a:ext>
            </a:extLst>
          </p:cNvPr>
          <p:cNvCxnSpPr>
            <a:cxnSpLocks/>
          </p:cNvCxnSpPr>
          <p:nvPr/>
        </p:nvCxnSpPr>
        <p:spPr>
          <a:xfrm flipV="1">
            <a:off x="3092796" y="2503040"/>
            <a:ext cx="1705197" cy="56741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2CC9B8-6406-4447-8780-9BF7B5FEED90}"/>
              </a:ext>
            </a:extLst>
          </p:cNvPr>
          <p:cNvSpPr txBox="1"/>
          <p:nvPr/>
        </p:nvSpPr>
        <p:spPr>
          <a:xfrm>
            <a:off x="4898972" y="2241429"/>
            <a:ext cx="2436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Browsing Pages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FAE8B7-6937-45A9-81DB-990634DF731A}"/>
              </a:ext>
            </a:extLst>
          </p:cNvPr>
          <p:cNvSpPr txBox="1"/>
          <p:nvPr/>
        </p:nvSpPr>
        <p:spPr>
          <a:xfrm>
            <a:off x="3938986" y="4324156"/>
            <a:ext cx="4310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Requested data + Session ID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09F6B5D-D063-4F25-8763-B998595B21F8}"/>
              </a:ext>
            </a:extLst>
          </p:cNvPr>
          <p:cNvCxnSpPr>
            <a:cxnSpLocks/>
          </p:cNvCxnSpPr>
          <p:nvPr/>
        </p:nvCxnSpPr>
        <p:spPr>
          <a:xfrm>
            <a:off x="7417281" y="2503040"/>
            <a:ext cx="1705197" cy="56741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4568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The exchange mechanism be used between the user and the </a:t>
            </a:r>
            <a:br>
              <a:rPr lang="en-US" dirty="0"/>
            </a:br>
            <a:r>
              <a:rPr lang="en-US" dirty="0"/>
              <a:t>web application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Management</a:t>
            </a:r>
            <a:endParaRPr lang="bg-BG" dirty="0"/>
          </a:p>
        </p:txBody>
      </p: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2D4AD747-1D9C-4984-8C7B-7AB42271DC64}"/>
              </a:ext>
            </a:extLst>
          </p:cNvPr>
          <p:cNvSpPr txBox="1">
            <a:spLocks/>
          </p:cNvSpPr>
          <p:nvPr/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E94340-D94D-4D63-BD86-D2C894B88213}"/>
              </a:ext>
            </a:extLst>
          </p:cNvPr>
          <p:cNvSpPr txBox="1"/>
          <p:nvPr/>
        </p:nvSpPr>
        <p:spPr>
          <a:xfrm>
            <a:off x="945426" y="306877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44F1D9-EC65-4441-ADBC-EF02F395395C}"/>
              </a:ext>
            </a:extLst>
          </p:cNvPr>
          <p:cNvCxnSpPr>
            <a:cxnSpLocks/>
          </p:cNvCxnSpPr>
          <p:nvPr/>
        </p:nvCxnSpPr>
        <p:spPr>
          <a:xfrm flipH="1">
            <a:off x="3124201" y="4891020"/>
            <a:ext cx="599827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4D36305A-B1C6-40E4-89D6-79D525069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4" y="3708831"/>
            <a:ext cx="2020543" cy="166003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D7D8698-3183-4333-9E36-A3E4055E25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783" y="5450073"/>
            <a:ext cx="709891" cy="70989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EF1B01C-F1A1-4F57-9E7E-C5F7253142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460867"/>
            <a:ext cx="705707" cy="7057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70033B8-D31A-479D-BD20-DB046BE98A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22" y="5408723"/>
            <a:ext cx="771119" cy="77111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A8F67B8-E51D-4A19-AFBF-0AA1775D76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43" y="3800695"/>
            <a:ext cx="1870776" cy="1120846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9C3949-F1A1-4DEB-9F1F-79A6AC55638D}"/>
              </a:ext>
            </a:extLst>
          </p:cNvPr>
          <p:cNvCxnSpPr>
            <a:cxnSpLocks/>
          </p:cNvCxnSpPr>
          <p:nvPr/>
        </p:nvCxnSpPr>
        <p:spPr>
          <a:xfrm flipV="1">
            <a:off x="3124201" y="4065640"/>
            <a:ext cx="6042193" cy="1998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CC96547A-7F91-443E-A2ED-7B472F8C2D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547" y="3435714"/>
            <a:ext cx="2209048" cy="220904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B708932-8D70-45C9-9D28-B9FAC7082276}"/>
              </a:ext>
            </a:extLst>
          </p:cNvPr>
          <p:cNvSpPr txBox="1"/>
          <p:nvPr/>
        </p:nvSpPr>
        <p:spPr>
          <a:xfrm>
            <a:off x="9147014" y="3068778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977DE7-5751-4C47-A884-44E5E706E70D}"/>
              </a:ext>
            </a:extLst>
          </p:cNvPr>
          <p:cNvSpPr txBox="1"/>
          <p:nvPr/>
        </p:nvSpPr>
        <p:spPr>
          <a:xfrm>
            <a:off x="3946880" y="4320501"/>
            <a:ext cx="4284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Requested Data + Session ID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12E0FE-AF64-4E6C-A4D4-12277518D71B}"/>
              </a:ext>
            </a:extLst>
          </p:cNvPr>
          <p:cNvCxnSpPr>
            <a:cxnSpLocks/>
          </p:cNvCxnSpPr>
          <p:nvPr/>
        </p:nvCxnSpPr>
        <p:spPr>
          <a:xfrm flipV="1">
            <a:off x="3092796" y="2590800"/>
            <a:ext cx="1313335" cy="47965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2CC9B8-6406-4447-8780-9BF7B5FEED90}"/>
              </a:ext>
            </a:extLst>
          </p:cNvPr>
          <p:cNvSpPr txBox="1"/>
          <p:nvPr/>
        </p:nvSpPr>
        <p:spPr>
          <a:xfrm>
            <a:off x="4507109" y="2037058"/>
            <a:ext cx="34344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Browsing pages after</a:t>
            </a:r>
          </a:p>
          <a:p>
            <a:pPr algn="ctr"/>
            <a:r>
              <a:rPr lang="en-US" sz="2800" dirty="0"/>
              <a:t>the server is restarted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19C73B-71C2-4F99-8A64-F0E780BA5DDC}"/>
              </a:ext>
            </a:extLst>
          </p:cNvPr>
          <p:cNvSpPr txBox="1"/>
          <p:nvPr/>
        </p:nvSpPr>
        <p:spPr>
          <a:xfrm>
            <a:off x="5249086" y="3513948"/>
            <a:ext cx="1707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ID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D520FAD-F78B-4F5B-A54D-E180AD6E059D}"/>
              </a:ext>
            </a:extLst>
          </p:cNvPr>
          <p:cNvCxnSpPr>
            <a:cxnSpLocks/>
          </p:cNvCxnSpPr>
          <p:nvPr/>
        </p:nvCxnSpPr>
        <p:spPr>
          <a:xfrm>
            <a:off x="7994520" y="2590800"/>
            <a:ext cx="1313335" cy="47965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5427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 with Cookies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118" y="3033915"/>
            <a:ext cx="1785990" cy="17859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83519" y="2608952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873" y="3715751"/>
            <a:ext cx="874252" cy="87425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232954" y="3129882"/>
            <a:ext cx="132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08215" y="1851013"/>
            <a:ext cx="18897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Cookie {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name: </a:t>
            </a:r>
            <a:r>
              <a:rPr lang="en-US" sz="2800" b="1" dirty="0">
                <a:solidFill>
                  <a:schemeClr val="bg1"/>
                </a:solidFill>
              </a:rPr>
              <a:t>sid</a:t>
            </a:r>
            <a:r>
              <a:rPr lang="en-US" sz="2800" dirty="0">
                <a:solidFill>
                  <a:schemeClr val="bg1"/>
                </a:solidFill>
              </a:rPr>
              <a:t/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value: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5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}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297965" y="3115549"/>
            <a:ext cx="770771" cy="19075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851014"/>
            <a:ext cx="777817" cy="77781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4357601"/>
            <a:ext cx="777817" cy="77781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408214" y="4280118"/>
            <a:ext cx="18897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Cookie {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name: </a:t>
            </a:r>
            <a:r>
              <a:rPr lang="en-US" sz="2800" b="1" dirty="0">
                <a:solidFill>
                  <a:schemeClr val="bg1"/>
                </a:solidFill>
              </a:rPr>
              <a:t>sid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value: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7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}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3429000" y="4591678"/>
            <a:ext cx="762000" cy="28512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9576400" y="1612365"/>
            <a:ext cx="1787869" cy="198847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bg2"/>
                </a:solidFill>
              </a:rPr>
              <a:t/>
            </a:r>
            <a:br>
              <a:rPr lang="en-US" sz="2000" b="1" dirty="0">
                <a:solidFill>
                  <a:schemeClr val="bg2"/>
                </a:solidFill>
              </a:rPr>
            </a:br>
            <a:r>
              <a:rPr lang="en-US" sz="2000" b="1" dirty="0">
                <a:solidFill>
                  <a:schemeClr val="bg2"/>
                </a:solidFill>
              </a:rPr>
              <a:t>sid 5 {</a:t>
            </a:r>
            <a:br>
              <a:rPr lang="en-US" sz="2000" b="1" dirty="0">
                <a:solidFill>
                  <a:schemeClr val="bg2"/>
                </a:solidFill>
              </a:rPr>
            </a:br>
            <a:r>
              <a:rPr lang="en-US" sz="2000" b="1" dirty="0">
                <a:solidFill>
                  <a:schemeClr val="bg2"/>
                </a:solidFill>
              </a:rPr>
              <a:t>  uid: 101</a:t>
            </a:r>
            <a:br>
              <a:rPr lang="en-US" sz="2000" b="1" dirty="0">
                <a:solidFill>
                  <a:schemeClr val="bg2"/>
                </a:solidFill>
              </a:rPr>
            </a:br>
            <a:r>
              <a:rPr lang="en-US" sz="2000" b="1" dirty="0">
                <a:solidFill>
                  <a:schemeClr val="bg2"/>
                </a:solidFill>
              </a:rPr>
              <a:t>}</a:t>
            </a:r>
          </a:p>
          <a:p>
            <a:r>
              <a:rPr lang="en-US" sz="2000" b="1" dirty="0">
                <a:solidFill>
                  <a:schemeClr val="bg2"/>
                </a:solidFill>
              </a:rPr>
              <a:t>sid 7 {</a:t>
            </a:r>
            <a:br>
              <a:rPr lang="en-US" sz="2000" b="1" dirty="0">
                <a:solidFill>
                  <a:schemeClr val="bg2"/>
                </a:solidFill>
              </a:rPr>
            </a:br>
            <a:r>
              <a:rPr lang="en-US" sz="2000" b="1" dirty="0">
                <a:solidFill>
                  <a:schemeClr val="bg2"/>
                </a:solidFill>
              </a:rPr>
              <a:t>  uid: 102</a:t>
            </a:r>
            <a:br>
              <a:rPr lang="en-US" sz="2000" b="1" dirty="0">
                <a:solidFill>
                  <a:schemeClr val="bg2"/>
                </a:solidFill>
              </a:rPr>
            </a:br>
            <a:r>
              <a:rPr lang="en-US" sz="2000" b="1" dirty="0">
                <a:solidFill>
                  <a:schemeClr val="bg2"/>
                </a:solidFill>
              </a:rPr>
              <a:t>}</a:t>
            </a:r>
          </a:p>
          <a:p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45" name="Can 44"/>
          <p:cNvSpPr/>
          <p:nvPr/>
        </p:nvSpPr>
        <p:spPr>
          <a:xfrm>
            <a:off x="9774833" y="4591678"/>
            <a:ext cx="1425604" cy="1848029"/>
          </a:xfrm>
          <a:prstGeom prst="ca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uid  name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</a:rPr>
              <a:t>101 Teo</a:t>
            </a:r>
          </a:p>
          <a:p>
            <a:pPr algn="ctr"/>
            <a:r>
              <a:rPr lang="en-US" b="1" dirty="0">
                <a:solidFill>
                  <a:schemeClr val="bg2"/>
                </a:solidFill>
              </a:rPr>
              <a:t>102 Bojo</a:t>
            </a:r>
            <a:endParaRPr lang="bg-BG" b="1" dirty="0">
              <a:solidFill>
                <a:schemeClr val="bg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425721" y="1099527"/>
            <a:ext cx="2396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Store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677401" y="4034076"/>
            <a:ext cx="1686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Database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6335221" y="2412079"/>
            <a:ext cx="2933159" cy="9169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8380235" y="3391492"/>
            <a:ext cx="977658" cy="38670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8183374" y="4819905"/>
            <a:ext cx="1371380" cy="69578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6335221" y="4495801"/>
            <a:ext cx="3085727" cy="155658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3151966" y="3362980"/>
            <a:ext cx="788686" cy="22142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3493886" y="4869777"/>
            <a:ext cx="818232" cy="30756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 rot="20538612">
            <a:off x="6897822" y="2374671"/>
            <a:ext cx="1465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Validate</a:t>
            </a:r>
          </a:p>
        </p:txBody>
      </p:sp>
      <p:sp>
        <p:nvSpPr>
          <p:cNvPr id="75" name="TextBox 74"/>
          <p:cNvSpPr txBox="1"/>
          <p:nvPr/>
        </p:nvSpPr>
        <p:spPr>
          <a:xfrm rot="1607758">
            <a:off x="8201404" y="4647293"/>
            <a:ext cx="1509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data</a:t>
            </a:r>
          </a:p>
        </p:txBody>
      </p:sp>
      <p:sp>
        <p:nvSpPr>
          <p:cNvPr id="76" name="TextBox 75"/>
          <p:cNvSpPr txBox="1"/>
          <p:nvPr/>
        </p:nvSpPr>
        <p:spPr>
          <a:xfrm rot="1607758">
            <a:off x="5802442" y="5305827"/>
            <a:ext cx="4083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Create personal web page</a:t>
            </a:r>
          </a:p>
        </p:txBody>
      </p:sp>
      <p:sp>
        <p:nvSpPr>
          <p:cNvPr id="77" name="TextBox 76"/>
          <p:cNvSpPr txBox="1"/>
          <p:nvPr/>
        </p:nvSpPr>
        <p:spPr>
          <a:xfrm rot="743552">
            <a:off x="3321096" y="2643810"/>
            <a:ext cx="81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</a:t>
            </a:r>
          </a:p>
        </p:txBody>
      </p:sp>
      <p:sp>
        <p:nvSpPr>
          <p:cNvPr id="78" name="TextBox 77"/>
          <p:cNvSpPr txBox="1"/>
          <p:nvPr/>
        </p:nvSpPr>
        <p:spPr>
          <a:xfrm rot="20255812">
            <a:off x="3277920" y="4218267"/>
            <a:ext cx="81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</a:t>
            </a:r>
          </a:p>
        </p:txBody>
      </p:sp>
      <p:sp>
        <p:nvSpPr>
          <p:cNvPr id="79" name="TextBox 78"/>
          <p:cNvSpPr txBox="1"/>
          <p:nvPr/>
        </p:nvSpPr>
        <p:spPr>
          <a:xfrm rot="743552">
            <a:off x="3101375" y="3468852"/>
            <a:ext cx="974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</a:t>
            </a:r>
          </a:p>
        </p:txBody>
      </p:sp>
      <p:sp>
        <p:nvSpPr>
          <p:cNvPr id="81" name="TextBox 80"/>
          <p:cNvSpPr txBox="1"/>
          <p:nvPr/>
        </p:nvSpPr>
        <p:spPr>
          <a:xfrm rot="20255812">
            <a:off x="3625346" y="4950786"/>
            <a:ext cx="891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</a:t>
            </a:r>
          </a:p>
        </p:txBody>
      </p:sp>
      <p:sp>
        <p:nvSpPr>
          <p:cNvPr id="3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631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4" grpId="0"/>
      <p:bldP spid="75" grpId="0"/>
      <p:bldP spid="76" grpId="0"/>
      <p:bldP spid="77" grpId="0"/>
      <p:bldP spid="78" grpId="0"/>
      <p:bldP spid="79" grpId="0"/>
      <p:bldP spid="8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Structure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CD1DB1-9752-47EF-907D-727EA4A8A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1" y="1433228"/>
            <a:ext cx="7391401" cy="47281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"hje85d3" 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user_id: 789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username: FirstUser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},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"af354dd" 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user_id: 456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username: SecondUser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},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"fg78e5s" 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user_id: 654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username: ThirdUser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}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924470-31F9-428A-9F30-722A0C8743C4}"/>
              </a:ext>
            </a:extLst>
          </p:cNvPr>
          <p:cNvSpPr/>
          <p:nvPr/>
        </p:nvSpPr>
        <p:spPr>
          <a:xfrm>
            <a:off x="2859156" y="1472984"/>
            <a:ext cx="1636644" cy="417444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AFCC75C-E1D5-4A9B-819C-BAB2C27A8740}"/>
              </a:ext>
            </a:extLst>
          </p:cNvPr>
          <p:cNvSpPr/>
          <p:nvPr/>
        </p:nvSpPr>
        <p:spPr>
          <a:xfrm>
            <a:off x="2859156" y="2992670"/>
            <a:ext cx="1636644" cy="417444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A77B7E2-4C60-4053-86CB-3098215DE7CC}"/>
              </a:ext>
            </a:extLst>
          </p:cNvPr>
          <p:cNvSpPr/>
          <p:nvPr/>
        </p:nvSpPr>
        <p:spPr>
          <a:xfrm>
            <a:off x="2859156" y="4537548"/>
            <a:ext cx="1636644" cy="417444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AutoShape 25">
            <a:extLst>
              <a:ext uri="{FF2B5EF4-FFF2-40B4-BE49-F238E27FC236}">
                <a16:creationId xmlns:a16="http://schemas.microsoft.com/office/drawing/2014/main" id="{513DAB78-C1CD-465A-B948-D0F6F65EF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1" y="2992670"/>
            <a:ext cx="1848679" cy="986786"/>
          </a:xfrm>
          <a:prstGeom prst="wedgeRoundRectCallout">
            <a:avLst>
              <a:gd name="adj1" fmla="val -21467"/>
              <a:gd name="adj2" fmla="val -1885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2"/>
                </a:solidFill>
              </a:rPr>
              <a:t>Unique </a:t>
            </a:r>
          </a:p>
          <a:p>
            <a:r>
              <a:rPr lang="en-US" sz="2800" b="1" dirty="0">
                <a:solidFill>
                  <a:schemeClr val="bg2"/>
                </a:solidFill>
              </a:rPr>
              <a:t>Session ID</a:t>
            </a:r>
            <a:endParaRPr lang="bg-BG" sz="2800" b="1" dirty="0">
              <a:solidFill>
                <a:schemeClr val="bg2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127338-68C1-4C39-BA50-FD408CE421BA}"/>
              </a:ext>
            </a:extLst>
          </p:cNvPr>
          <p:cNvCxnSpPr>
            <a:cxnSpLocks/>
            <a:stCxn id="18" idx="3"/>
            <a:endCxn id="6" idx="1"/>
          </p:cNvCxnSpPr>
          <p:nvPr/>
        </p:nvCxnSpPr>
        <p:spPr>
          <a:xfrm flipV="1">
            <a:off x="2229680" y="1681707"/>
            <a:ext cx="629477" cy="18043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A61678-9541-45AA-861F-811B15F672D7}"/>
              </a:ext>
            </a:extLst>
          </p:cNvPr>
          <p:cNvCxnSpPr>
            <a:stCxn id="18" idx="3"/>
            <a:endCxn id="16" idx="1"/>
          </p:cNvCxnSpPr>
          <p:nvPr/>
        </p:nvCxnSpPr>
        <p:spPr>
          <a:xfrm>
            <a:off x="2229680" y="3486064"/>
            <a:ext cx="629477" cy="12602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C39FB36-610E-4E2E-B2DA-24F8F28A6AB6}"/>
              </a:ext>
            </a:extLst>
          </p:cNvPr>
          <p:cNvSpPr/>
          <p:nvPr/>
        </p:nvSpPr>
        <p:spPr>
          <a:xfrm>
            <a:off x="4945224" y="1877176"/>
            <a:ext cx="3665376" cy="776572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40678F0-92A1-41A1-911D-FD755878C245}"/>
              </a:ext>
            </a:extLst>
          </p:cNvPr>
          <p:cNvSpPr/>
          <p:nvPr/>
        </p:nvSpPr>
        <p:spPr>
          <a:xfrm>
            <a:off x="4945224" y="3417899"/>
            <a:ext cx="3817776" cy="776572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09EE0C3-E2A9-49FE-A882-F70B4232A666}"/>
              </a:ext>
            </a:extLst>
          </p:cNvPr>
          <p:cNvSpPr/>
          <p:nvPr/>
        </p:nvSpPr>
        <p:spPr>
          <a:xfrm>
            <a:off x="4945224" y="4954992"/>
            <a:ext cx="3665376" cy="776572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6" name="AutoShape 25">
            <a:extLst>
              <a:ext uri="{FF2B5EF4-FFF2-40B4-BE49-F238E27FC236}">
                <a16:creationId xmlns:a16="http://schemas.microsoft.com/office/drawing/2014/main" id="{4DFFAA19-BCF5-4C53-A78B-CC0377A31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2992670"/>
            <a:ext cx="2548022" cy="986786"/>
          </a:xfrm>
          <a:prstGeom prst="wedgeRoundRectCallout">
            <a:avLst>
              <a:gd name="adj1" fmla="val -21467"/>
              <a:gd name="adj2" fmla="val -1885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2"/>
                </a:solidFill>
              </a:rPr>
              <a:t>Key-Value pairs with user data</a:t>
            </a:r>
            <a:endParaRPr lang="bg-BG" sz="2800" b="1" dirty="0">
              <a:solidFill>
                <a:schemeClr val="bg2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263127D-8907-40EA-A48A-7310869ECB17}"/>
              </a:ext>
            </a:extLst>
          </p:cNvPr>
          <p:cNvCxnSpPr>
            <a:cxnSpLocks/>
            <a:stCxn id="26" idx="1"/>
            <a:endCxn id="23" idx="3"/>
          </p:cNvCxnSpPr>
          <p:nvPr/>
        </p:nvCxnSpPr>
        <p:spPr>
          <a:xfrm flipH="1" flipV="1">
            <a:off x="8610600" y="2265462"/>
            <a:ext cx="762000" cy="12206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105D912-B2FA-4CFE-A93F-281D95A7EF1F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8763000" y="3486063"/>
            <a:ext cx="589724" cy="3201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BC4C583-B2C0-4DBF-AEE4-7FDDBF007354}"/>
              </a:ext>
            </a:extLst>
          </p:cNvPr>
          <p:cNvCxnSpPr>
            <a:cxnSpLocks/>
            <a:stCxn id="26" idx="1"/>
            <a:endCxn id="25" idx="3"/>
          </p:cNvCxnSpPr>
          <p:nvPr/>
        </p:nvCxnSpPr>
        <p:spPr>
          <a:xfrm flipH="1">
            <a:off x="8610600" y="3486063"/>
            <a:ext cx="762000" cy="18572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AC37B8-AFB7-486D-A523-B3F240B326A8}"/>
              </a:ext>
            </a:extLst>
          </p:cNvPr>
          <p:cNvCxnSpPr>
            <a:stCxn id="18" idx="3"/>
            <a:endCxn id="13" idx="1"/>
          </p:cNvCxnSpPr>
          <p:nvPr/>
        </p:nvCxnSpPr>
        <p:spPr>
          <a:xfrm flipV="1">
            <a:off x="2229680" y="3201393"/>
            <a:ext cx="629477" cy="2846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295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6" grpId="0" animBg="1"/>
      <p:bldP spid="18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7" y="1983190"/>
            <a:ext cx="7531544" cy="3484550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Cookies</a:t>
            </a:r>
            <a:r>
              <a:rPr lang="en-US" sz="2800" dirty="0">
                <a:solidFill>
                  <a:schemeClr val="bg2"/>
                </a:solidFill>
              </a:rPr>
              <a:t> are client based stored information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They are created by web applications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Browser sends them back to the application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Sessions</a:t>
            </a:r>
            <a:r>
              <a:rPr lang="en-US" sz="2800" dirty="0">
                <a:solidFill>
                  <a:schemeClr val="bg2"/>
                </a:solidFill>
              </a:rPr>
              <a:t> are server based information 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They are used across multiple pages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Stores important info about the client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Usages and Control</a:t>
            </a:r>
            <a:endParaRPr lang="bg-B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D0FCF-DBB0-4043-9041-BFA42EABD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68752">
            <a:off x="4983255" y="1519265"/>
            <a:ext cx="2225488" cy="2225488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HTTP Cookies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199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small file of plain text with no </a:t>
            </a:r>
            <a:r>
              <a:rPr lang="en-US" sz="3200" b="1" dirty="0">
                <a:solidFill>
                  <a:schemeClr val="bg1"/>
                </a:solidFill>
              </a:rPr>
              <a:t>executable code</a:t>
            </a:r>
          </a:p>
          <a:p>
            <a:pPr lvl="1"/>
            <a:r>
              <a:rPr lang="en-US" sz="3000" dirty="0"/>
              <a:t>Sent by the server to the client's browser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Stored</a:t>
            </a:r>
            <a:r>
              <a:rPr lang="en-US" sz="3000" dirty="0"/>
              <a:t> by the browser on the </a:t>
            </a:r>
            <a:r>
              <a:rPr lang="en-US" sz="3000" b="1" dirty="0">
                <a:solidFill>
                  <a:schemeClr val="bg1"/>
                </a:solidFill>
              </a:rPr>
              <a:t>client's device </a:t>
            </a:r>
            <a:r>
              <a:rPr lang="en-US" sz="3000" dirty="0"/>
              <a:t>(computer, tablet, etc.)</a:t>
            </a:r>
          </a:p>
          <a:p>
            <a:pPr lvl="1"/>
            <a:r>
              <a:rPr lang="en-US" sz="3000" dirty="0"/>
              <a:t>Hold small piece of data for a </a:t>
            </a:r>
            <a:r>
              <a:rPr lang="en-US" sz="3000" b="1" dirty="0">
                <a:solidFill>
                  <a:schemeClr val="bg1"/>
                </a:solidFill>
              </a:rPr>
              <a:t>particular client </a:t>
            </a:r>
            <a:r>
              <a:rPr lang="en-US" sz="3000" dirty="0"/>
              <a:t>and a web site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Cookies?</a:t>
            </a:r>
            <a:endParaRPr lang="bg-BG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DE67C88-70A4-4C95-B3B3-C77C1B120F47}"/>
              </a:ext>
            </a:extLst>
          </p:cNvPr>
          <p:cNvGrpSpPr/>
          <p:nvPr/>
        </p:nvGrpSpPr>
        <p:grpSpPr>
          <a:xfrm>
            <a:off x="4122186" y="3233057"/>
            <a:ext cx="3947627" cy="3825173"/>
            <a:chOff x="7008812" y="3276600"/>
            <a:chExt cx="3733800" cy="3733800"/>
          </a:xfrm>
        </p:grpSpPr>
        <p:pic>
          <p:nvPicPr>
            <p:cNvPr id="25" name="Graphic 24" descr="Computer">
              <a:extLst>
                <a:ext uri="{FF2B5EF4-FFF2-40B4-BE49-F238E27FC236}">
                  <a16:creationId xmlns:a16="http://schemas.microsoft.com/office/drawing/2014/main" id="{527F19D2-DB86-4129-9B3E-325AF3EF5B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08812" y="3276600"/>
              <a:ext cx="3733800" cy="37338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8F29683-65AB-458A-B21C-D891B7E44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1052" y="4350207"/>
              <a:ext cx="1066803" cy="1066801"/>
            </a:xfrm>
            <a:prstGeom prst="rect">
              <a:avLst/>
            </a:prstGeom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921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371" y="1151122"/>
            <a:ext cx="12038042" cy="5570355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Session management</a:t>
            </a:r>
          </a:p>
          <a:p>
            <a:pPr lvl="1"/>
            <a:r>
              <a:rPr lang="en-US" sz="3000" dirty="0"/>
              <a:t>Logins, shopping carts, game scores, or anything else the server </a:t>
            </a:r>
            <a:br>
              <a:rPr lang="en-US" sz="3000" dirty="0"/>
            </a:br>
            <a:r>
              <a:rPr lang="en-US" sz="3000" dirty="0"/>
              <a:t>should remember</a:t>
            </a:r>
          </a:p>
          <a:p>
            <a:r>
              <a:rPr lang="en-US" sz="3200" dirty="0"/>
              <a:t>Personalization</a:t>
            </a:r>
          </a:p>
          <a:p>
            <a:pPr lvl="1"/>
            <a:r>
              <a:rPr lang="en-US" sz="3000" dirty="0"/>
              <a:t>User preferences, themes, and other custom settings</a:t>
            </a:r>
          </a:p>
          <a:p>
            <a:r>
              <a:rPr lang="en-US" sz="3200" dirty="0"/>
              <a:t>Tracking</a:t>
            </a:r>
          </a:p>
          <a:p>
            <a:pPr lvl="1"/>
            <a:r>
              <a:rPr lang="en-US" sz="3000" dirty="0"/>
              <a:t>Recording and analyzing user behavior</a:t>
            </a:r>
          </a:p>
          <a:p>
            <a:r>
              <a:rPr lang="en-US" sz="3200" dirty="0"/>
              <a:t>Breakfast</a:t>
            </a:r>
          </a:p>
          <a:p>
            <a:pPr lvl="1"/>
            <a:r>
              <a:rPr lang="en-US" sz="3000" dirty="0"/>
              <a:t>But that’s not what we are currently talking about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Cookies Used for?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708790-3816-40C8-BA3C-B6B014A4E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925" y="4198775"/>
            <a:ext cx="2400488" cy="2400488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316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371" y="1151122"/>
            <a:ext cx="12038042" cy="5570355"/>
          </a:xfrm>
        </p:spPr>
        <p:txBody>
          <a:bodyPr/>
          <a:lstStyle/>
          <a:p>
            <a:r>
              <a:rPr lang="en-US" dirty="0"/>
              <a:t>The HTTP object is </a:t>
            </a:r>
            <a:r>
              <a:rPr lang="en-US" b="1" dirty="0">
                <a:solidFill>
                  <a:schemeClr val="bg1"/>
                </a:solidFill>
              </a:rPr>
              <a:t>stateless</a:t>
            </a:r>
          </a:p>
          <a:p>
            <a:pPr lvl="1"/>
            <a:r>
              <a:rPr lang="en-US" dirty="0"/>
              <a:t>it </a:t>
            </a:r>
            <a:r>
              <a:rPr lang="en-US" b="1" dirty="0">
                <a:solidFill>
                  <a:schemeClr val="bg1"/>
                </a:solidFill>
              </a:rPr>
              <a:t>doesn’t store </a:t>
            </a:r>
            <a:r>
              <a:rPr lang="en-US" dirty="0"/>
              <a:t>information about the requests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Management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EB34A9-A3EC-46ED-A25D-EB21A937D6F0}"/>
              </a:ext>
            </a:extLst>
          </p:cNvPr>
          <p:cNvGrpSpPr/>
          <p:nvPr/>
        </p:nvGrpSpPr>
        <p:grpSpPr>
          <a:xfrm>
            <a:off x="1446992" y="2766001"/>
            <a:ext cx="9886781" cy="3413841"/>
            <a:chOff x="1751012" y="2535378"/>
            <a:chExt cx="9461014" cy="3111063"/>
          </a:xfrm>
        </p:grpSpPr>
        <p:sp>
          <p:nvSpPr>
            <p:cNvPr id="5" name="TextBox 4"/>
            <p:cNvSpPr txBox="1"/>
            <p:nvPr/>
          </p:nvSpPr>
          <p:spPr>
            <a:xfrm>
              <a:off x="2086838" y="2535378"/>
              <a:ext cx="1905000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Web Client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445392" y="3416715"/>
              <a:ext cx="3962400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215879" y="2879037"/>
              <a:ext cx="721843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GET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1295" y="3175430"/>
              <a:ext cx="2020543" cy="1660031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1194" y="4916672"/>
              <a:ext cx="709891" cy="709891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1012" y="4927466"/>
              <a:ext cx="705707" cy="705707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733" y="4875322"/>
              <a:ext cx="771119" cy="771119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9155" y="3267295"/>
              <a:ext cx="1870776" cy="1120846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1263" y="2995061"/>
              <a:ext cx="2263324" cy="2263324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8463196" y="2535378"/>
              <a:ext cx="2748830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Web Application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4470414" y="3987737"/>
              <a:ext cx="3962400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122274" y="3473880"/>
              <a:ext cx="909052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POST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4463450" y="4568697"/>
              <a:ext cx="3962400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213828" y="4054839"/>
              <a:ext cx="723894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GET</a:t>
              </a:r>
            </a:p>
          </p:txBody>
        </p:sp>
        <p:sp>
          <p:nvSpPr>
            <p:cNvPr id="44" name="AutoShape 25"/>
            <p:cNvSpPr>
              <a:spLocks noChangeArrowheads="1"/>
            </p:cNvSpPr>
            <p:nvPr/>
          </p:nvSpPr>
          <p:spPr bwMode="auto">
            <a:xfrm>
              <a:off x="5149251" y="4959286"/>
              <a:ext cx="2590800" cy="457200"/>
            </a:xfrm>
            <a:prstGeom prst="wedgeRoundRectCallout">
              <a:avLst>
                <a:gd name="adj1" fmla="val -8790"/>
                <a:gd name="adj2" fmla="val -89906"/>
                <a:gd name="adj3" fmla="val 16667"/>
              </a:avLst>
            </a:prstGeom>
            <a:solidFill>
              <a:schemeClr val="tx1">
                <a:alpha val="94902"/>
              </a:schemeClr>
            </a:solidFill>
            <a:ln w="19050">
              <a:solidFill>
                <a:schemeClr val="tx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r>
                <a:rPr lang="en-US" sz="2800" dirty="0">
                  <a:solidFill>
                    <a:schemeClr val="bg2"/>
                  </a:solidFill>
                </a:rPr>
                <a:t>Not stored</a:t>
              </a:r>
              <a:endParaRPr lang="bg-BG" sz="2800" dirty="0">
                <a:solidFill>
                  <a:schemeClr val="bg2"/>
                </a:solidFill>
              </a:endParaRPr>
            </a:p>
          </p:txBody>
        </p:sp>
      </p:grpSp>
      <p:sp>
        <p:nvSpPr>
          <p:cNvPr id="2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212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1923" y="1186895"/>
            <a:ext cx="11668154" cy="5570355"/>
          </a:xfrm>
        </p:spPr>
        <p:txBody>
          <a:bodyPr/>
          <a:lstStyle/>
          <a:p>
            <a:r>
              <a:rPr lang="en-US" dirty="0"/>
              <a:t>The server </a:t>
            </a:r>
            <a:r>
              <a:rPr lang="en-US" b="1" dirty="0">
                <a:solidFill>
                  <a:schemeClr val="bg1"/>
                </a:solidFill>
              </a:rPr>
              <a:t>does not know </a:t>
            </a:r>
            <a:r>
              <a:rPr lang="en-US" dirty="0"/>
              <a:t>if two requests come from the same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client</a:t>
            </a:r>
          </a:p>
          <a:p>
            <a:r>
              <a:rPr lang="en-US" dirty="0"/>
              <a:t>State management problems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Navigation</a:t>
            </a:r>
            <a:r>
              <a:rPr lang="en-US" dirty="0"/>
              <a:t> through pages requires</a:t>
            </a:r>
            <a:r>
              <a:rPr lang="en-US" b="1" dirty="0">
                <a:solidFill>
                  <a:schemeClr val="bg1"/>
                </a:solidFill>
              </a:rPr>
              <a:t> authentication </a:t>
            </a:r>
            <a:r>
              <a:rPr lang="en-US" dirty="0"/>
              <a:t>each time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Information</a:t>
            </a:r>
            <a:r>
              <a:rPr lang="en-US" dirty="0"/>
              <a:t> about the pages is lost between the </a:t>
            </a:r>
            <a:r>
              <a:rPr lang="en-US" b="1" dirty="0">
                <a:solidFill>
                  <a:schemeClr val="bg1"/>
                </a:solidFill>
              </a:rPr>
              <a:t>requests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Harder </a:t>
            </a:r>
            <a:r>
              <a:rPr lang="en-US" b="1" dirty="0">
                <a:solidFill>
                  <a:schemeClr val="bg1"/>
                </a:solidFill>
              </a:rPr>
              <a:t>personalization</a:t>
            </a:r>
            <a:r>
              <a:rPr lang="en-US" dirty="0"/>
              <a:t> of functionality of pages</a:t>
            </a:r>
          </a:p>
          <a:p>
            <a:pPr marL="377887" lvl="1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HTTP – the Problem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545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371" y="1151122"/>
            <a:ext cx="11801504" cy="5570355"/>
          </a:xfrm>
        </p:spPr>
        <p:txBody>
          <a:bodyPr/>
          <a:lstStyle/>
          <a:p>
            <a:r>
              <a:rPr lang="en-US" dirty="0"/>
              <a:t>A reliable mechanism for websites to remember </a:t>
            </a:r>
            <a:r>
              <a:rPr lang="en-US" b="1" dirty="0">
                <a:solidFill>
                  <a:schemeClr val="bg1"/>
                </a:solidFill>
              </a:rPr>
              <a:t>stateful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information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know whether the </a:t>
            </a:r>
            <a:r>
              <a:rPr lang="en-US" b="1" dirty="0">
                <a:solidFill>
                  <a:schemeClr val="bg1"/>
                </a:solidFill>
              </a:rPr>
              <a:t>user</a:t>
            </a:r>
            <a:r>
              <a:rPr lang="en-US" dirty="0"/>
              <a:t> is</a:t>
            </a:r>
            <a:r>
              <a:rPr lang="en-US" b="1" dirty="0">
                <a:solidFill>
                  <a:schemeClr val="bg1"/>
                </a:solidFill>
              </a:rPr>
              <a:t> logged</a:t>
            </a:r>
            <a:r>
              <a:rPr lang="en-US" dirty="0"/>
              <a:t> in or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know which account the </a:t>
            </a:r>
            <a:r>
              <a:rPr lang="en-US" b="1" dirty="0">
                <a:solidFill>
                  <a:schemeClr val="bg1"/>
                </a:solidFill>
              </a:rPr>
              <a:t>user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is logged </a:t>
            </a:r>
            <a:r>
              <a:rPr lang="en-US" dirty="0"/>
              <a:t>in with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record the user's </a:t>
            </a:r>
            <a:r>
              <a:rPr lang="en-US" b="1" dirty="0">
                <a:solidFill>
                  <a:schemeClr val="bg1"/>
                </a:solidFill>
              </a:rPr>
              <a:t>browsing activity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b="1" dirty="0">
                <a:solidFill>
                  <a:schemeClr val="bg1"/>
                </a:solidFill>
              </a:rPr>
              <a:t>remember</a:t>
            </a:r>
            <a:r>
              <a:rPr lang="en-US" dirty="0"/>
              <a:t> pieces of information </a:t>
            </a:r>
            <a:r>
              <a:rPr lang="en-US" b="1" dirty="0">
                <a:solidFill>
                  <a:schemeClr val="bg1"/>
                </a:solidFill>
              </a:rPr>
              <a:t>previously</a:t>
            </a:r>
            <a:r>
              <a:rPr lang="en-US" dirty="0"/>
              <a:t> entered into </a:t>
            </a:r>
            <a:br>
              <a:rPr lang="en-US" dirty="0"/>
            </a:br>
            <a:r>
              <a:rPr lang="en-US" dirty="0"/>
              <a:t>form fields (usernames, passwords, etc.)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HTTP – the Cookie Solution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747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3264</TotalTime>
  <Words>1102</Words>
  <Application>Microsoft Office PowerPoint</Application>
  <PresentationFormat>Widescreen</PresentationFormat>
  <Paragraphs>283</Paragraphs>
  <Slides>34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State Management</vt:lpstr>
      <vt:lpstr>Table of Contents</vt:lpstr>
      <vt:lpstr>Have a Question?</vt:lpstr>
      <vt:lpstr>Usages and Control</vt:lpstr>
      <vt:lpstr>What Are Cookies?</vt:lpstr>
      <vt:lpstr>What Are Cookies Used for?</vt:lpstr>
      <vt:lpstr>Session Management</vt:lpstr>
      <vt:lpstr>Stateless HTTP – the Problem</vt:lpstr>
      <vt:lpstr>Stateless HTTP – the Cookie Solution</vt:lpstr>
      <vt:lpstr>How Are Cookies Used?</vt:lpstr>
      <vt:lpstr>Server-Client Cookies Exchange</vt:lpstr>
      <vt:lpstr>Cookie Structure</vt:lpstr>
      <vt:lpstr>Scope</vt:lpstr>
      <vt:lpstr>Lifetime</vt:lpstr>
      <vt:lpstr>Security</vt:lpstr>
      <vt:lpstr>What is in the Cookie?</vt:lpstr>
      <vt:lpstr>Examine Your Cookies</vt:lpstr>
      <vt:lpstr>Examine Your Cookies (2)</vt:lpstr>
      <vt:lpstr>Control Your Cookies – Mozilla Browser</vt:lpstr>
      <vt:lpstr>Control Your Cookies – Mozilla Browser (2)</vt:lpstr>
      <vt:lpstr>Control Your Cookies – Chrome Browser</vt:lpstr>
      <vt:lpstr>Third Party Cookies</vt:lpstr>
      <vt:lpstr>Third Party Cookies</vt:lpstr>
      <vt:lpstr>HTTP Sessions</vt:lpstr>
      <vt:lpstr>What Are Sessions?</vt:lpstr>
      <vt:lpstr>Session Management</vt:lpstr>
      <vt:lpstr>Session Management</vt:lpstr>
      <vt:lpstr>Session Management</vt:lpstr>
      <vt:lpstr>Relation with Cookies</vt:lpstr>
      <vt:lpstr>Session Structure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Peter Arnaudov</cp:lastModifiedBy>
  <cp:revision>5</cp:revision>
  <dcterms:created xsi:type="dcterms:W3CDTF">2018-05-23T13:08:44Z</dcterms:created>
  <dcterms:modified xsi:type="dcterms:W3CDTF">2020-01-09T11:30:47Z</dcterms:modified>
  <cp:category>computer programming;programming;software development;software engineering</cp:category>
</cp:coreProperties>
</file>