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65" r:id="rId39"/>
    <p:sldId id="266" r:id="rId40"/>
    <p:sldId id="267" r:id="rId41"/>
    <p:sldId id="268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401" r:id="rId63"/>
    <p:sldId id="405" r:id="rId64"/>
    <p:sldId id="49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E2EFA3-03A4-4FF1-BC27-19DBEF6E4A00}">
          <p14:sldIdLst>
            <p14:sldId id="256"/>
            <p14:sldId id="257"/>
            <p14:sldId id="258"/>
          </p14:sldIdLst>
        </p14:section>
        <p14:section name="HTTP Basics" id="{F13B51E9-20D5-4AB4-843E-AB84649FF79C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HTTP Request" id="{7CCD0E00-37D1-47AF-BAC9-202211C51741}">
          <p14:sldIdLst>
            <p14:sldId id="284"/>
            <p14:sldId id="285"/>
            <p14:sldId id="286"/>
            <p14:sldId id="287"/>
          </p14:sldIdLst>
        </p14:section>
        <p14:section name="HTTP Response" id="{6207CD71-5206-4D13-A9BC-DD0E5081B396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HTML Forms" id="{A1C7C79F-7801-491D-89CC-92D4DCEF50CC}">
          <p14:sldIdLst>
            <p14:sldId id="269"/>
            <p14:sldId id="270"/>
            <p14:sldId id="271"/>
            <p14:sldId id="272"/>
            <p14:sldId id="273"/>
          </p14:sldIdLst>
        </p14:section>
        <p14:section name="URL" id="{B373D0EB-3CBB-461B-8073-783BC0AC227A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MIME" id="{5AC54AE9-67D0-4922-BD34-73289A6A3724}">
          <p14:sldIdLst>
            <p14:sldId id="280"/>
            <p14:sldId id="281"/>
            <p14:sldId id="282"/>
            <p14:sldId id="283"/>
          </p14:sldIdLst>
        </p14:section>
        <p14:section name="Developer Tools" id="{FBFBEC88-6FDD-432A-BFAC-D1814F749802}">
          <p14:sldIdLst>
            <p14:sldId id="265"/>
            <p14:sldId id="266"/>
            <p14:sldId id="267"/>
            <p14:sldId id="268"/>
          </p14:sldIdLst>
        </p14:section>
        <p14:section name="TCP Networking" id="{B896CF6F-EBDB-4D54-9933-EF1B83D0B45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Conclusion" id="{922033FE-190F-4105-AE17-5549418B9735}">
          <p14:sldIdLst>
            <p14:sldId id="31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58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E8B32-A941-436F-87A5-0991E954AC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61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A6979B-6FDB-4DC7-A0B6-DBD38DFF8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11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B574F2-831F-464E-A067-9714537E5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933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A545D04-1EF8-4C7B-9493-9600170676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9263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F59E809-7C17-473A-8399-5C89B8D67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878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66E7BE-C4F2-4CA2-BA91-19AE4CDF9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8011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947518-8DC5-4BD3-9D61-EC59484767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2A391B-94F9-4021-A183-6C7E5C255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270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F1F9FB-69BD-4254-8D15-E732238CE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23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995B35-C089-4A52-804D-F45032D3E1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9593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E2827C-E257-4A1E-A171-269FF1A02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270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0C41C3-E7B7-4E81-9A76-C4D4CB5E24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2591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2F10DF-564E-43DC-82A5-290544A97E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147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29F866-5040-4EB6-B6EF-F68C7FC3F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984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59617-0AD3-43BE-80AA-3FF2E3A795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764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F33D25-B4B1-4219-A205-816BBA67B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101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E93F97-28E4-49E9-9274-7D6630F1CE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904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7315EF-B910-4C23-ABDA-2C25B2B859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280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F4B4F0-3593-444F-976B-38345BC44D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44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98311C-D9D4-4136-AE00-F804CBC66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32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EC797E-D437-4A5E-80E8-1C5C917DAE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39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3.svg"/><Relationship Id="rId5" Type="http://schemas.openxmlformats.org/officeDocument/2006/relationships/image" Target="../media/image57.sv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developer.mozilla.org/en-US/docs/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http/http_header_fields.htm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1000"/>
            <a:ext cx="3498041" cy="24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8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879EB-4D7C-4FE6-93E8-56AEEF9056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F689277-A115-4330-AFBA-C101DD4E0E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a HTTP Request?</a:t>
            </a:r>
          </a:p>
        </p:txBody>
      </p:sp>
    </p:spTree>
    <p:extLst>
      <p:ext uri="{BB962C8B-B14F-4D97-AF65-F5344CB8AC3E}">
        <p14:creationId xmlns:p14="http://schemas.microsoft.com/office/powerpoint/2010/main" val="16822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HTTP Request Message</a:t>
            </a: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F6B2CA-43CA-4B89-A571-9CAEB6D32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8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B4F54C5-FF16-41AF-BE6C-19957449E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 upload files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3BF1DC7-0237-474A-8491-C3F09E2BA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9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FD8080-6C9E-4A4A-9C0C-E14482C27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9B5E43E-21C1-4FB6-954B-E0A8A97625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a HTTP Response?</a:t>
            </a:r>
          </a:p>
        </p:txBody>
      </p:sp>
    </p:spTree>
    <p:extLst>
      <p:ext uri="{BB962C8B-B14F-4D97-AF65-F5344CB8AC3E}">
        <p14:creationId xmlns:p14="http://schemas.microsoft.com/office/powerpoint/2010/main" val="14450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Message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390580-D1A9-4DE5-A751-3CAAFC35C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E2D77DD-E935-4997-88BE-3752AABF7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5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Codes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D8234B-CBDF-494D-B753-2BBB61EE9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4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6000" y="1533510"/>
            <a:ext cx="3555931" cy="63895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3826267"/>
            <a:ext cx="2365618" cy="1279472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650304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F31B9AC-DFA6-4074-A166-C05158594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8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Redirection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448CD6-93D1-413E-A8FD-60F672D67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889459-2642-4376-A643-A975EEACA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2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Content-Type and Disposition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60478F-7EC2-4804-9381-91EC66362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63B8254-45B8-442F-93F0-AD0BF484B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6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(3)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1F62AE5-6ACD-40C0-B76F-663DB7DD6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0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821171-3974-4103-8916-1595B4ECAC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864151-C016-4938-87E2-82E5C2DB6F6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 Method and Action</a:t>
            </a:r>
          </a:p>
        </p:txBody>
      </p:sp>
    </p:spTree>
    <p:extLst>
      <p:ext uri="{BB962C8B-B14F-4D97-AF65-F5344CB8AC3E}">
        <p14:creationId xmlns:p14="http://schemas.microsoft.com/office/powerpoint/2010/main" val="26312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A8F5D49-0C7D-4EBB-BDB6-D31A8A311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1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224416"/>
            <a:ext cx="3200400" cy="1349479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7D10529-95D6-42A2-B6E1-695D8D73E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1006F19-61D9-4BA3-BF55-ABDAEE956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2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26000" y="5139000"/>
            <a:ext cx="2667000" cy="998522"/>
          </a:xfrm>
          <a:prstGeom prst="wedgeRoundRectCallout">
            <a:avLst>
              <a:gd name="adj1" fmla="val -60128"/>
              <a:gd name="adj2" fmla="val -5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ED781BE-4BF7-41F8-AAD4-4407218F0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6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78151211-BEC5-494D-AF4C-FEAF8F7FC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466" y="1230150"/>
            <a:ext cx="2817068" cy="28170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00E6720-CD20-4A8C-9BBD-7C579DA996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235634E-E362-4EE9-804F-D30FFCE2B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</p:spTree>
    <p:extLst>
      <p:ext uri="{BB962C8B-B14F-4D97-AF65-F5344CB8AC3E}">
        <p14:creationId xmlns:p14="http://schemas.microsoft.com/office/powerpoint/2010/main" val="22484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2316438" y="1102801"/>
            <a:ext cx="667008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242818" y="1111084"/>
            <a:ext cx="137160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665473" y="1113400"/>
            <a:ext cx="591223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315244" y="1111084"/>
            <a:ext cx="1738589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165639" y="1119772"/>
            <a:ext cx="1645261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936111" y="1102801"/>
            <a:ext cx="101021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2510972"/>
            <a:ext cx="11804822" cy="421050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URL is a formatted string, consisting of:</a:t>
            </a:r>
          </a:p>
          <a:p>
            <a:pPr lvl="1"/>
            <a:r>
              <a:rPr lang="en-US" sz="2800" dirty="0"/>
              <a:t>Protocol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dirty="0"/>
              <a:t>Host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Port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</a:t>
            </a:r>
            <a:r>
              <a:rPr lang="en-US" sz="2800" b="1" dirty="0">
                <a:solidFill>
                  <a:schemeClr val="bg1"/>
                </a:solidFill>
              </a:rPr>
              <a:t>0…65535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Path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Query string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Fragment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3065" y="1163506"/>
            <a:ext cx="7962694" cy="1206761"/>
            <a:chOff x="630062" y="1746843"/>
            <a:chExt cx="7962694" cy="1206761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5" y="1746843"/>
              <a:ext cx="7759321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04286" y="2053847"/>
              <a:ext cx="204683" cy="58763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062" y="2553494"/>
              <a:ext cx="112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332097" y="1649122"/>
              <a:ext cx="241324" cy="138589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4868" y="2551873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/>
                <a:t>Host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3378075" y="2072324"/>
              <a:ext cx="241324" cy="5499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5233" y="2487886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4606379" y="1498279"/>
              <a:ext cx="210186" cy="1718715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8031" y="2495400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6387887" y="1527350"/>
              <a:ext cx="234757" cy="164526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4576" y="2515117"/>
              <a:ext cx="1661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7854758" y="1850004"/>
              <a:ext cx="245016" cy="10102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223" y="2515117"/>
              <a:ext cx="1234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Fragment</a:t>
              </a: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2D4F2519-62E1-42C9-B8C7-785F622ECC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83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2839F-3D82-4D7D-891D-00F07D26F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</a:t>
            </a:r>
            <a:r>
              <a:rPr lang="en-US"/>
              <a:t>in C# 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</a:t>
            </a:r>
            <a:r>
              <a:rPr lang="en-US" b="1" dirty="0">
                <a:solidFill>
                  <a:schemeClr val="bg1"/>
                </a:solidFill>
              </a:rPr>
              <a:t>searches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7D3B4E1-775D-46DB-9529-E7EF62244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1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bg1"/>
                </a:solidFill>
              </a:rPr>
              <a:t>encoded</a:t>
            </a:r>
            <a:r>
              <a:rPr lang="en-US" sz="3000" dirty="0"/>
              <a:t> according RFC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meaning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bg1"/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bg1"/>
                </a:solidFill>
              </a:rPr>
              <a:t>percent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1B0FAB-5C9E-48EB-92F4-247F2ED72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8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 Encoding –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834708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66110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84622"/>
              </p:ext>
            </p:extLst>
          </p:nvPr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00" y="3121736"/>
            <a:ext cx="3133500" cy="1899343"/>
          </a:xfrm>
          <a:prstGeom prst="wedgeRoundRectCallout">
            <a:avLst>
              <a:gd name="adj1" fmla="val -72168"/>
              <a:gd name="adj2" fmla="val 7848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Each character is converted to its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ASCII value</a:t>
            </a:r>
            <a:r>
              <a:rPr lang="en-US" sz="2400" b="1" dirty="0">
                <a:solidFill>
                  <a:schemeClr val="bg2"/>
                </a:solidFill>
              </a:rPr>
              <a:t>, represented as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hexadecimal</a:t>
            </a:r>
            <a:r>
              <a:rPr lang="en-US" sz="2400" b="1" dirty="0">
                <a:solidFill>
                  <a:schemeClr val="bg2"/>
                </a:solidFill>
              </a:rPr>
              <a:t> digits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B05B74B-E831-4724-90B3-8F81757F9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8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914" y="3767110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</a:t>
            </a:r>
            <a:br>
              <a:rPr lang="en-US" b="1" noProof="1">
                <a:solidFill>
                  <a:schemeClr val="bg2"/>
                </a:solidFill>
                <a:cs typeface="Consolas" pitchFamily="49" charset="0"/>
              </a:rPr>
            </a:b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46" y="5362992"/>
            <a:ext cx="3478935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 </a:t>
            </a: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B2B2CA1-66E0-425E-9DB1-55F62A25F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5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6203897-D794-4B8B-870B-0FCDC8346E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36001" y="4704825"/>
            <a:ext cx="11610000" cy="768084"/>
          </a:xfrm>
        </p:spPr>
        <p:txBody>
          <a:bodyPr/>
          <a:lstStyle/>
          <a:p>
            <a:r>
              <a:rPr lang="en-US" dirty="0"/>
              <a:t>MIME and Media Types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3F08D3-F00A-436C-8997-1B3AD3B778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Multi-purpose Internet Mail Extensions</a:t>
            </a:r>
          </a:p>
        </p:txBody>
      </p:sp>
    </p:spTree>
    <p:extLst>
      <p:ext uri="{BB962C8B-B14F-4D97-AF65-F5344CB8AC3E}">
        <p14:creationId xmlns:p14="http://schemas.microsoft.com/office/powerpoint/2010/main" val="19615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CA4734A-89D8-46AE-A38E-72C248E54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E298214-CF45-438E-ACAE-49B4E38A4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4514387"/>
              </p:ext>
            </p:extLst>
          </p:nvPr>
        </p:nvGraphicFramePr>
        <p:xfrm>
          <a:off x="1563688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348625-3854-49AD-95F8-04A59D285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BA900-710F-4F2B-987B-3CFE098C8B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B6A0B3-B3CC-45BF-A5BE-D45332139AE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Tools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41963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6816AAEF-5421-4FC9-93E3-3C5B16E25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499168-EE3B-478B-82A0-94C8A3B1F7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06A4732-0AB1-4429-AD8C-6A70294ED2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Communication Explained</a:t>
            </a:r>
          </a:p>
        </p:txBody>
      </p:sp>
    </p:spTree>
    <p:extLst>
      <p:ext uri="{BB962C8B-B14F-4D97-AF65-F5344CB8AC3E}">
        <p14:creationId xmlns:p14="http://schemas.microsoft.com/office/powerpoint/2010/main" val="37825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CD59774-C276-46C7-A94D-5E1A40315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Tools for Developers – Desktop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3CB7CE-DFF9-4657-B350-77FE7AB89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77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BB04CE4D-872C-4B29-BB3C-B805CD0C8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726" y="1018357"/>
            <a:ext cx="3458548" cy="34585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A49D4A-5542-4681-B549-6D926B0EB2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56000" y="4734000"/>
            <a:ext cx="11925000" cy="768084"/>
          </a:xfrm>
        </p:spPr>
        <p:txBody>
          <a:bodyPr/>
          <a:lstStyle/>
          <a:p>
            <a:r>
              <a:rPr lang="en-US" dirty="0"/>
              <a:t>TCP Networking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9C45D6B-1CB3-493F-9078-8FE8AAD080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TCP Handshake, TCP Listener and Sockets</a:t>
            </a:r>
          </a:p>
        </p:txBody>
      </p:sp>
    </p:spTree>
    <p:extLst>
      <p:ext uri="{BB962C8B-B14F-4D97-AF65-F5344CB8AC3E}">
        <p14:creationId xmlns:p14="http://schemas.microsoft.com/office/powerpoint/2010/main" val="3686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105262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26084" y="4171149"/>
            <a:ext cx="75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78753" y="5057827"/>
            <a:ext cx="297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Synchronize packet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6AE1068-E431-474E-B306-1FEA9C950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5570355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 rot="10800000"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197791" y="4146978"/>
            <a:ext cx="160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 - 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8"/>
            <a:ext cx="2905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Synchronize</a:t>
            </a:r>
          </a:p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2565C05-4C7F-42E6-ACDA-8E793D3F0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5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217776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19219" y="4146981"/>
            <a:ext cx="7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7"/>
            <a:ext cx="290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E3C302-62DD-493B-AF0E-BFBE99794CD4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01EC4D4-DA62-44CA-A860-DC926246D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2077329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3862036" y="4306270"/>
            <a:ext cx="4138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Connection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Established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CFA8CD-3929-4A3B-A94A-8307483B9817}"/>
              </a:ext>
            </a:extLst>
          </p:cNvPr>
          <p:cNvSpPr/>
          <p:nvPr/>
        </p:nvSpPr>
        <p:spPr>
          <a:xfrm>
            <a:off x="4440282" y="5090140"/>
            <a:ext cx="3069856" cy="38762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121FB5-B588-4392-9F75-12E987632C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4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75C3F-61F9-4394-BF80-A2D2950DCC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2" y="1151122"/>
            <a:ext cx="11804821" cy="5570355"/>
          </a:xfrm>
        </p:spPr>
        <p:txBody>
          <a:bodyPr/>
          <a:lstStyle/>
          <a:p>
            <a:r>
              <a:rPr lang="en-US" sz="3200" dirty="0"/>
              <a:t>Provides methods that listen for and accept incoming connection </a:t>
            </a:r>
            <a:br>
              <a:rPr lang="bg-BG" sz="3200" dirty="0"/>
            </a:br>
            <a:r>
              <a:rPr lang="en-US" sz="3200" dirty="0"/>
              <a:t>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Listener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4073D-1C4E-497B-8902-2B712AF92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0" y="2590801"/>
            <a:ext cx="11262623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async Task ServerListen()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8000;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ipAddress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.Parse("127.0.0.1");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TcpListener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= new TcpListener(ipAddress, port);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server.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Establish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а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 and read request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DB487FB-72C8-4CF1-9BC3-D5314A95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99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4343400" y="1909980"/>
            <a:ext cx="6400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62" y="2849555"/>
            <a:ext cx="3736761" cy="586523"/>
          </a:xfrm>
          <a:prstGeom prst="wedgeRoundRectCallout">
            <a:avLst>
              <a:gd name="adj1" fmla="val -35928"/>
              <a:gd name="adj2" fmla="val -1031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F24E6-45F9-4D6F-B61D-83B9431E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06148EB-21B8-4352-930A-6CEBB71C5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9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81200" y="3635161"/>
            <a:ext cx="85344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63" y="2516629"/>
            <a:ext cx="3680335" cy="1012172"/>
          </a:xfrm>
          <a:prstGeom prst="wedgeRoundRectCallout">
            <a:avLst>
              <a:gd name="adj1" fmla="val -74868"/>
              <a:gd name="adj2" fmla="val 5223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Reads data from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3E6E799-1CD2-43E6-96F0-F9CF6B5FA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06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  <p:sp>
        <p:nvSpPr>
          <p:cNvPr id="32" name="Slide Number">
            <a:extLst>
              <a:ext uri="{FF2B5EF4-FFF2-40B4-BE49-F238E27FC236}">
                <a16:creationId xmlns:a16="http://schemas.microsoft.com/office/drawing/2014/main" id="{A5D8D36A-B4D0-49FB-9B6B-38B1901BE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5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05000" y="4918054"/>
            <a:ext cx="8077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090" y="5427178"/>
            <a:ext cx="3294110" cy="1012172"/>
          </a:xfrm>
          <a:prstGeom prst="wedgeRoundRectCallout">
            <a:avLst>
              <a:gd name="adj1" fmla="val -67087"/>
              <a:gd name="adj2" fmla="val -3987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Writes data to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D7E9B9C-1137-48F5-9634-29819D2B0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69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842052" y="5770414"/>
            <a:ext cx="4545566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611" y="5641091"/>
            <a:ext cx="3936506" cy="586523"/>
          </a:xfrm>
          <a:prstGeom prst="wedgeRoundRectCallout">
            <a:avLst>
              <a:gd name="adj1" fmla="val -60094"/>
              <a:gd name="adj2" fmla="val 159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Closes the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D1C7C10-26CC-495E-A14B-8D81A8DDD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24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4343400" y="2400922"/>
            <a:ext cx="5791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189" y="3070843"/>
            <a:ext cx="3736761" cy="586523"/>
          </a:xfrm>
          <a:prstGeom prst="wedgeRoundRectCallout">
            <a:avLst>
              <a:gd name="adj1" fmla="val -57288"/>
              <a:gd name="adj2" fmla="val -51700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312E3A8-F718-49EA-ABAB-6B2F7EBE7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0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27001" y="3691164"/>
            <a:ext cx="46638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594" y="3855102"/>
            <a:ext cx="3736761" cy="586523"/>
          </a:xfrm>
          <a:prstGeom prst="wedgeRoundRectCallout">
            <a:avLst>
              <a:gd name="adj1" fmla="val -58941"/>
              <a:gd name="adj2" fmla="val -2802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Receive data from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847DB2-7D37-4061-974E-1BC33C6E9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17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593950" y="4982816"/>
            <a:ext cx="37494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661" y="5075352"/>
            <a:ext cx="3736761" cy="586523"/>
          </a:xfrm>
          <a:prstGeom prst="wedgeRoundRectCallout">
            <a:avLst>
              <a:gd name="adj1" fmla="val -59284"/>
              <a:gd name="adj2" fmla="val -2195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Send data to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81E2C95-1B19-4A2D-9C94-F1B6FBBB9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11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09600" y="5835774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54" y="5249251"/>
            <a:ext cx="2945599" cy="586523"/>
          </a:xfrm>
          <a:prstGeom prst="wedgeRoundRectCallout">
            <a:avLst>
              <a:gd name="adj1" fmla="val -69348"/>
              <a:gd name="adj2" fmla="val 350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 connection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769A977-9854-460D-BD6D-14D95AB94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88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3581400" y="5791449"/>
            <a:ext cx="4114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873" y="5120529"/>
            <a:ext cx="3276600" cy="1012172"/>
          </a:xfrm>
          <a:prstGeom prst="wedgeRoundRectCallout">
            <a:avLst>
              <a:gd name="adj1" fmla="val -63289"/>
              <a:gd name="adj2" fmla="val 195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Options to disable send/receive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C35241-EFE6-49FF-931C-DA695BBB1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5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74013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simple web server</a:t>
            </a:r>
          </a:p>
          <a:p>
            <a:pPr lvl="1"/>
            <a:r>
              <a:rPr lang="en-US" dirty="0"/>
              <a:t>Receive a request from a client</a:t>
            </a:r>
          </a:p>
          <a:p>
            <a:pPr lvl="1"/>
            <a:r>
              <a:rPr lang="en-US" dirty="0"/>
              <a:t>Print the request on the console	</a:t>
            </a:r>
          </a:p>
          <a:p>
            <a:pPr lvl="1"/>
            <a:r>
              <a:rPr lang="en-US" dirty="0"/>
              <a:t>Write response to client's interface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Problem: Simple Web Server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271E4-1779-4E3E-A390-376E7ABA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8" y="4721874"/>
            <a:ext cx="3352800" cy="1045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57718-62F6-487A-8343-2D4544778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"/>
          <a:stretch/>
        </p:blipFill>
        <p:spPr>
          <a:xfrm>
            <a:off x="4458566" y="4105102"/>
            <a:ext cx="7441732" cy="2239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090FBA-7AC9-496C-B4FE-BC79F8EF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0"/>
            <a:ext cx="3891774" cy="172711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5F7583-C9A9-4EAE-BA01-00B2BE10E678}"/>
              </a:ext>
            </a:extLst>
          </p:cNvPr>
          <p:cNvSpPr/>
          <p:nvPr/>
        </p:nvSpPr>
        <p:spPr>
          <a:xfrm>
            <a:off x="3719732" y="5105400"/>
            <a:ext cx="547468" cy="3775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3F9E226-7174-45E2-AD0B-E5999625DF7F}"/>
              </a:ext>
            </a:extLst>
          </p:cNvPr>
          <p:cNvSpPr/>
          <p:nvPr/>
        </p:nvSpPr>
        <p:spPr>
          <a:xfrm flipV="1">
            <a:off x="9222987" y="3479057"/>
            <a:ext cx="3810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14CC0D-C0DD-488E-B32F-5C2399C4E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2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01" y="1216436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TcpClient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client.GetStream().Dispose();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9CE14A-8C1E-4DF6-8A82-536B8EFCC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8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02" y="1524000"/>
            <a:ext cx="11277604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IPAddress address = IPAddress.Parse("127.0.0.1");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1300;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TcpListener listener = new TcpListener(address, port);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listener.Start();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task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(listener)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5115FD-37AB-481C-9677-C5996DF54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44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DDEAC-6FAB-486D-91BB-1997140470F3}"/>
              </a:ext>
            </a:extLst>
          </p:cNvPr>
          <p:cNvGrpSpPr/>
          <p:nvPr/>
        </p:nvGrpSpPr>
        <p:grpSpPr>
          <a:xfrm>
            <a:off x="8243961" y="1600201"/>
            <a:ext cx="2881239" cy="1671283"/>
            <a:chOff x="10414397" y="1338745"/>
            <a:chExt cx="1787938" cy="9595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30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774E3674-D818-4C91-A70C-804389A51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88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Socket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1151122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socket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socket.ShutDown();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76E004-579B-46CD-898A-A3550894B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1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HTML forms can send 2 types of HTTP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requests: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HTTP works with message pairs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called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describe the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See the most used headers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here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b="1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593C4BD-B732-4A81-AA88-7669F42EB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6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3407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1EBE84-46AC-424B-AC9D-3904F1F99D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5D29BB-EE15-47FA-98AD-2D8DB3D02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4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">
            <a:extLst>
              <a:ext uri="{FF2B5EF4-FFF2-40B4-BE49-F238E27FC236}">
                <a16:creationId xmlns:a16="http://schemas.microsoft.com/office/drawing/2014/main" id="{D9DE9030-A677-4293-A999-9C6732931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2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4090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43839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F244A872-70E1-42B9-965B-07E95C652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0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03596" y="1956719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3CC5CE9-C0F1-4005-A0E5-D781495FD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</TotalTime>
  <Words>3844</Words>
  <Application>Microsoft Office PowerPoint</Application>
  <PresentationFormat>Widescreen</PresentationFormat>
  <Paragraphs>682</Paragraphs>
  <Slides>64</Slides>
  <Notes>21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Wingdings</vt:lpstr>
      <vt:lpstr>Wingdings 2</vt:lpstr>
      <vt:lpstr>SoftUni</vt:lpstr>
      <vt:lpstr>HTTP Protocol</vt:lpstr>
      <vt:lpstr>Table of Contents</vt:lpstr>
      <vt:lpstr>Have a Question?</vt:lpstr>
      <vt:lpstr>HTTP Basics</vt:lpstr>
      <vt:lpstr>Web Server Work Model</vt:lpstr>
      <vt:lpstr>Web Server Work Model</vt:lpstr>
      <vt:lpstr>Hyper Text Transfer Protocol</vt:lpstr>
      <vt:lpstr>HTTP Request Methods</vt:lpstr>
      <vt:lpstr>HTTP Conversation: Example</vt:lpstr>
      <vt:lpstr>HTTP Request</vt:lpstr>
      <vt:lpstr>HTTP Request Message</vt:lpstr>
      <vt:lpstr>GET Request Method – Example</vt:lpstr>
      <vt:lpstr>POST Request Method – Example</vt:lpstr>
      <vt:lpstr>HTTP Response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(3)</vt:lpstr>
      <vt:lpstr>HTML Forms</vt:lpstr>
      <vt:lpstr>HTML Forms – Action Attribute</vt:lpstr>
      <vt:lpstr>HTML Forms – Method Attribute </vt:lpstr>
      <vt:lpstr>HTML Forms – Method Attribute (2)</vt:lpstr>
      <vt:lpstr>URL Encoded Form Data – Example</vt:lpstr>
      <vt:lpstr>URL</vt:lpstr>
      <vt:lpstr>Uniform Resource Locator (URL)</vt:lpstr>
      <vt:lpstr>Query String in C# </vt:lpstr>
      <vt:lpstr>URL Encoding</vt:lpstr>
      <vt:lpstr>URL Encoding – Examples</vt:lpstr>
      <vt:lpstr>Valid and Invalid URLs – Examples</vt:lpstr>
      <vt:lpstr>MIME and Media Types</vt:lpstr>
      <vt:lpstr>What is MIME?</vt:lpstr>
      <vt:lpstr>Concepts of MIME</vt:lpstr>
      <vt:lpstr>Common MIME Media Types</vt:lpstr>
      <vt:lpstr>Dev Tools</vt:lpstr>
      <vt:lpstr>Tools for Developers – Browser Dev Tools </vt:lpstr>
      <vt:lpstr>Tools for Developers – Browser Add-ons</vt:lpstr>
      <vt:lpstr>HTTP Tools for Developers – Desktop</vt:lpstr>
      <vt:lpstr>TCP Networking</vt:lpstr>
      <vt:lpstr>Transmission Control Protocol (TCP)</vt:lpstr>
      <vt:lpstr>Transmission Control Protocol (TCP)</vt:lpstr>
      <vt:lpstr>Transmission Control Protocol (TCP)</vt:lpstr>
      <vt:lpstr>Transmission Control Protocol (TCP)</vt:lpstr>
      <vt:lpstr>TCP Listener</vt:lpstr>
      <vt:lpstr>TCP Client</vt:lpstr>
      <vt:lpstr>TCP Client</vt:lpstr>
      <vt:lpstr>TCP Client</vt:lpstr>
      <vt:lpstr>TCP Client</vt:lpstr>
      <vt:lpstr>Socket</vt:lpstr>
      <vt:lpstr>Socket</vt:lpstr>
      <vt:lpstr>Socket</vt:lpstr>
      <vt:lpstr>Socket</vt:lpstr>
      <vt:lpstr>Socket</vt:lpstr>
      <vt:lpstr>Problem: Simple Web Server</vt:lpstr>
      <vt:lpstr>Solution: Web Server with TcpClient</vt:lpstr>
      <vt:lpstr>Solution: Web Server with TcpClient</vt:lpstr>
      <vt:lpstr>Solution: Web Server with Socket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19</cp:revision>
  <dcterms:created xsi:type="dcterms:W3CDTF">2018-05-23T13:08:44Z</dcterms:created>
  <dcterms:modified xsi:type="dcterms:W3CDTF">2020-09-18T09:17:16Z</dcterms:modified>
  <cp:category>computer programming;programming;software development;software engineering</cp:category>
</cp:coreProperties>
</file>