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3471D7-8AA6-41FC-907B-E7BC25AE709C}">
          <p14:sldIdLst>
            <p14:sldId id="256"/>
            <p14:sldId id="257"/>
            <p14:sldId id="258"/>
          </p14:sldIdLst>
        </p14:section>
        <p14:section name="Cookies" id="{FDFA2F65-3095-4318-928D-1F98F4BF2D1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essions" id="{BD2BE293-40BA-459A-B393-58B51C2E1690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82E65F5C-38F2-4C22-A343-248EFD27B8D5}">
          <p14:sldIdLst>
            <p14:sldId id="28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58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ABD1F-D09C-46FA-A222-D9FA1A0563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80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6D543F-0BCC-4AC4-8AA9-FBD5D1C9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790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EA4EC3-C26D-4589-978B-DB07268563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656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42590A-C835-45E8-9104-93B0BAE8C3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0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8F727A-678C-4DA8-97B4-30EFC9AD0D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36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9F34FC-CB90-43D9-BCD5-307537A6F9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A4CCC-4501-439F-9D0B-7E83A4660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166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537AE6-9863-4770-990F-F0C81F7F2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11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F67960-7395-4351-8907-4952E0AE2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41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304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2464905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6" y="5227272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6508B5-1628-4429-A758-EC716EFDA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42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5713C2-CABD-42F9-8FB0-8BBDB8D22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6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</a:t>
            </a:r>
            <a:r>
              <a:rPr lang="en-US" b="1" dirty="0">
                <a:solidFill>
                  <a:schemeClr val="bg1"/>
                </a:solidFill>
              </a:rPr>
              <a:t>not included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Attributes are used by </a:t>
            </a:r>
            <a:r>
              <a:rPr lang="en-US" b="1" dirty="0">
                <a:solidFill>
                  <a:schemeClr val="bg1"/>
                </a:solidFill>
              </a:rPr>
              <a:t>the client </a:t>
            </a: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A69AA6E-2D80-4D80-B1E7-6FD63BC96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7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resource 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CA1123-CFE1-406D-9DE9-D4E849763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91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253444-BE43-470E-8B7F-9E7AD9DC1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568857-D81F-4336-97ED-10F43E26C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33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F65C89F-A1F8-4FA6-B9FD-D767D7E5A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59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F278B38-62AE-49B5-A713-0D6F227A8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b="1" noProof="1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bg1"/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92D92C4B-09E0-4149-9F8D-E7CD48DA7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4" y="1504046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8000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7751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74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B718611-E381-4D0E-A86B-4C3B32A8F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Cookies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Usage and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in a HTTP Server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DE55A-ECF2-4BA1-9B8A-CFD81A8E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7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EA76E4-AC14-4906-BA31-38C8F4434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41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8387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1033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222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840" y="5319287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200" y="4675631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741" y="5528203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6347376-9D76-42CC-9B8A-864BA6116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4717" y="1904622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0507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3442" y="2376025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72" y="327309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8233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4956451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2359687D-1DB4-4F49-8396-BD3D1982C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1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8F86FBBC-C11D-4242-A6B9-C468C0A1B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8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B7BA72-64FD-496C-8730-6B8E7D0118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Sessions</a:t>
            </a:r>
          </a:p>
        </p:txBody>
      </p:sp>
    </p:spTree>
    <p:extLst>
      <p:ext uri="{BB962C8B-B14F-4D97-AF65-F5344CB8AC3E}">
        <p14:creationId xmlns:p14="http://schemas.microsoft.com/office/powerpoint/2010/main" val="16875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multiple pages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9DE06196-79C2-47D5-8415-10EDDE37A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3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DAEAA4F1-746F-4CD4-94C4-20C1CB94D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45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70400901-0370-4E8B-AB32-9850A33F7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89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919BFB41-819B-4912-8399-14AB08337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54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sid 5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101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sid 7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102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uid  name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102 Bojo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6B8931E-EF73-401C-A609-91771CD98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DE87A8-936E-4910-98E2-5FCFCCA2D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Unique 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Session ID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Key-Value pairs with user data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6EDD8DBE-C4FB-4CDA-9C71-6E2FF89EE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7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983190"/>
            <a:ext cx="7531544" cy="348455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71A550A-DDE4-42AD-B4FA-138858B70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4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7D3EE1-33CB-4195-8B9E-62F5F5B53A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7BBE75-3E47-4892-8E7E-64E036472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36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B4B2D4-0EE0-4AD7-BC0F-11B9CA4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BA3042-7D7E-49F8-93B3-FD23551D1B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Usages and Control</a:t>
            </a:r>
          </a:p>
        </p:txBody>
      </p:sp>
    </p:spTree>
    <p:extLst>
      <p:ext uri="{BB962C8B-B14F-4D97-AF65-F5344CB8AC3E}">
        <p14:creationId xmlns:p14="http://schemas.microsoft.com/office/powerpoint/2010/main" val="13547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small file of plain text with no </a:t>
            </a:r>
            <a:r>
              <a:rPr lang="en-US" sz="3200" b="1" dirty="0">
                <a:solidFill>
                  <a:schemeClr val="bg1"/>
                </a:solidFill>
              </a:rPr>
              <a:t>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Stored</a:t>
            </a:r>
            <a:r>
              <a:rPr lang="en-US" sz="3000" dirty="0"/>
              <a:t> by the browser on the </a:t>
            </a:r>
            <a:r>
              <a:rPr lang="en-US" sz="3000" b="1" dirty="0">
                <a:solidFill>
                  <a:schemeClr val="bg1"/>
                </a:solidFill>
              </a:rPr>
              <a:t>client's device </a:t>
            </a:r>
            <a:r>
              <a:rPr lang="en-US" sz="3000" dirty="0"/>
              <a:t>(computer, tablet, etc.)</a:t>
            </a:r>
          </a:p>
          <a:p>
            <a:pPr lvl="1"/>
            <a:r>
              <a:rPr lang="en-US" sz="3000" dirty="0"/>
              <a:t>Hold small piece of data for a </a:t>
            </a:r>
            <a:r>
              <a:rPr lang="en-US" sz="3000" b="1" dirty="0">
                <a:solidFill>
                  <a:schemeClr val="bg1"/>
                </a:solidFill>
              </a:rPr>
              <a:t>particular client </a:t>
            </a:r>
            <a:r>
              <a:rPr lang="en-US" sz="3000" dirty="0"/>
              <a:t>and a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488B564-B396-4200-A484-735D3F514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6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Session management</a:t>
            </a:r>
          </a:p>
          <a:p>
            <a:pPr lvl="1"/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r>
              <a:rPr lang="en-US" sz="3200" dirty="0"/>
              <a:t>Personalization</a:t>
            </a:r>
          </a:p>
          <a:p>
            <a:pPr lvl="1"/>
            <a:r>
              <a:rPr lang="en-US" sz="3000" dirty="0"/>
              <a:t>User preferences, themes, and other custom settings</a:t>
            </a:r>
          </a:p>
          <a:p>
            <a:r>
              <a:rPr lang="en-US" sz="3200" dirty="0"/>
              <a:t>Tracking</a:t>
            </a:r>
          </a:p>
          <a:p>
            <a:pPr lvl="1"/>
            <a:r>
              <a:rPr lang="en-US" sz="3000" dirty="0"/>
              <a:t>Recording and analyzing user behavior</a:t>
            </a:r>
          </a:p>
          <a:p>
            <a:r>
              <a:rPr lang="en-US" sz="3200" dirty="0"/>
              <a:t>Breakfast</a:t>
            </a:r>
          </a:p>
          <a:p>
            <a:pPr lvl="1"/>
            <a:r>
              <a:rPr lang="en-US" sz="3000" dirty="0"/>
              <a:t>But that’s not what we are currently talking about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367758B-D39E-40DB-A844-9ADA36EDF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46992" y="2766001"/>
            <a:ext cx="9886781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3F830E30-C6D8-4932-B231-E6F126565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2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5570355"/>
          </a:xfrm>
        </p:spPr>
        <p:txBody>
          <a:bodyPr/>
          <a:lstStyle/>
          <a:p>
            <a:r>
              <a:rPr lang="en-US" dirty="0"/>
              <a:t>The server </a:t>
            </a:r>
            <a:r>
              <a:rPr lang="en-US" b="1" dirty="0">
                <a:solidFill>
                  <a:schemeClr val="bg1"/>
                </a:solidFill>
              </a:rPr>
              <a:t>does not know </a:t>
            </a:r>
            <a:r>
              <a:rPr lang="en-US" dirty="0"/>
              <a:t>if two requests come from the same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State management problems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through pages requires</a:t>
            </a:r>
            <a:r>
              <a:rPr lang="en-US" b="1" dirty="0">
                <a:solidFill>
                  <a:schemeClr val="bg1"/>
                </a:solidFill>
              </a:rPr>
              <a:t> authentication </a:t>
            </a:r>
            <a:r>
              <a:rPr lang="en-US" dirty="0"/>
              <a:t>each time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the pages is lost between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Harder </a:t>
            </a:r>
            <a:r>
              <a:rPr lang="en-US" b="1" dirty="0">
                <a:solidFill>
                  <a:schemeClr val="bg1"/>
                </a:solidFill>
              </a:rPr>
              <a:t>personalization</a:t>
            </a:r>
            <a:r>
              <a:rPr lang="en-US" dirty="0"/>
              <a:t> of functionality of pages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BBC3C4-FEA8-4CAA-AD69-2FFF14CA6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596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mechanism for websites to remember </a:t>
            </a:r>
            <a:r>
              <a:rPr lang="en-US" b="1" dirty="0">
                <a:solidFill>
                  <a:schemeClr val="bg1"/>
                </a:solidFill>
              </a:rPr>
              <a:t>stateful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  <a:p>
            <a:pPr lvl="1"/>
            <a:r>
              <a:rPr lang="en-US" dirty="0"/>
              <a:t>To know whether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is</a:t>
            </a:r>
            <a:r>
              <a:rPr lang="en-US" b="1" dirty="0">
                <a:solidFill>
                  <a:schemeClr val="bg1"/>
                </a:solidFill>
              </a:rPr>
              <a:t> logged</a:t>
            </a:r>
            <a:r>
              <a:rPr lang="en-US" dirty="0"/>
              <a:t> in 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</a:p>
          <a:p>
            <a:pPr lvl="1"/>
            <a:r>
              <a:rPr lang="en-US" dirty="0"/>
              <a:t>To know which account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 logged </a:t>
            </a:r>
            <a:r>
              <a:rPr lang="en-US" dirty="0"/>
              <a:t>in with</a:t>
            </a:r>
          </a:p>
          <a:p>
            <a:pPr lvl="1"/>
            <a:r>
              <a:rPr lang="en-US" dirty="0"/>
              <a:t>To 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remember</a:t>
            </a:r>
            <a:r>
              <a:rPr lang="en-US" dirty="0"/>
              <a:t> pieces of information </a:t>
            </a:r>
            <a:r>
              <a:rPr lang="en-US" b="1" dirty="0">
                <a:solidFill>
                  <a:schemeClr val="bg1"/>
                </a:solidFill>
              </a:rPr>
              <a:t>previously</a:t>
            </a:r>
            <a:r>
              <a:rPr lang="en-US" dirty="0"/>
              <a:t> entered 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05CCD2-D6A5-42A3-B62D-BA1D63369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23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1491</Words>
  <Application>Microsoft Office PowerPoint</Application>
  <PresentationFormat>Widescreen</PresentationFormat>
  <Paragraphs>280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Contents</vt:lpstr>
      <vt:lpstr>Have a Question?</vt:lpstr>
      <vt:lpstr>HTTP Cookies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Mozilla Browser</vt:lpstr>
      <vt:lpstr>Control Your Cookies – Mozilla Browser (2)</vt:lpstr>
      <vt:lpstr>Control Your Cookies – Chrome Browser</vt:lpstr>
      <vt:lpstr>Third Party Cookies</vt:lpstr>
      <vt:lpstr>Third Party Cookies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10</cp:revision>
  <dcterms:created xsi:type="dcterms:W3CDTF">2018-05-23T13:08:44Z</dcterms:created>
  <dcterms:modified xsi:type="dcterms:W3CDTF">2020-09-18T09:20:24Z</dcterms:modified>
  <cp:category>computer programming;programming;software development;software engineering</cp:category>
</cp:coreProperties>
</file>