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8387499-2777-449A-9264-ADADD1AF3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77953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3DFC041-1064-4382-989C-AC7194C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413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3E3545D-B6DC-4D12-8C5B-9F5A35DAF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598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4DC9A7E-4DFB-4571-8E98-6B232FB8D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8403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52680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5BEB064-9BA9-49C4-873B-7D237AD55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2409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4D23CEC-B176-45E5-9D0E-491FFEC8E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6009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A72BA6C-2C45-4EFC-9FA4-C41E8BF8B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3620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1493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Creating Single-Page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800" y="5105400"/>
            <a:ext cx="3187700" cy="525462"/>
          </a:xfrm>
        </p:spPr>
        <p:txBody>
          <a:bodyPr>
            <a:normAutofit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4800" y="5575300"/>
            <a:ext cx="3187700" cy="44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F5507C6-9DA3-44F4-9352-A92E980801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" y="2874324"/>
            <a:ext cx="1248831" cy="12488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182" y="3598664"/>
            <a:ext cx="1395000" cy="1506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833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=""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=""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=""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=""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=""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=""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=""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=""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=""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=""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=""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=""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=""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=""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=""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=""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=""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=""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=""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00" y="4464000"/>
            <a:ext cx="1649400" cy="1862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FF4EA18-9F4D-42CD-9012-D156E2C66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85786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61C52-83E4-4E16-BC9C-636CBC25EE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Router Module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2B047F88-A567-4C70-9C41-47BDA8C0B4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Setup, Links, Redirects,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FDC47B-3E2C-41BC-B9B2-A9BD33023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9750" y="1584000"/>
            <a:ext cx="2092500" cy="2260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324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90814" y="1852000"/>
            <a:ext cx="4231199" cy="677820"/>
          </a:xfrm>
          <a:prstGeom prst="wedgeRoundRectCallout">
            <a:avLst>
              <a:gd name="adj1" fmla="val -44808"/>
              <a:gd name="adj2" fmla="val -24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Usually </a:t>
            </a:r>
            <a:r>
              <a:rPr lang="en-US" sz="2800" b="1" noProof="1">
                <a:solidFill>
                  <a:schemeClr val="bg1"/>
                </a:solidFill>
              </a:rPr>
              <a:t>added</a:t>
            </a:r>
            <a:r>
              <a:rPr lang="en-US" sz="2800" b="1" noProof="1">
                <a:solidFill>
                  <a:schemeClr val="bg2"/>
                </a:solidFill>
              </a:rPr>
              <a:t> by the </a:t>
            </a:r>
            <a:r>
              <a:rPr lang="en-US" sz="2800" b="1" noProof="1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276744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&lt;nav&gt;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631000" y="4468140"/>
            <a:ext cx="4495800" cy="609716"/>
          </a:xfrm>
          <a:prstGeom prst="wedgeRoundRectCallout">
            <a:avLst>
              <a:gd name="adj1" fmla="val -24727"/>
              <a:gd name="adj2" fmla="val -52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/>
                </a:solidFill>
              </a:rPr>
              <a:t>routerLink</a:t>
            </a:r>
            <a:r>
              <a:rPr lang="en-US" sz="2400" b="1" noProof="1">
                <a:solidFill>
                  <a:schemeClr val="bg2"/>
                </a:solidFill>
              </a:rPr>
              <a:t> instead of </a:t>
            </a:r>
            <a:r>
              <a:rPr lang="en-US" sz="2400" b="1" noProof="1">
                <a:solidFill>
                  <a:schemeClr val="bg1"/>
                </a:solidFill>
              </a:rPr>
              <a:t>href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0E637513-97F2-411F-AF3B-ED968BB7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480260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44877"/>
            <a:ext cx="9536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137" y="3906607"/>
            <a:ext cx="804686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HomeComponent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AboutComponent 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81000" y="5246551"/>
            <a:ext cx="2297399" cy="609716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omitted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232F344C-1377-4038-8149-6572DFDD3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7635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810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HomeComponent,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AboutComponent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RouterModule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0439" y="2557509"/>
            <a:ext cx="3870000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Registers </a:t>
            </a:r>
            <a:r>
              <a:rPr lang="en-US" sz="2600" b="1" noProof="1">
                <a:solidFill>
                  <a:schemeClr val="bg1"/>
                </a:solidFill>
              </a:rPr>
              <a:t>all</a:t>
            </a:r>
            <a:r>
              <a:rPr lang="en-US" sz="2600" b="1" noProof="1">
                <a:solidFill>
                  <a:schemeClr val="bg2"/>
                </a:solidFill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203418AB-805C-4C41-B6F3-CBB16C7F9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75890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83016"/>
            <a:ext cx="895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'./routes.module.ts'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BrowserModule,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7EC32EE-494E-4D2E-A0C6-8A436F7F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23341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 basic usage of the </a:t>
            </a:r>
            <a:r>
              <a:rPr lang="en-US" b="1" dirty="0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Bind to the directive a pass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RouterLink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8079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400" b="1" dirty="0">
                <a:latin typeface="Consolas" panose="020B0609020204030204" pitchFamily="49" charset="0"/>
              </a:rPr>
              <a:t>"&gt;Profile Page&lt;/a&gt;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94000"/>
            <a:ext cx="807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routerLink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'/user', 1, 'profile'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Profile Page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CE0A36A-49F7-47FC-9F30-B435B2A9F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608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Use it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Programmatically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79" y="1945027"/>
            <a:ext cx="858112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router: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048203" y="2219259"/>
            <a:ext cx="4154341" cy="643768"/>
          </a:xfrm>
          <a:prstGeom prst="wedgeRoundRectCallout">
            <a:avLst>
              <a:gd name="adj1" fmla="val -49241"/>
              <a:gd name="adj2" fmla="val -15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19" y="4284000"/>
            <a:ext cx="610168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this.router.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 '/home'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34F74B6F-52A4-4134-9C8D-F6D31F9D0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83563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05001"/>
            <a:ext cx="913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400" b="1" dirty="0">
                <a:latin typeface="Consolas" panose="020B0609020204030204" pitchFamily="49" charset="0"/>
              </a:rPr>
              <a:t>', component: UserDetailsComponent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384000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component: UserProfileComponent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BAA43FB-E2BB-4DA3-B3DB-9A0FDEF5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963604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3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NgModule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Module</a:t>
            </a:r>
            <a:endParaRPr lang="bg-BG" dirty="0"/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Links, Redirects, Query Params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2C8EE7-5580-43F9-9E22-F581DDBB5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22097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Inject </a:t>
            </a:r>
            <a:r>
              <a:rPr lang="en-US" b="1" dirty="0">
                <a:solidFill>
                  <a:schemeClr val="bg1"/>
                </a:solidFill>
              </a:rPr>
              <a:t>ActivatedRoute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1"/>
            <a:ext cx="5410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private route: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91000"/>
            <a:ext cx="788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id = </a:t>
            </a:r>
            <a:r>
              <a:rPr lang="en-US" sz="2400" b="1" dirty="0" err="1">
                <a:latin typeface="Consolas" panose="020B0609020204030204" pitchFamily="49" charset="0"/>
              </a:rPr>
              <a:t>this.route.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 err="1">
                <a:latin typeface="Consolas" panose="020B0609020204030204" pitchFamily="49" charset="0"/>
              </a:rPr>
              <a:t>.params</a:t>
            </a:r>
            <a:r>
              <a:rPr lang="en-US" sz="2400" b="1" dirty="0"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']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161000" y="5152705"/>
            <a:ext cx="42672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F6F24A0-EB67-4604-B93A-32DE42556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62743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change the content of a component </a:t>
            </a:r>
            <a:r>
              <a:rPr lang="en-US" b="1" dirty="0">
                <a:solidFill>
                  <a:schemeClr val="bg1"/>
                </a:solidFill>
              </a:rPr>
              <a:t>inside the same 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an </a:t>
            </a:r>
            <a:r>
              <a:rPr lang="en-US" b="1" dirty="0">
                <a:solidFill>
                  <a:schemeClr val="bg1"/>
                </a:solidFill>
              </a:rPr>
              <a:t>Observable </a:t>
            </a:r>
            <a:r>
              <a:rPr lang="en-US" dirty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Parameters Reactively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13958"/>
            <a:ext cx="70128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ngOnInit</a:t>
            </a:r>
            <a:r>
              <a:rPr lang="en-US" sz="2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  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    </a:t>
            </a:r>
            <a:r>
              <a:rPr lang="en-US" sz="2600" b="1" dirty="0" err="1">
                <a:latin typeface="Consolas" panose="020B0609020204030204" pitchFamily="49" charset="0"/>
              </a:rPr>
              <a:t>const</a:t>
            </a:r>
            <a:r>
              <a:rPr lang="en-US" sz="2600" b="1" dirty="0">
                <a:latin typeface="Consolas" panose="020B0609020204030204" pitchFamily="49" charset="0"/>
              </a:rPr>
              <a:t> id = </a:t>
            </a:r>
            <a:r>
              <a:rPr lang="en-US" sz="2600" b="1" dirty="0" err="1">
                <a:latin typeface="Consolas" panose="020B0609020204030204" pitchFamily="49" charset="0"/>
              </a:rPr>
              <a:t>params</a:t>
            </a:r>
            <a:r>
              <a:rPr lang="en-US" sz="2600" b="1" dirty="0">
                <a:latin typeface="Consolas" panose="020B0609020204030204" pitchFamily="49" charset="0"/>
              </a:rPr>
              <a:t>['id']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)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BBED8A3-6353-4665-BE09-5A6AA4EA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6938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/>
              <a:t>Retrieve them from 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Strings and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2"/>
            <a:ext cx="866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[routerLink]="[ '/users', user.id, user.name ]"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 search: 'Peter'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79000"/>
            <a:ext cx="569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this.route.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400" b="1" dirty="0">
                <a:latin typeface="Consolas" panose="020B0609020204030204" pitchFamily="49" charset="0"/>
              </a:rPr>
              <a:t>.fragment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526FF38-BA92-4EF3-A028-B3AE03902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09915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children property </a:t>
            </a:r>
            <a:r>
              <a:rPr lang="en-US" dirty="0"/>
              <a:t>of a route</a:t>
            </a:r>
          </a:p>
          <a:p>
            <a:pPr>
              <a:spcAft>
                <a:spcPts val="23000"/>
              </a:spcAft>
            </a:pPr>
            <a:r>
              <a:rPr lang="en-US" dirty="0"/>
              <a:t>New router outlet needed at </a:t>
            </a:r>
            <a:r>
              <a:rPr lang="en-US" b="1" dirty="0" err="1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Child (Nested) Routes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0" y="2550163"/>
            <a:ext cx="103718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UsersComponent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4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UserComponent</a:t>
            </a:r>
            <a:r>
              <a:rPr lang="en-US" sz="2400" b="1" dirty="0"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 path: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:id/details</a:t>
            </a:r>
            <a:r>
              <a:rPr lang="en-US" sz="2400" b="1" dirty="0"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114" y="6025781"/>
            <a:ext cx="601292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7AFF4BB-E2FA-4164-8781-B6CD32DDF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77481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'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dirty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To redirect from one path to another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 and Redirects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356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200" y="4554000"/>
            <a:ext cx="9601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'',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pathMatch: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081290" y="5197891"/>
            <a:ext cx="469471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Telling the router how to match a URL to the path of the route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44471337-2509-4C7C-A700-840CBC192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85854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7EACE-F0C0-40E1-A194-0DD427FC24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Router Guards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9A92C50F-FCD8-4693-BAD9-EE3C55277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Protecting Routes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163D56C-33F3-4ED3-9C1F-A6D8621C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52" y="1179000"/>
            <a:ext cx="2618095" cy="2618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2082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every application </a:t>
            </a:r>
          </a:p>
          <a:p>
            <a:r>
              <a:rPr lang="en-US" dirty="0"/>
              <a:t>In 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endParaRPr lang="en-US" dirty="0"/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2415F35-C2AC-4291-9079-6C76E68AD2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6636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BB8AFAD-0951-4929-86F0-2588C349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CanActivate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3272960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/>
              <a:t>Called when the url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851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856908"/>
            <a:ext cx="8235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CanActivate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route: ActivatedRouteSnapshot,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(url : string)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restricts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422369A-D012-44B9-97C3-3818A070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0098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Angular Router provides a </a:t>
            </a:r>
            <a:r>
              <a:rPr lang="en-US" b="1" dirty="0">
                <a:solidFill>
                  <a:schemeClr val="bg1"/>
                </a:solidFill>
              </a:rPr>
              <a:t>resolve</a:t>
            </a:r>
            <a:r>
              <a:rPr lang="en-US" dirty="0"/>
              <a:t> property</a:t>
            </a:r>
          </a:p>
          <a:p>
            <a:r>
              <a:rPr lang="en-US" dirty="0"/>
              <a:t>It takes a route resolver and allows your application</a:t>
            </a:r>
            <a:br>
              <a:rPr lang="en-US" dirty="0"/>
            </a:br>
            <a:r>
              <a:rPr lang="en-US" dirty="0"/>
              <a:t>to fetch data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 Resolver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39" y="3204000"/>
            <a:ext cx="962796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path: 'users',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':id',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CF2BF38-AC7E-4A6C-822B-711F57CB9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7125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11306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9213C49-BDAE-4561-8833-880EC51B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54406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Resolver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301" y="1930789"/>
            <a:ext cx="10580699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resolve(route: ActivatedRouteSnapshot,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state: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26000" y="4059000"/>
            <a:ext cx="3780000" cy="1018339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Inject</a:t>
            </a:r>
            <a:r>
              <a:rPr lang="en-US" sz="2400" b="1" noProof="1">
                <a:solidFill>
                  <a:schemeClr val="bg2"/>
                </a:solidFill>
              </a:rPr>
              <a:t> the service inside the </a:t>
            </a:r>
            <a:r>
              <a:rPr lang="en-US" sz="2400" b="1" noProof="1">
                <a:solidFill>
                  <a:schemeClr val="bg1"/>
                </a:solidFill>
              </a:rPr>
              <a:t>guard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D80284E-3D0A-47B9-9B06-DCF28C32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1093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a Component fetch the data from the </a:t>
            </a:r>
            <a:r>
              <a:rPr lang="en-US" b="1" dirty="0">
                <a:solidFill>
                  <a:schemeClr val="bg1"/>
                </a:solidFill>
              </a:rPr>
              <a:t>data property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It Inside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800" y="2449846"/>
            <a:ext cx="8369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route: ActivatedRoute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922778"/>
            <a:ext cx="39600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name bound </a:t>
            </a:r>
            <a:r>
              <a:rPr lang="en-US" sz="2600" b="1" noProof="1">
                <a:solidFill>
                  <a:schemeClr val="bg1"/>
                </a:solidFill>
              </a:rPr>
              <a:t>inside</a:t>
            </a:r>
            <a:r>
              <a:rPr lang="en-US" sz="2600" b="1" noProof="1">
                <a:solidFill>
                  <a:schemeClr val="bg2"/>
                </a:solidFill>
              </a:rPr>
              <a:t> the route resolver</a:t>
            </a:r>
            <a:endParaRPr lang="en-US" sz="2600" b="1" noProof="1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5AF2A2D-4CBF-4D26-972A-447F0C3C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19721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81080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tool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routing with </a:t>
            </a:r>
            <a:r>
              <a:rPr lang="en-US" sz="3000" b="1" dirty="0" err="1">
                <a:solidFill>
                  <a:schemeClr val="bg1"/>
                </a:solidFill>
              </a:rPr>
              <a:t>params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>
                <a:solidFill>
                  <a:schemeClr val="bg1"/>
                </a:solidFill>
              </a:rPr>
              <a:t>guards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resolvers </a:t>
            </a:r>
            <a:r>
              <a:rPr lang="en-US" sz="30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0350" y="2529000"/>
            <a:ext cx="702831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00FEE430-3857-4C27-908E-CB87FA13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16864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2436888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93DF5D4-EEB1-4207-B77C-74BC58813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71550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04E1664-F6CD-4F15-BB68-909071266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NgModule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371601"/>
            <a:ext cx="2438095" cy="24380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9BEA8D34-6D3B-4AB5-8DBE-06FFBE5D0A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Blocks of the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055963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8" cy="5528766"/>
          </a:xfrm>
        </p:spPr>
        <p:txBody>
          <a:bodyPr>
            <a:normAutofit/>
          </a:bodyPr>
          <a:lstStyle/>
          <a:p>
            <a:r>
              <a:rPr lang="en-US" dirty="0"/>
              <a:t>NgModules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NgModule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@NgModule</a:t>
            </a: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NgModules</a:t>
            </a:r>
          </a:p>
          <a:p>
            <a:pPr lvl="1"/>
            <a:r>
              <a:rPr lang="en-US" dirty="0"/>
              <a:t>FormsModule, HttpClientModule, RouterModule</a:t>
            </a:r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NgModules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67390"/>
            <a:ext cx="830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894D50AE-37C6-4BB7-AAC7-DA29F6D9B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680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the 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>
                <a:solidFill>
                  <a:schemeClr val="bg1"/>
                </a:solidFill>
              </a:rPr>
              <a:t>BrowserModule</a:t>
            </a:r>
          </a:p>
          <a:p>
            <a:pPr>
              <a:spcAft>
                <a:spcPts val="6000"/>
              </a:spcAft>
            </a:pPr>
            <a:r>
              <a:rPr lang="en-US" dirty="0"/>
              <a:t>All custom-made modules should import </a:t>
            </a:r>
            <a:r>
              <a:rPr lang="en-US" b="1" dirty="0">
                <a:solidFill>
                  <a:schemeClr val="bg1"/>
                </a:solidFill>
              </a:rPr>
              <a:t>CommonModule</a:t>
            </a: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789000"/>
            <a:ext cx="945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1081EDB-79FD-487C-BB13-87F56DB9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88275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Modules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1" y="1524001"/>
            <a:ext cx="8698799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 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CustomerListComponent,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CustomersService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91000" y="4959000"/>
            <a:ext cx="3810000" cy="1018339"/>
          </a:xfrm>
          <a:prstGeom prst="wedgeRoundRectCallout">
            <a:avLst>
              <a:gd name="adj1" fmla="val -49350"/>
              <a:gd name="adj2" fmla="val -255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424EE22-280E-4E6F-BF09-AF8463728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71613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in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4AB4D43-9D26-4060-9BA7-FF43995EA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08530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E891B-21FF-42EA-A028-0829D36BC6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14000"/>
            <a:ext cx="2430000" cy="2759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AF7B350E-6FD7-471F-A659-1D1C1AF6C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092547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1419</Words>
  <Application>Microsoft Office PowerPoint</Application>
  <PresentationFormat>По избор</PresentationFormat>
  <Paragraphs>326</Paragraphs>
  <Slides>36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SoftUni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Custom Modules (2)</vt:lpstr>
      <vt:lpstr>Suggested Common Module</vt:lpstr>
      <vt:lpstr>Routing Concepts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Router Guards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Summary</vt:lpstr>
      <vt:lpstr>Questions?</vt:lpstr>
      <vt:lpstr>SoftUni Diamond Partners</vt:lpstr>
      <vt:lpstr>SoftUni Organizational Partners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21</cp:revision>
  <dcterms:created xsi:type="dcterms:W3CDTF">2018-05-23T13:08:44Z</dcterms:created>
  <dcterms:modified xsi:type="dcterms:W3CDTF">2020-11-12T13:44:44Z</dcterms:modified>
  <cp:category>computer programming;programming;software development;software engineering</cp:category>
</cp:coreProperties>
</file>