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66F54"/>
    <a:srgbClr val="A5301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5/21/2017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5/21/2017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5/21/2017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5/21/2017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5/21/2017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5/21/2017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5/21/2017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5/21/2017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5/21/2017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5/21/2017</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Restaurant Menu</a:t>
            </a:r>
          </a:p>
        </p:txBody>
      </p:sp>
      <p:sp>
        <p:nvSpPr>
          <p:cNvPr id="3" name="Subtitle 2"/>
          <p:cNvSpPr>
            <a:spLocks noGrp="1"/>
          </p:cNvSpPr>
          <p:nvPr>
            <p:ph type="subTitle" idx="1"/>
          </p:nvPr>
        </p:nvSpPr>
        <p:spPr>
          <a:xfrm>
            <a:off x="2589213" y="4777379"/>
            <a:ext cx="8915399" cy="1492792"/>
          </a:xfrm>
        </p:spPr>
        <p:txBody>
          <a:bodyPr>
            <a:normAutofit fontScale="92500" lnSpcReduction="20000"/>
          </a:bodyPr>
          <a:lstStyle/>
          <a:p>
            <a:r>
              <a:rPr lang="en-US" dirty="0"/>
              <a:t>Write a program to place an order from the restaurant menu. Group the menu and make each group box invisible, and becomes visible only when its corresponding check box is checked. After the button is clicked, the cost of the meal should be displayed.</a:t>
            </a:r>
          </a:p>
          <a:p>
            <a:r>
              <a:rPr lang="en-US" dirty="0"/>
              <a:t>NOTE: The checked property of the radio button in each group should be set to True. This guarantees that a selection is made in each visible group box.</a:t>
            </a:r>
          </a:p>
        </p:txBody>
      </p:sp>
      <p:sp>
        <p:nvSpPr>
          <p:cNvPr id="5" name="Title 1"/>
          <p:cNvSpPr txBox="1">
            <a:spLocks/>
          </p:cNvSpPr>
          <p:nvPr/>
        </p:nvSpPr>
        <p:spPr>
          <a:xfrm>
            <a:off x="269001" y="4197268"/>
            <a:ext cx="1177245" cy="973601"/>
          </a:xfrm>
          <a:prstGeom prst="rect">
            <a:avLst/>
          </a:prstGeom>
        </p:spPr>
        <p:txBody>
          <a:bodyPr vert="horz" lIns="91440" tIns="45720" rIns="91440" bIns="45720" rtlCol="0" anchor="b">
            <a:normAutofit/>
          </a:bodyPr>
          <a:lstStyle>
            <a:lvl1pPr algn="l" defTabSz="4572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05</a:t>
            </a:r>
          </a:p>
        </p:txBody>
      </p:sp>
      <p:sp>
        <p:nvSpPr>
          <p:cNvPr id="6" name="Title 1"/>
          <p:cNvSpPr txBox="1">
            <a:spLocks/>
          </p:cNvSpPr>
          <p:nvPr/>
        </p:nvSpPr>
        <p:spPr>
          <a:xfrm>
            <a:off x="2589213" y="166396"/>
            <a:ext cx="8915399" cy="3306646"/>
          </a:xfrm>
          <a:prstGeom prst="rect">
            <a:avLst/>
          </a:prstGeom>
        </p:spPr>
        <p:txBody>
          <a:bodyPr vert="horz" lIns="91440" tIns="45720" rIns="91440" bIns="45720" rtlCol="0" anchor="b">
            <a:normAutofit fontScale="40000" lnSpcReduction="20000"/>
          </a:bodyPr>
          <a:lstStyle>
            <a:lvl1pPr algn="l" defTabSz="4572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1100" dirty="0">
                <a:solidFill>
                  <a:srgbClr val="A53010"/>
                </a:solidFill>
                <a:effectLst>
                  <a:outerShdw blurRad="38100" dist="38100" dir="2700000" algn="tl">
                    <a:srgbClr val="000000">
                      <a:alpha val="43137"/>
                    </a:srgbClr>
                  </a:outerShdw>
                </a:effectLst>
                <a:latin typeface="Bodoni MT Black" panose="02070A03080606020203" pitchFamily="18" charset="0"/>
              </a:rPr>
              <a:t>An Introduction</a:t>
            </a:r>
          </a:p>
          <a:p>
            <a:r>
              <a:rPr lang="en-US" sz="11100" dirty="0">
                <a:solidFill>
                  <a:srgbClr val="A53010"/>
                </a:solidFill>
                <a:effectLst>
                  <a:outerShdw blurRad="38100" dist="38100" dir="2700000" algn="tl">
                    <a:srgbClr val="000000">
                      <a:alpha val="43137"/>
                    </a:srgbClr>
                  </a:outerShdw>
                </a:effectLst>
                <a:latin typeface="Bodoni MT Black" panose="02070A03080606020203" pitchFamily="18" charset="0"/>
              </a:rPr>
              <a:t>To Programming</a:t>
            </a:r>
          </a:p>
          <a:p>
            <a:r>
              <a:rPr lang="en-US" sz="11100" dirty="0">
                <a:solidFill>
                  <a:srgbClr val="A53010"/>
                </a:solidFill>
                <a:effectLst>
                  <a:outerShdw blurRad="38100" dist="38100" dir="2700000" algn="tl">
                    <a:srgbClr val="000000">
                      <a:alpha val="43137"/>
                    </a:srgbClr>
                  </a:outerShdw>
                </a:effectLst>
                <a:latin typeface="Bodoni MT Black" panose="02070A03080606020203" pitchFamily="18" charset="0"/>
              </a:rPr>
              <a:t>Using</a:t>
            </a:r>
          </a:p>
          <a:p>
            <a:r>
              <a:rPr lang="en-US" sz="11100" dirty="0">
                <a:solidFill>
                  <a:srgbClr val="A53010"/>
                </a:solidFill>
                <a:effectLst>
                  <a:outerShdw blurRad="38100" dist="38100" dir="2700000" algn="tl">
                    <a:srgbClr val="000000">
                      <a:alpha val="43137"/>
                    </a:srgbClr>
                  </a:outerShdw>
                </a:effectLst>
                <a:latin typeface="Bodoni MT Black" panose="02070A03080606020203" pitchFamily="18" charset="0"/>
              </a:rPr>
              <a:t>Visual Basic</a:t>
            </a:r>
          </a:p>
          <a:p>
            <a:endParaRPr lang="en-US" sz="7600" dirty="0">
              <a:solidFill>
                <a:srgbClr val="FF0000"/>
              </a:solidFill>
              <a:latin typeface="Bodoni MT Black" panose="02070A03080606020203" pitchFamily="18" charset="0"/>
            </a:endParaRPr>
          </a:p>
          <a:p>
            <a:endParaRPr lang="en-US" dirty="0"/>
          </a:p>
          <a:p>
            <a:r>
              <a:rPr lang="en-US" sz="8000" dirty="0">
                <a:solidFill>
                  <a:srgbClr val="766F54"/>
                </a:solidFill>
                <a:latin typeface="Bodoni MT Black" panose="02070A03080606020203" pitchFamily="18" charset="0"/>
              </a:rPr>
              <a:t>Exercises for Beginners</a:t>
            </a:r>
          </a:p>
        </p:txBody>
      </p:sp>
    </p:spTree>
    <p:extLst>
      <p:ext uri="{BB962C8B-B14F-4D97-AF65-F5344CB8AC3E}">
        <p14:creationId xmlns:p14="http://schemas.microsoft.com/office/powerpoint/2010/main" val="37216986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ubtitle 2"/>
          <p:cNvSpPr txBox="1">
            <a:spLocks/>
          </p:cNvSpPr>
          <p:nvPr/>
        </p:nvSpPr>
        <p:spPr>
          <a:xfrm>
            <a:off x="6997201" y="2371185"/>
            <a:ext cx="4663068" cy="3633008"/>
          </a:xfrm>
          <a:prstGeom prst="rect">
            <a:avLst/>
          </a:prstGeom>
          <a:effectLst>
            <a:outerShdw sx="1000" sy="1000" algn="ctr" rotWithShape="0">
              <a:srgbClr val="000000"/>
            </a:outerShdw>
          </a:effectLst>
        </p:spPr>
        <p:txBody>
          <a:bodyPr vert="horz" lIns="91440" tIns="45720" rIns="91440" bIns="45720" rtlCol="0">
            <a:normAutofit fontScale="77500" lnSpcReduction="2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US" dirty="0"/>
              <a:t>Checkboxes (open corresponding radioButtons)</a:t>
            </a:r>
          </a:p>
          <a:p>
            <a:r>
              <a:rPr lang="en-US" dirty="0"/>
              <a:t>Burgers – chkBurgers</a:t>
            </a:r>
          </a:p>
          <a:p>
            <a:r>
              <a:rPr lang="en-US" dirty="0"/>
              <a:t>Fries - chkFries</a:t>
            </a:r>
          </a:p>
          <a:p>
            <a:r>
              <a:rPr lang="en-US" dirty="0"/>
              <a:t>Drinks - chkDrinks</a:t>
            </a:r>
          </a:p>
          <a:p>
            <a:endParaRPr lang="en-US" dirty="0"/>
          </a:p>
          <a:p>
            <a:pPr marL="0" indent="0">
              <a:buNone/>
            </a:pPr>
            <a:r>
              <a:rPr lang="en-US" dirty="0"/>
              <a:t>OUTPUT</a:t>
            </a:r>
          </a:p>
          <a:p>
            <a:r>
              <a:rPr lang="en-US" dirty="0"/>
              <a:t>Output Text Box – txtCost</a:t>
            </a:r>
          </a:p>
          <a:p>
            <a:endParaRPr lang="en-US" dirty="0"/>
          </a:p>
          <a:p>
            <a:pPr marL="0" indent="0">
              <a:buNone/>
            </a:pPr>
            <a:r>
              <a:rPr lang="en-US" dirty="0"/>
              <a:t>EVENTS</a:t>
            </a:r>
          </a:p>
          <a:p>
            <a:r>
              <a:rPr lang="en-US" dirty="0"/>
              <a:t>checkbox - CheckedChanged</a:t>
            </a:r>
          </a:p>
          <a:p>
            <a:r>
              <a:rPr lang="en-US" dirty="0"/>
              <a:t>Radio button – CheckedChanged</a:t>
            </a:r>
          </a:p>
          <a:p>
            <a:r>
              <a:rPr lang="en-US" dirty="0"/>
              <a:t>Calculate button - btnCalculate</a:t>
            </a:r>
          </a:p>
        </p:txBody>
      </p:sp>
      <p:pic>
        <p:nvPicPr>
          <p:cNvPr id="3" name="Picture 2"/>
          <p:cNvPicPr>
            <a:picLocks noChangeAspect="1"/>
          </p:cNvPicPr>
          <p:nvPr/>
        </p:nvPicPr>
        <p:blipFill>
          <a:blip r:embed="rId2"/>
          <a:stretch>
            <a:fillRect/>
          </a:stretch>
        </p:blipFill>
        <p:spPr>
          <a:xfrm>
            <a:off x="1675837" y="2371185"/>
            <a:ext cx="5172075" cy="4305300"/>
          </a:xfrm>
          <a:prstGeom prst="rect">
            <a:avLst/>
          </a:prstGeom>
        </p:spPr>
      </p:pic>
      <p:graphicFrame>
        <p:nvGraphicFramePr>
          <p:cNvPr id="4" name="Table 3"/>
          <p:cNvGraphicFramePr>
            <a:graphicFrameLocks noGrp="1"/>
          </p:cNvGraphicFramePr>
          <p:nvPr>
            <p:extLst>
              <p:ext uri="{D42A27DB-BD31-4B8C-83A1-F6EECF244321}">
                <p14:modId xmlns:p14="http://schemas.microsoft.com/office/powerpoint/2010/main" val="3485892381"/>
              </p:ext>
            </p:extLst>
          </p:nvPr>
        </p:nvGraphicFramePr>
        <p:xfrm>
          <a:off x="2432808" y="375718"/>
          <a:ext cx="8247309" cy="1854200"/>
        </p:xfrm>
        <a:graphic>
          <a:graphicData uri="http://schemas.openxmlformats.org/drawingml/2006/table">
            <a:tbl>
              <a:tblPr firstRow="1" bandRow="1">
                <a:tableStyleId>{5C22544A-7EE6-4342-B048-85BDC9FD1C3A}</a:tableStyleId>
              </a:tblPr>
              <a:tblGrid>
                <a:gridCol w="3513619">
                  <a:extLst>
                    <a:ext uri="{9D8B030D-6E8A-4147-A177-3AD203B41FA5}">
                      <a16:colId xmlns:a16="http://schemas.microsoft.com/office/drawing/2014/main" val="2071745137"/>
                    </a:ext>
                  </a:extLst>
                </a:gridCol>
                <a:gridCol w="2136545">
                  <a:extLst>
                    <a:ext uri="{9D8B030D-6E8A-4147-A177-3AD203B41FA5}">
                      <a16:colId xmlns:a16="http://schemas.microsoft.com/office/drawing/2014/main" val="220463811"/>
                    </a:ext>
                  </a:extLst>
                </a:gridCol>
                <a:gridCol w="2597145">
                  <a:extLst>
                    <a:ext uri="{9D8B030D-6E8A-4147-A177-3AD203B41FA5}">
                      <a16:colId xmlns:a16="http://schemas.microsoft.com/office/drawing/2014/main" val="2094596381"/>
                    </a:ext>
                  </a:extLst>
                </a:gridCol>
              </a:tblGrid>
              <a:tr h="370840">
                <a:tc>
                  <a:txBody>
                    <a:bodyPr/>
                    <a:lstStyle/>
                    <a:p>
                      <a:pPr algn="ctr"/>
                      <a:r>
                        <a:rPr lang="en-US" dirty="0"/>
                        <a:t>Burgers</a:t>
                      </a:r>
                    </a:p>
                  </a:txBody>
                  <a:tcPr/>
                </a:tc>
                <a:tc>
                  <a:txBody>
                    <a:bodyPr/>
                    <a:lstStyle/>
                    <a:p>
                      <a:pPr algn="ctr"/>
                      <a:r>
                        <a:rPr lang="en-US" dirty="0"/>
                        <a:t>Fries</a:t>
                      </a:r>
                    </a:p>
                  </a:txBody>
                  <a:tcPr/>
                </a:tc>
                <a:tc>
                  <a:txBody>
                    <a:bodyPr/>
                    <a:lstStyle/>
                    <a:p>
                      <a:pPr algn="ctr"/>
                      <a:r>
                        <a:rPr lang="en-US" dirty="0"/>
                        <a:t>Drinks</a:t>
                      </a:r>
                    </a:p>
                  </a:txBody>
                  <a:tcPr/>
                </a:tc>
                <a:extLst>
                  <a:ext uri="{0D108BD9-81ED-4DB2-BD59-A6C34878D82A}">
                    <a16:rowId xmlns:a16="http://schemas.microsoft.com/office/drawing/2014/main" val="2146742542"/>
                  </a:ext>
                </a:extLst>
              </a:tr>
              <a:tr h="370840">
                <a:tc>
                  <a:txBody>
                    <a:bodyPr/>
                    <a:lstStyle/>
                    <a:p>
                      <a:r>
                        <a:rPr lang="en-US" dirty="0"/>
                        <a:t>Regular ($4.19)</a:t>
                      </a:r>
                    </a:p>
                  </a:txBody>
                  <a:tcPr/>
                </a:tc>
                <a:tc>
                  <a:txBody>
                    <a:bodyPr/>
                    <a:lstStyle/>
                    <a:p>
                      <a:r>
                        <a:rPr lang="en-US" dirty="0"/>
                        <a:t>Small ($2.39)</a:t>
                      </a:r>
                    </a:p>
                  </a:txBody>
                  <a:tcPr/>
                </a:tc>
                <a:tc>
                  <a:txBody>
                    <a:bodyPr/>
                    <a:lstStyle/>
                    <a:p>
                      <a:r>
                        <a:rPr lang="en-US" dirty="0"/>
                        <a:t>Soda ($1.69)</a:t>
                      </a:r>
                    </a:p>
                  </a:txBody>
                  <a:tcPr/>
                </a:tc>
                <a:extLst>
                  <a:ext uri="{0D108BD9-81ED-4DB2-BD59-A6C34878D82A}">
                    <a16:rowId xmlns:a16="http://schemas.microsoft.com/office/drawing/2014/main" val="3891040525"/>
                  </a:ext>
                </a:extLst>
              </a:tr>
              <a:tr h="370840">
                <a:tc>
                  <a:txBody>
                    <a:bodyPr/>
                    <a:lstStyle/>
                    <a:p>
                      <a:r>
                        <a:rPr lang="en-US" dirty="0"/>
                        <a:t>w/ Cheese ($4.79)</a:t>
                      </a:r>
                    </a:p>
                  </a:txBody>
                  <a:tcPr/>
                </a:tc>
                <a:tc>
                  <a:txBody>
                    <a:bodyPr/>
                    <a:lstStyle/>
                    <a:p>
                      <a:r>
                        <a:rPr lang="en-US" dirty="0"/>
                        <a:t>Medium ($3.09)</a:t>
                      </a:r>
                    </a:p>
                  </a:txBody>
                  <a:tcPr/>
                </a:tc>
                <a:tc>
                  <a:txBody>
                    <a:bodyPr/>
                    <a:lstStyle/>
                    <a:p>
                      <a:r>
                        <a:rPr lang="en-US" dirty="0"/>
                        <a:t>Bottled Water ($1.49)</a:t>
                      </a:r>
                    </a:p>
                  </a:txBody>
                  <a:tcPr/>
                </a:tc>
                <a:extLst>
                  <a:ext uri="{0D108BD9-81ED-4DB2-BD59-A6C34878D82A}">
                    <a16:rowId xmlns:a16="http://schemas.microsoft.com/office/drawing/2014/main" val="3197294249"/>
                  </a:ext>
                </a:extLst>
              </a:tr>
              <a:tr h="370840">
                <a:tc>
                  <a:txBody>
                    <a:bodyPr/>
                    <a:lstStyle/>
                    <a:p>
                      <a:r>
                        <a:rPr lang="en-US" dirty="0"/>
                        <a:t>w/ Bacon ($4.79)</a:t>
                      </a:r>
                    </a:p>
                  </a:txBody>
                  <a:tcPr/>
                </a:tc>
                <a:tc>
                  <a:txBody>
                    <a:bodyPr/>
                    <a:lstStyle/>
                    <a:p>
                      <a:r>
                        <a:rPr lang="en-US" dirty="0"/>
                        <a:t>Large ($4.99)</a:t>
                      </a:r>
                    </a:p>
                  </a:txBody>
                  <a:tcPr/>
                </a:tc>
                <a:tc>
                  <a:txBody>
                    <a:bodyPr/>
                    <a:lstStyle/>
                    <a:p>
                      <a:endParaRPr lang="en-US" dirty="0"/>
                    </a:p>
                  </a:txBody>
                  <a:tcPr/>
                </a:tc>
                <a:extLst>
                  <a:ext uri="{0D108BD9-81ED-4DB2-BD59-A6C34878D82A}">
                    <a16:rowId xmlns:a16="http://schemas.microsoft.com/office/drawing/2014/main" val="459751119"/>
                  </a:ext>
                </a:extLst>
              </a:tr>
              <a:tr h="370840">
                <a:tc>
                  <a:txBody>
                    <a:bodyPr/>
                    <a:lstStyle/>
                    <a:p>
                      <a:r>
                        <a:rPr lang="en-US" dirty="0"/>
                        <a:t>w/ bacon and cheese ($5.39)</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4239371205"/>
                  </a:ext>
                </a:extLst>
              </a:tr>
            </a:tbl>
          </a:graphicData>
        </a:graphic>
      </p:graphicFrame>
    </p:spTree>
    <p:extLst>
      <p:ext uri="{BB962C8B-B14F-4D97-AF65-F5344CB8AC3E}">
        <p14:creationId xmlns:p14="http://schemas.microsoft.com/office/powerpoint/2010/main" val="1953871760"/>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47</TotalTime>
  <Words>174</Words>
  <Application>Microsoft Office PowerPoint</Application>
  <PresentationFormat>Widescreen</PresentationFormat>
  <Paragraphs>35</Paragraphs>
  <Slides>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Arial</vt:lpstr>
      <vt:lpstr>Bodoni MT Black</vt:lpstr>
      <vt:lpstr>Century Gothic</vt:lpstr>
      <vt:lpstr>Wingdings 3</vt:lpstr>
      <vt:lpstr>Wisp</vt:lpstr>
      <vt:lpstr>Restaurant Menu</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Calculator</dc:title>
  <dc:creator>Pavol Almasi</dc:creator>
  <cp:lastModifiedBy>Pavol Almasi</cp:lastModifiedBy>
  <cp:revision>9</cp:revision>
  <dcterms:created xsi:type="dcterms:W3CDTF">2017-05-07T04:07:32Z</dcterms:created>
  <dcterms:modified xsi:type="dcterms:W3CDTF">2017-05-21T20:19:51Z</dcterms:modified>
</cp:coreProperties>
</file>