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262" r:id="rId3"/>
    <p:sldId id="265" r:id="rId4"/>
    <p:sldId id="266" r:id="rId5"/>
    <p:sldId id="268" r:id="rId6"/>
    <p:sldId id="276" r:id="rId7"/>
    <p:sldId id="278" r:id="rId8"/>
    <p:sldId id="280" r:id="rId9"/>
    <p:sldId id="277" r:id="rId10"/>
    <p:sldId id="271" r:id="rId11"/>
    <p:sldId id="279" r:id="rId12"/>
    <p:sldId id="282" r:id="rId13"/>
    <p:sldId id="283" r:id="rId14"/>
    <p:sldId id="281" r:id="rId15"/>
    <p:sldId id="284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6294"/>
    <a:srgbClr val="70AAB9"/>
    <a:srgbClr val="539C9C"/>
    <a:srgbClr val="279AA5"/>
    <a:srgbClr val="6BBBC2"/>
    <a:srgbClr val="9CC1DD"/>
    <a:srgbClr val="306F9E"/>
    <a:srgbClr val="00B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5" autoAdjust="0"/>
    <p:restoredTop sz="94660"/>
  </p:normalViewPr>
  <p:slideViewPr>
    <p:cSldViewPr>
      <p:cViewPr varScale="1">
        <p:scale>
          <a:sx n="85" d="100"/>
          <a:sy n="85" d="100"/>
        </p:scale>
        <p:origin x="16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AA0C7-EE65-41B5-BC6E-37348367D53D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7720E-1CAB-4D16-B8BB-CD2237A7B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81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7">
            <a:extLst>
              <a:ext uri="{FF2B5EF4-FFF2-40B4-BE49-F238E27FC236}">
                <a16:creationId xmlns:a16="http://schemas.microsoft.com/office/drawing/2014/main" id="{D6B64055-D397-40D1-AD56-2B76029CA13C}"/>
              </a:ext>
            </a:extLst>
          </p:cNvPr>
          <p:cNvGrpSpPr>
            <a:grpSpLocks/>
          </p:cNvGrpSpPr>
          <p:nvPr/>
        </p:nvGrpSpPr>
        <p:grpSpPr bwMode="auto">
          <a:xfrm>
            <a:off x="0" y="2422525"/>
            <a:ext cx="9147175" cy="4435475"/>
            <a:chOff x="0" y="1526"/>
            <a:chExt cx="5762" cy="2794"/>
          </a:xfrm>
        </p:grpSpPr>
        <p:sp>
          <p:nvSpPr>
            <p:cNvPr id="5" name="Rectangle 29">
              <a:extLst>
                <a:ext uri="{FF2B5EF4-FFF2-40B4-BE49-F238E27FC236}">
                  <a16:creationId xmlns:a16="http://schemas.microsoft.com/office/drawing/2014/main" id="{E58E4E4F-6858-4FE2-BC23-F51AE5DA7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161"/>
              <a:ext cx="1837" cy="784"/>
            </a:xfrm>
            <a:prstGeom prst="rect">
              <a:avLst/>
            </a:prstGeom>
            <a:solidFill>
              <a:srgbClr val="00B3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6" name="Rectangle 30">
              <a:extLst>
                <a:ext uri="{FF2B5EF4-FFF2-40B4-BE49-F238E27FC236}">
                  <a16:creationId xmlns:a16="http://schemas.microsoft.com/office/drawing/2014/main" id="{A0FC3C5E-5BED-417D-8E75-040DFAED6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2"/>
              <a:ext cx="5760" cy="378"/>
            </a:xfrm>
            <a:prstGeom prst="rect">
              <a:avLst/>
            </a:prstGeom>
            <a:solidFill>
              <a:srgbClr val="E4E5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7" name="Rectangle 31">
              <a:extLst>
                <a:ext uri="{FF2B5EF4-FFF2-40B4-BE49-F238E27FC236}">
                  <a16:creationId xmlns:a16="http://schemas.microsoft.com/office/drawing/2014/main" id="{A27B1B03-0FDC-4A71-ABC7-2865AE774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1"/>
              <a:ext cx="3925" cy="784"/>
            </a:xfrm>
            <a:prstGeom prst="rect">
              <a:avLst/>
            </a:prstGeom>
            <a:solidFill>
              <a:srgbClr val="F3F5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8" name="Rectangle 32">
              <a:extLst>
                <a:ext uri="{FF2B5EF4-FFF2-40B4-BE49-F238E27FC236}">
                  <a16:creationId xmlns:a16="http://schemas.microsoft.com/office/drawing/2014/main" id="{C963CFA9-30AC-4243-BB0E-4666EE7CD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1526"/>
              <a:ext cx="822" cy="839"/>
            </a:xfrm>
            <a:prstGeom prst="rect">
              <a:avLst/>
            </a:prstGeom>
            <a:solidFill>
              <a:srgbClr val="00B3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D1E6DB08-D12B-4987-8B83-9A4F01F10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26"/>
              <a:ext cx="4934" cy="839"/>
            </a:xfrm>
            <a:prstGeom prst="rect">
              <a:avLst/>
            </a:prstGeom>
            <a:solidFill>
              <a:srgbClr val="F3F5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10" name="Rectangle 33">
              <a:extLst>
                <a:ext uri="{FF2B5EF4-FFF2-40B4-BE49-F238E27FC236}">
                  <a16:creationId xmlns:a16="http://schemas.microsoft.com/office/drawing/2014/main" id="{35784C6F-E0AC-4D6C-85FD-D5B91DEFA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66"/>
              <a:ext cx="3368" cy="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graphicFrame>
          <p:nvGraphicFramePr>
            <p:cNvPr id="11" name="Object 56">
              <a:extLst>
                <a:ext uri="{FF2B5EF4-FFF2-40B4-BE49-F238E27FC236}">
                  <a16:creationId xmlns:a16="http://schemas.microsoft.com/office/drawing/2014/main" id="{AD8BD366-14F9-43F3-91C7-59DB7C8B19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4" y="2366"/>
            <a:ext cx="2368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2" imgW="4965079" imgH="1676190" progId="Photoshop.Image.9">
                    <p:embed/>
                  </p:oleObj>
                </mc:Choice>
                <mc:Fallback>
                  <p:oleObj name="Image" r:id="rId2" imgW="4965079" imgH="1676190" progId="Photoshop.Image.9">
                    <p:embed/>
                    <p:pic>
                      <p:nvPicPr>
                        <p:cNvPr id="2061" name="Object 56">
                          <a:extLst>
                            <a:ext uri="{FF2B5EF4-FFF2-40B4-BE49-F238E27FC236}">
                              <a16:creationId xmlns:a16="http://schemas.microsoft.com/office/drawing/2014/main" id="{EF53B2A0-9FE1-4EBB-9B78-381099887C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" y="2366"/>
                          <a:ext cx="2368" cy="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Grafik 22">
            <a:extLst>
              <a:ext uri="{FF2B5EF4-FFF2-40B4-BE49-F238E27FC236}">
                <a16:creationId xmlns:a16="http://schemas.microsoft.com/office/drawing/2014/main" id="{B9FC6DCB-CA61-4721-BA85-4F5FCB206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5" y="260350"/>
            <a:ext cx="26987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2419350"/>
            <a:ext cx="7199312" cy="1514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003675"/>
            <a:ext cx="4679950" cy="1512888"/>
          </a:xfrm>
        </p:spPr>
        <p:txBody>
          <a:bodyPr/>
          <a:lstStyle>
            <a:lvl1pPr marL="180975" indent="1588">
              <a:buFontTx/>
              <a:buNone/>
              <a:defRPr sz="1800"/>
            </a:lvl1pPr>
          </a:lstStyle>
          <a:p>
            <a:pPr lvl="0"/>
            <a:r>
              <a:rPr lang="de-DE" altLang="de-DE" noProof="0"/>
              <a:t>Master-Untertitelformat bearbeiten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744A83F-B13A-46BC-8D13-8E57EEA179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66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2573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FDD2BF9-2761-4D46-8BB8-E37ABC0CA7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6D37EC-AA50-4468-AB75-0AE1FD4B46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5D94EC-9CB0-4CBC-9A7C-67D250D45B6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036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15113" y="274638"/>
            <a:ext cx="2071687" cy="57467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274638"/>
            <a:ext cx="6067425" cy="57467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727E6C-068E-4CDD-963F-DDF07B4CED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548F04-F28C-4A30-B9D4-05A7706BDC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8346F-18B0-45FF-BF1A-827B9DC4B04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7521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E453CB-5F2B-4A3A-A821-9E3900C83C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2F3C97-C929-4C1E-A073-373E84F437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EE450-E82A-4FE5-8B5C-7377B129016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720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2158CF7-2818-4A75-92B3-754349B45E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F888C1-18B0-4FEA-84BE-29CB12FE1F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1FF26-07E0-40EB-AA93-DA4B208545F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32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971675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86288" y="1971675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CFF781-EF0D-4119-A5DC-E63DD3E4AE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682843-2692-4767-8CA0-0464A01FF6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DC651E-F5D1-4CEF-9509-D98907F84D7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8305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B6FFED6-1E26-4BF3-B43F-8735B15280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6CB2BC3-9216-4E6D-AB08-1E102A4D1B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25D16-7B1E-46EA-A143-109F79AAA43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106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906537C-D7A8-4279-84CE-AE868A6A81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D00DAD-8FB3-49C6-AE2B-BD10657EA3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44EBD-F3BD-406B-AF6D-8EB211259C8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0033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BBEF62F-8C64-4AF0-A09D-A6EBEB65F2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022C717-D47C-455E-9EC9-B57A6A86B8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93B30-C368-4116-885E-17FFAF6A50C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4961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745A8E-4505-4B4D-A639-017B592F01B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105D11-310E-4086-9716-6D9A27D027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5F83-C9EA-4F7B-A8A9-D8F79DBD8AB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662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176D16-2CC5-4484-810A-0675D42B42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5FA668-016E-474B-B74F-5909EA89A7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D410E-0CA0-4DCE-B9DF-6B3BD1A47B9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411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9018E906-DE5D-4D98-A7A4-18FE47758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F00A265F-5C65-4C1D-8952-3F17E1640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971675"/>
            <a:ext cx="8229600" cy="404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4AA21C5-565E-4323-946E-0296615118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0425" y="62357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3366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9326FFA-F22B-453C-805F-51DA2A1CE9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2325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66"/>
                </a:solidFill>
              </a:defRPr>
            </a:lvl1pPr>
          </a:lstStyle>
          <a:p>
            <a:fld id="{D809D8EE-0FDF-403F-9BFE-5B6284156633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1030" name="Group 21">
            <a:extLst>
              <a:ext uri="{FF2B5EF4-FFF2-40B4-BE49-F238E27FC236}">
                <a16:creationId xmlns:a16="http://schemas.microsoft.com/office/drawing/2014/main" id="{0BD0A811-69BC-4EE6-8593-B0E2DC18C611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4000" cy="4419600"/>
            <a:chOff x="-2" y="1536"/>
            <a:chExt cx="5760" cy="2784"/>
          </a:xfrm>
        </p:grpSpPr>
        <p:sp>
          <p:nvSpPr>
            <p:cNvPr id="1033" name="Rectangle 15">
              <a:extLst>
                <a:ext uri="{FF2B5EF4-FFF2-40B4-BE49-F238E27FC236}">
                  <a16:creationId xmlns:a16="http://schemas.microsoft.com/office/drawing/2014/main" id="{D9888EA9-A175-4D1A-A29A-513D518AB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1536"/>
              <a:ext cx="156" cy="817"/>
            </a:xfrm>
            <a:prstGeom prst="rect">
              <a:avLst/>
            </a:prstGeom>
            <a:solidFill>
              <a:srgbClr val="00B3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1034" name="Line 13">
              <a:extLst>
                <a:ext uri="{FF2B5EF4-FFF2-40B4-BE49-F238E27FC236}">
                  <a16:creationId xmlns:a16="http://schemas.microsoft.com/office/drawing/2014/main" id="{DCBA9761-CD3F-4568-88EE-EA199E9B4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" y="3953"/>
              <a:ext cx="5760" cy="0"/>
            </a:xfrm>
            <a:prstGeom prst="line">
              <a:avLst/>
            </a:prstGeom>
            <a:noFill/>
            <a:ln w="6350">
              <a:solidFill>
                <a:srgbClr val="E4E5E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35" name="Rectangle 16">
              <a:extLst>
                <a:ext uri="{FF2B5EF4-FFF2-40B4-BE49-F238E27FC236}">
                  <a16:creationId xmlns:a16="http://schemas.microsoft.com/office/drawing/2014/main" id="{F1FB720A-C39C-4FC7-9032-3CD3CD973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3176"/>
              <a:ext cx="156" cy="778"/>
            </a:xfrm>
            <a:prstGeom prst="rect">
              <a:avLst/>
            </a:prstGeom>
            <a:solidFill>
              <a:srgbClr val="00B3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1036" name="Rectangle 17">
              <a:extLst>
                <a:ext uri="{FF2B5EF4-FFF2-40B4-BE49-F238E27FC236}">
                  <a16:creationId xmlns:a16="http://schemas.microsoft.com/office/drawing/2014/main" id="{80CE95F3-388F-4C16-9534-9269840E9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3952"/>
              <a:ext cx="156" cy="368"/>
            </a:xfrm>
            <a:prstGeom prst="rect">
              <a:avLst/>
            </a:prstGeom>
            <a:solidFill>
              <a:srgbClr val="E4E5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1037" name="Rectangle 18">
              <a:extLst>
                <a:ext uri="{FF2B5EF4-FFF2-40B4-BE49-F238E27FC236}">
                  <a16:creationId xmlns:a16="http://schemas.microsoft.com/office/drawing/2014/main" id="{71CF5320-289B-4646-A792-B4092B087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2354"/>
              <a:ext cx="156" cy="821"/>
            </a:xfrm>
            <a:prstGeom prst="rect">
              <a:avLst/>
            </a:prstGeom>
            <a:solidFill>
              <a:srgbClr val="279A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</p:grpSp>
      <p:graphicFrame>
        <p:nvGraphicFramePr>
          <p:cNvPr id="1031" name="Object 27">
            <a:extLst>
              <a:ext uri="{FF2B5EF4-FFF2-40B4-BE49-F238E27FC236}">
                <a16:creationId xmlns:a16="http://schemas.microsoft.com/office/drawing/2014/main" id="{4FF45E3E-0F64-450E-BC33-2238AA29A0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4763" y="3736975"/>
          <a:ext cx="244476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3" imgW="279365" imgH="1676190" progId="Photoshop.Image.9">
                  <p:embed/>
                </p:oleObj>
              </mc:Choice>
              <mc:Fallback>
                <p:oleObj name="Image" r:id="rId13" imgW="279365" imgH="1676190" progId="Photoshop.Image.9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763" y="3736975"/>
                        <a:ext cx="244476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Grafik 13">
            <a:extLst>
              <a:ext uri="{FF2B5EF4-FFF2-40B4-BE49-F238E27FC236}">
                <a16:creationId xmlns:a16="http://schemas.microsoft.com/office/drawing/2014/main" id="{C7F52BDC-C67B-4E60-8AFD-D41B2B7EA7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6346825"/>
            <a:ext cx="1257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9pPr>
    </p:titleStyle>
    <p:bodyStyle>
      <a:lvl1pPr marL="342900" indent="-16033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808038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3366"/>
          </a:solidFill>
          <a:latin typeface="+mn-lt"/>
        </a:defRPr>
      </a:lvl2pPr>
      <a:lvl3pPr marL="1216025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3366"/>
          </a:solidFill>
          <a:latin typeface="+mn-lt"/>
        </a:defRPr>
      </a:lvl3pPr>
      <a:lvl4pPr marL="1624013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Wieber/Datenintegr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DBC4276-3450-472C-A3C9-05097E2EBB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>
                <a:latin typeface="Arial" panose="020B0604020202020204" pitchFamily="34" charset="0"/>
              </a:rPr>
              <a:t>Zweiter Schritt : Integration</a:t>
            </a:r>
            <a:endParaRPr lang="de-DE" altLang="de-DE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5FA3A3A-97B1-4159-8CDF-3577BE2BE8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8312" y="3717032"/>
            <a:ext cx="5975895" cy="1799531"/>
          </a:xfrm>
        </p:spPr>
        <p:txBody>
          <a:bodyPr/>
          <a:lstStyle/>
          <a:p>
            <a:r>
              <a:rPr lang="de-DE" altLang="de-DE" b="1" dirty="0"/>
              <a:t>Die </a:t>
            </a:r>
            <a:r>
              <a:rPr lang="de-DE" altLang="de-DE" b="1" dirty="0" err="1"/>
              <a:t>ZiWi‘s</a:t>
            </a:r>
            <a:endParaRPr lang="de-DE" altLang="de-DE" b="1" dirty="0"/>
          </a:p>
          <a:p>
            <a:endParaRPr lang="de-DE" altLang="de-DE" dirty="0"/>
          </a:p>
          <a:p>
            <a:r>
              <a:rPr lang="de-DE" altLang="de-DE" dirty="0"/>
              <a:t>Franziska Zimmermann</a:t>
            </a:r>
          </a:p>
          <a:p>
            <a:r>
              <a:rPr lang="de-DE" altLang="de-DE" dirty="0"/>
              <a:t>Philipp Wieber</a:t>
            </a:r>
          </a:p>
          <a:p>
            <a:endParaRPr lang="de-DE" altLang="de-DE" dirty="0"/>
          </a:p>
          <a:p>
            <a:r>
              <a:rPr lang="de-DE" dirty="0">
                <a:hlinkClick r:id="rId2"/>
              </a:rPr>
              <a:t>https://github.com/PhilWieber/Datenintegration</a:t>
            </a: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2E2AA-04B2-B776-2C1B-F6072A66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https://www.obstbau-geist.de/2016/05/23/ma%C3%9Feinheiten-f%C3%BCr-cocktails-mit-umrechnungatabelle/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8B019C-314F-AC6B-5105-DB64B7C4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43C5B8-EC26-6CCB-B817-A45EA34F3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417638"/>
            <a:ext cx="4973959" cy="54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6084D-512C-BDF8-1FB2-A77555F6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67E25-F3ED-388C-7D0C-5AF3D429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0D5E61-F463-69A9-4DA6-8BB789DF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12091"/>
            <a:ext cx="4536504" cy="26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5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6084D-512C-BDF8-1FB2-A77555F6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67E25-F3ED-388C-7D0C-5AF3D429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0D5E61-F463-69A9-4DA6-8BB789DF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12091"/>
            <a:ext cx="4536504" cy="261516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15EBEDC-EDAD-12F7-3C8F-2646122C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620688"/>
            <a:ext cx="294578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6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6084D-512C-BDF8-1FB2-A77555F6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67E25-F3ED-388C-7D0C-5AF3D429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0D5E61-F463-69A9-4DA6-8BB789DF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12091"/>
            <a:ext cx="4536504" cy="261516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15EBEDC-EDAD-12F7-3C8F-2646122C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620688"/>
            <a:ext cx="2945781" cy="34563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FFF334F-37C4-076A-2297-703C2CDBC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8" y="3284984"/>
            <a:ext cx="2808312" cy="205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7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659A6-328C-77B3-A338-DA2640C3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4C368-5EFE-ED4F-F2A5-5772CAB1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31E40E-EE97-5B4C-BD0D-801764E8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16" y="1556792"/>
            <a:ext cx="7668344" cy="335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7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69243-FE90-0B6D-A7A9-59F1B531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F0F7D-EDE9-782A-689B-7F098976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88BCD8-87F9-0C5D-AEA9-7088E85A7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" t="939"/>
          <a:stretch/>
        </p:blipFill>
        <p:spPr>
          <a:xfrm>
            <a:off x="107504" y="1248080"/>
            <a:ext cx="9036496" cy="43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C3027-AD25-4ED8-82B3-A11252A2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 : Cocktails</a:t>
            </a:r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CA55D6DF-122B-7BF8-59F6-7F79B5D9D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0" t="7113"/>
          <a:stretch/>
        </p:blipFill>
        <p:spPr>
          <a:xfrm>
            <a:off x="-11290" y="5184"/>
            <a:ext cx="9155289" cy="8198924"/>
          </a:xfrm>
        </p:spPr>
      </p:pic>
    </p:spTree>
    <p:extLst>
      <p:ext uri="{BB962C8B-B14F-4D97-AF65-F5344CB8AC3E}">
        <p14:creationId xmlns:p14="http://schemas.microsoft.com/office/powerpoint/2010/main" val="51520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1591C-7F49-E714-F412-F5AA201B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61669-E2F3-CFEF-11B9-A56796F5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E3B959F-D124-139D-1F93-752CD5E8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851762"/>
            <a:ext cx="866288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3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3CBF4-8707-4CA3-ACC7-1F127A92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https://thecocktaildb.com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0A4BE0-0516-2B67-865D-4132D3DDB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3A2C6B-90AB-D4D2-B657-4D74222E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628800"/>
            <a:ext cx="835965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6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F5750-6FE8-71D6-3941-0914662D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https://www.discounter-preisvergleich.de/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AD56DE-948F-F3E8-B874-E960E239B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CED504-BD04-DE56-9B14-B522F9AF5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750" b="21385"/>
          <a:stretch/>
        </p:blipFill>
        <p:spPr>
          <a:xfrm>
            <a:off x="251520" y="1052737"/>
            <a:ext cx="8892480" cy="49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7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69243-FE90-0B6D-A7A9-59F1B531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F0F7D-EDE9-782A-689B-7F098976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88BCD8-87F9-0C5D-AEA9-7088E85A7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" t="939"/>
          <a:stretch/>
        </p:blipFill>
        <p:spPr>
          <a:xfrm>
            <a:off x="107504" y="1248080"/>
            <a:ext cx="9036496" cy="43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B3D38-0FD4-2322-C644-BEBE6BC0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1F93C-4B5D-FC36-FCB3-72E6B0F2F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ADC904-5529-CCDA-0C96-0047BC16E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620688"/>
            <a:ext cx="3960440" cy="51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2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C4BDE-1B08-295C-C3C0-F4CF8FAE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0D59C1-6916-51A1-2DF3-69F50484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88E65E-5FCF-A477-395E-1DC998A7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461"/>
            <a:ext cx="9144000" cy="38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3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5D1AB-3DED-6EA2-75D3-AA9B075F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754078-4C7B-5657-9DED-D1BBEE273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48F55F-3A32-1C5D-0B1D-FF16F2638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32" y="2866946"/>
            <a:ext cx="6525536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97193"/>
      </p:ext>
    </p:extLst>
  </p:cSld>
  <p:clrMapOvr>
    <a:masterClrMapping/>
  </p:clrMapOvr>
</p:sld>
</file>

<file path=ppt/theme/theme1.xml><?xml version="1.0" encoding="utf-8"?>
<a:theme xmlns:a="http://schemas.openxmlformats.org/drawingml/2006/main" name="12_mathematik_informatik">
  <a:themeElements>
    <a:clrScheme name="00_uniohneleu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0_uniohneleu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_uniohneleu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fb12_praesentationsvorlage_4-3-format</Template>
  <TotalTime>0</TotalTime>
  <Words>55</Words>
  <Application>Microsoft Office PowerPoint</Application>
  <PresentationFormat>Bildschirmpräsentation (4:3)</PresentationFormat>
  <Paragraphs>11</Paragraphs>
  <Slides>15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12_mathematik_informatik</vt:lpstr>
      <vt:lpstr>Image</vt:lpstr>
      <vt:lpstr>Zweiter Schritt : Integration</vt:lpstr>
      <vt:lpstr>Thema : Cocktails</vt:lpstr>
      <vt:lpstr>PowerPoint-Präsentation</vt:lpstr>
      <vt:lpstr>https://thecocktaildb.com</vt:lpstr>
      <vt:lpstr>https://www.discounter-preisvergleich.de/</vt:lpstr>
      <vt:lpstr>PowerPoint-Präsentation</vt:lpstr>
      <vt:lpstr>PowerPoint-Präsentation</vt:lpstr>
      <vt:lpstr>PowerPoint-Präsentation</vt:lpstr>
      <vt:lpstr>PowerPoint-Präsentation</vt:lpstr>
      <vt:lpstr>https://www.obstbau-geist.de/2016/05/23/ma%C3%9Feinheiten-f%C3%BCr-cocktails-mit-umrechnungatabelle/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Philipps-Universität Marburg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Tutorium Softwaretechnik</dc:title>
  <dc:creator>Phil</dc:creator>
  <cp:lastModifiedBy>Phil</cp:lastModifiedBy>
  <cp:revision>11</cp:revision>
  <dcterms:created xsi:type="dcterms:W3CDTF">2021-10-24T10:48:23Z</dcterms:created>
  <dcterms:modified xsi:type="dcterms:W3CDTF">2023-06-09T21:55:57Z</dcterms:modified>
</cp:coreProperties>
</file>