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oph\OneDrive\Documents\Phil\IBM\Data%20Analysis\Internship\Telco_Customer_Churn_Dataset%20%20Sol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oph\OneDrive\Documents\Phil\IBM\Data%20Analysis\Internship\Telco_Customer_Churn_Dataset%20%20Sol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rgbClr val="4472C4"/>
                </a:solidFill>
                <a:latin typeface="Times New Roman"/>
                <a:ea typeface="Times New Roman"/>
                <a:cs typeface="Times New Roman"/>
              </a:defRPr>
            </a:pPr>
            <a:r>
              <a:rPr lang="en-US" sz="1800"/>
              <a:t>Churned customers against non churned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rgbClr val="4472C4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'Churn count'!$B$2</c:f>
              <c:strCache>
                <c:ptCount val="1"/>
                <c:pt idx="0">
                  <c:v>Churn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'Churn count'!$A$3:$A$4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'Churn count'!$B$3:$B$4</c:f>
              <c:numCache>
                <c:formatCode>General</c:formatCode>
                <c:ptCount val="2"/>
                <c:pt idx="0">
                  <c:v>1869</c:v>
                </c:pt>
                <c:pt idx="1">
                  <c:v>5174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74-4D9C-B383-4EAAF2970B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3824648"/>
        <c:axId val="761165831"/>
      </c:barChart>
      <c:catAx>
        <c:axId val="1603824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Churn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165831"/>
        <c:crosses val="autoZero"/>
        <c:auto val="1"/>
        <c:lblAlgn val="ctr"/>
        <c:lblOffset val="100"/>
        <c:noMultiLvlLbl val="0"/>
      </c:catAx>
      <c:valAx>
        <c:axId val="7611658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Churn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24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[Telco_Customer_Churn_Dataset  Soln.xlsx]Pivot!PivotTable3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Churn Rate By Gender</a:t>
            </a:r>
          </a:p>
        </c:rich>
      </c:tx>
      <c:layout>
        <c:manualLayout>
          <c:xMode val="edge"/>
          <c:yMode val="edge"/>
          <c:x val="0.32876885918833737"/>
          <c:y val="2.87769784172661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Pivot!$C$3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Pivot!$A$4:$B$8</c:f>
              <c:multiLvlStrCache>
                <c:ptCount val="4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</c:lvl>
              </c:multiLvlStrCache>
            </c:multiLvlStrRef>
          </c:cat>
          <c:val>
            <c:numRef>
              <c:f>Pivot!$C$4:$C$8</c:f>
              <c:numCache>
                <c:formatCode>General</c:formatCode>
                <c:ptCount val="4"/>
                <c:pt idx="0">
                  <c:v>2549</c:v>
                </c:pt>
                <c:pt idx="1">
                  <c:v>939</c:v>
                </c:pt>
                <c:pt idx="2">
                  <c:v>2625</c:v>
                </c:pt>
                <c:pt idx="3">
                  <c:v>930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C7-4B4C-9111-66539FC026C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281238024"/>
        <c:axId val="1281240072"/>
      </c:barChart>
      <c:catAx>
        <c:axId val="12812380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Churn By 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240072"/>
        <c:crosses val="autoZero"/>
        <c:auto val="1"/>
        <c:lblAlgn val="ctr"/>
        <c:lblOffset val="100"/>
        <c:noMultiLvlLbl val="0"/>
      </c:catAx>
      <c:valAx>
        <c:axId val="1281240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Churn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238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BF93A-E2F2-4DB2-B98C-2240D2E1DB6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4B58B-89E9-4565-87C9-5B418B0C4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8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C63D-3D4C-C36D-479F-B8912B277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99BDB-559C-8B74-090E-9CA115B06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4E174-F4C5-3ACA-E1E0-08F74871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51FC-BAB0-48A2-AD78-FAAE71E08CE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F7807-2EFF-4CF0-C54D-F69A3087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DEA1-0688-8530-1E0F-3EB161FA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B02B-22A9-4712-A773-47AF82A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7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6C0D-99CF-0CFD-9469-3226B87A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C736C-549E-2141-0F99-DE1905065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8FDC-6E1F-D7C4-C1E9-F392D461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51FC-BAB0-48A2-AD78-FAAE71E08CE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DFEF6-83B7-8776-2699-916A8AF6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70A63-B2CE-015C-B827-64B7B84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B02B-22A9-4712-A773-47AF82A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E76BA-CB34-91D8-F700-ABFAD1940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CF420-9CC6-9F87-8EC2-73D343983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5565F-FD4A-D798-222F-E77AD33A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51FC-BAB0-48A2-AD78-FAAE71E08CE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9B011-AF27-7D39-F785-2F1A39C7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97BA5-ADFF-DCD4-9FB3-915BF1DB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B02B-22A9-4712-A773-47AF82A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8B24-5F9B-21D2-6363-30BAFC29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B8FB-CD14-3C3E-D657-367244C8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D371-EFDE-2648-0BF2-A4CDF5F9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51FC-BAB0-48A2-AD78-FAAE71E08CE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77A80-0D67-4D39-3BF4-4E2DD2F4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952B-A79B-FB2F-6024-131278D9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B02B-22A9-4712-A773-47AF82A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5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601B-2DD6-CD5D-1725-F3EF01CC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6657E-EDCA-8866-1DCF-D19C60E3E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DB834-4EE7-17B3-9365-9DFE7819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51FC-BAB0-48A2-AD78-FAAE71E08CE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50589-2C8F-20FE-C12C-1C291A6C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99D7-4258-F76C-FB4A-C095AB8B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B02B-22A9-4712-A773-47AF82A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0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A61F-130B-E7AF-5480-EBEF7C11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DC23-78F0-7D79-683A-68F908A60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425A2-18AE-856F-7701-D800D4783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91FB7-429E-92A8-3D74-424E9E01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51FC-BAB0-48A2-AD78-FAAE71E08CE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E3B26-19D5-9EE5-442A-8EC3B871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B82B0-F89F-D103-4E35-FB9E3D62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B02B-22A9-4712-A773-47AF82A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9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D4A6-48B3-B558-ADA8-584973E1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29957-129F-E1D7-BEEC-3B9B2CFD9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768AC-7AF1-653C-1D2B-720BAD18B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7C5C5-79BF-380D-1225-E85E7273D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38476-8334-3A9E-6FF9-1F5F81866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7D98D-C750-8BBF-C575-4EAC1C24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51FC-BAB0-48A2-AD78-FAAE71E08CE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03D81-2F32-6CB2-27AF-B38913FE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B5293-8218-C24F-58C2-631E5C9F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B02B-22A9-4712-A773-47AF82A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8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32BB-D6A2-288F-A7FC-73CBADB2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61953-F54B-DD33-383C-EDBFA9DB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51FC-BAB0-48A2-AD78-FAAE71E08CE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E256C-B9ED-4A99-CC48-08881300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B3B1F-C776-2FA0-65C3-F68A8B10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B02B-22A9-4712-A773-47AF82A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5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DF66E-00C8-399E-BD66-D7A1D00F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51FC-BAB0-48A2-AD78-FAAE71E08CE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9A384-32A4-27BD-4C16-E946FD13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51AC0-AD0C-F429-A54B-369A7BFA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B02B-22A9-4712-A773-47AF82A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EE0B-AA23-7A2E-44BC-8EF5F3E8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682E-9FD2-CF73-26A3-152A78C0E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52DCA-F158-D0A6-8098-628260E47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ACADC-8299-487E-9695-4C1F1AE7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51FC-BAB0-48A2-AD78-FAAE71E08CE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F4B36-5538-41B5-D8D4-4088AA9B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2ADB1-7490-11EF-8240-26CC0B1E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B02B-22A9-4712-A773-47AF82A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1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BB36-DEDC-D69D-5A66-286BB2DE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8C561-1312-FFBC-F1FF-487227B47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4671D-DCEC-1C7C-64FC-FDDC1EA01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FA8E1-9900-16F4-BB77-17AC8477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51FC-BAB0-48A2-AD78-FAAE71E08CE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07969-B5F1-0ABE-D0A3-D218BB3F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5D0FA-CA37-E741-D9F2-A2C74BC6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B02B-22A9-4712-A773-47AF82A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3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48654-15FD-F393-DEB2-A6DE9DAC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D7523-EA7B-6356-F27B-7DE8E26A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C1523-C433-D060-7A04-262742075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3751FC-BAB0-48A2-AD78-FAAE71E08CE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221B-BED6-EE99-1D9D-DED551D16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8F372-AF72-C9C5-8D70-08D7B1DB0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6B02B-22A9-4712-A773-47AF82A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2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BFFB6EAD-767A-4A95-9246-C39976AD1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BC431-C938-74E2-11B1-1C5A5929F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9611" y="753626"/>
            <a:ext cx="5081925" cy="3004145"/>
          </a:xfrm>
        </p:spPr>
        <p:txBody>
          <a:bodyPr anchor="ctr">
            <a:normAutofit/>
          </a:bodyPr>
          <a:lstStyle/>
          <a:p>
            <a:r>
              <a:rPr lang="en-US" sz="5100" b="1" dirty="0">
                <a:solidFill>
                  <a:schemeClr val="accent1">
                    <a:lumMod val="75000"/>
                  </a:schemeClr>
                </a:solidFill>
              </a:rPr>
              <a:t>Internship Program</a:t>
            </a:r>
            <a:br>
              <a:rPr lang="en-US" sz="5100" dirty="0"/>
            </a:br>
            <a:r>
              <a:rPr lang="en-US" sz="4400" b="1" dirty="0"/>
              <a:t>Business Analysis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46E82-3F4B-E078-CD96-31E280B46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9611" y="3849845"/>
            <a:ext cx="5081926" cy="2189214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Customer segmentation visualization and advanced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BA4722-8C2C-0414-8DF0-CDA82B63B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64" y="523911"/>
            <a:ext cx="3568136" cy="1231807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0301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59" name="Freeform: Shape 1058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295758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12432" y="4748447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85 Business Analysis Techniques: The ...">
            <a:extLst>
              <a:ext uri="{FF2B5EF4-FFF2-40B4-BE49-F238E27FC236}">
                <a16:creationId xmlns:a16="http://schemas.microsoft.com/office/drawing/2014/main" id="{027C02FD-D942-3B36-F9BE-A436D4C85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" r="1" b="1"/>
          <a:stretch/>
        </p:blipFill>
        <p:spPr bwMode="auto">
          <a:xfrm>
            <a:off x="2112432" y="1835902"/>
            <a:ext cx="3914817" cy="2511049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9835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7" name="Freeform: Shape 1066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6562" flipH="1">
            <a:off x="3441866" y="5166681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1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04"/>
    </mc:Choice>
    <mc:Fallback xmlns="">
      <p:transition spd="slow" advTm="13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6" name="Rectangle 11275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3358A-B477-D63B-12CF-545B4F2B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4" name="Content Placeholder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13AC26C0-40B4-7C06-2E64-2D6574547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58" y="928796"/>
            <a:ext cx="4555700" cy="1275596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1277" name="Freeform: Shape 11276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266" name="Picture 2" descr="40 Resume Summary Examples &amp; How-To ...">
            <a:extLst>
              <a:ext uri="{FF2B5EF4-FFF2-40B4-BE49-F238E27FC236}">
                <a16:creationId xmlns:a16="http://schemas.microsoft.com/office/drawing/2014/main" id="{B28C0939-9CF4-4576-C0C3-F745F901E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6473" y="3087145"/>
            <a:ext cx="3041269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DEAA-658D-8655-048E-6F92CEBE1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US" dirty="0"/>
              <a:t>Focus on high-churn areas with customized offers. </a:t>
            </a:r>
          </a:p>
          <a:p>
            <a:r>
              <a:rPr lang="en-US" dirty="0"/>
              <a:t>Retain early customers who have low churn rates through effective onboarding. </a:t>
            </a:r>
          </a:p>
          <a:p>
            <a:r>
              <a:rPr lang="en-US" dirty="0"/>
              <a:t>Enhance loyalty among customers in the mid-tenure phase.</a:t>
            </a:r>
          </a:p>
          <a:p>
            <a:r>
              <a:rPr lang="en-US" dirty="0"/>
              <a:t>Utilize premium customers to generate advocacy.</a:t>
            </a:r>
          </a:p>
          <a:p>
            <a:endParaRPr lang="en-US" dirty="0"/>
          </a:p>
        </p:txBody>
      </p:sp>
      <p:sp>
        <p:nvSpPr>
          <p:cNvPr id="11275" name="Arc 11274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0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53"/>
    </mc:Choice>
    <mc:Fallback xmlns="">
      <p:transition spd="slow" advTm="2935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70" name="Arc 206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D7850-5800-907C-0856-55193644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Project Overview</a:t>
            </a:r>
          </a:p>
        </p:txBody>
      </p:sp>
      <p:sp>
        <p:nvSpPr>
          <p:cNvPr id="2068" name="Freeform: Shape 206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Progress overview concept illustration">
            <a:extLst>
              <a:ext uri="{FF2B5EF4-FFF2-40B4-BE49-F238E27FC236}">
                <a16:creationId xmlns:a16="http://schemas.microsoft.com/office/drawing/2014/main" id="{DA0F9018-472F-04D5-04ED-F8A86A546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540298"/>
            <a:ext cx="4777381" cy="419252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06AD-104F-9E1B-3AA1-89826C217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numCol="1">
            <a:normAutofit/>
          </a:bodyPr>
          <a:lstStyle/>
          <a:p>
            <a:pPr>
              <a:buNone/>
            </a:pPr>
            <a:r>
              <a:rPr lang="en-US" b="1">
                <a:effectLst/>
              </a:rPr>
              <a:t>	This project aims to analyze customer churn in a telecommunications company and develop predictive models to identify at-risk customers. The ultimate goal is to provide actionable insights and recommendations to reduce churn and improve customer retention.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F987B-A3B6-59B4-768B-0F17353B8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5" y="97939"/>
            <a:ext cx="4343623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3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69"/>
    </mc:Choice>
    <mc:Fallback xmlns="">
      <p:transition spd="slow" advTm="195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81" name="Arc 308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EA7C-EBA6-7717-3A4C-3C7A35E0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1: Data overview and simple sorting.</a:t>
            </a:r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Observations: How to make them quickly ...">
            <a:extLst>
              <a:ext uri="{FF2B5EF4-FFF2-40B4-BE49-F238E27FC236}">
                <a16:creationId xmlns:a16="http://schemas.microsoft.com/office/drawing/2014/main" id="{9E20C7C7-E0D5-D424-74C6-F9A87E17A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389778"/>
            <a:ext cx="4777381" cy="431178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8173-3EE5-8A77-9635-CC7884AD1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2185987"/>
            <a:ext cx="5458838" cy="4192520"/>
          </a:xfrm>
        </p:spPr>
        <p:txBody>
          <a:bodyPr numCol="1" anchor="ctr"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Observations</a:t>
            </a:r>
          </a:p>
          <a:p>
            <a:r>
              <a:rPr lang="en-US" dirty="0"/>
              <a:t> Approximately 27% of the customers churn.</a:t>
            </a:r>
          </a:p>
          <a:p>
            <a:r>
              <a:rPr lang="en-US" dirty="0"/>
              <a:t>Tenure ranges from 0 to 72 months.</a:t>
            </a:r>
          </a:p>
          <a:p>
            <a:r>
              <a:rPr lang="en-US" dirty="0"/>
              <a:t>Monthly ranges from 18.25 to 118.75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B6D17-874B-8FC0-816A-0552A330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5" y="245423"/>
            <a:ext cx="434362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8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3"/>
    </mc:Choice>
    <mc:Fallback xmlns="">
      <p:transition spd="slow" advTm="238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DF48-3E5F-5AE0-A92E-57A696D7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94"/>
            <a:ext cx="10515600" cy="96356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2: Churn Count Visualization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4F47CA-212E-2C6E-66F5-658DBE43A791}"/>
              </a:ext>
              <a:ext uri="{147F2762-F138-4A5C-976F-8EAC2B608ADB}">
                <a16:predDERef xmlns:a16="http://schemas.microsoft.com/office/drawing/2014/main" pred="{3AA6F8E7-ADFB-7371-FADD-F5EACE4F8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089559"/>
              </p:ext>
            </p:extLst>
          </p:nvPr>
        </p:nvGraphicFramePr>
        <p:xfrm>
          <a:off x="838200" y="2379405"/>
          <a:ext cx="9849465" cy="3797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26EB2C5-D86D-8A31-1964-0E6BDE517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5" y="245424"/>
            <a:ext cx="4343623" cy="11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9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04"/>
    </mc:Choice>
    <mc:Fallback xmlns="">
      <p:transition spd="slow" advTm="2330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FB897-B302-3D9E-D2DE-6F21BE66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4: Churn Rates By Gender Visualization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2BB563-F9C8-063C-9C68-E1E976EE1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119322"/>
              </p:ext>
            </p:extLst>
          </p:nvPr>
        </p:nvGraphicFramePr>
        <p:xfrm>
          <a:off x="838200" y="2028825"/>
          <a:ext cx="10515600" cy="4148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F1FBEB8-D71F-1EE6-5AF4-9E407A79E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97" y="453783"/>
            <a:ext cx="4343623" cy="11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3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80"/>
    </mc:Choice>
    <mc:Fallback xmlns="">
      <p:transition spd="slow" advTm="2698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B7C9D-D9CF-51D7-9381-B921CD03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4" y="552906"/>
            <a:ext cx="6480045" cy="1674904"/>
          </a:xfrm>
        </p:spPr>
        <p:txBody>
          <a:bodyPr anchor="ctr">
            <a:normAutofit/>
          </a:bodyPr>
          <a:lstStyle/>
          <a:p>
            <a:r>
              <a:rPr lang="en-US" sz="3100" b="1" dirty="0">
                <a:effectLst/>
              </a:rPr>
              <a:t>Task 5: Heatmap for Monthly Charges and Tenure </a:t>
            </a:r>
            <a:br>
              <a:rPr lang="en-US" sz="3100" dirty="0"/>
            </a:br>
            <a:r>
              <a:rPr lang="en-US" sz="3100" b="1" dirty="0">
                <a:effectLst/>
              </a:rPr>
              <a:t>Interaction</a:t>
            </a:r>
            <a:endParaRPr lang="en-US" sz="3100" dirty="0"/>
          </a:p>
        </p:txBody>
      </p:sp>
      <p:pic>
        <p:nvPicPr>
          <p:cNvPr id="8" name="Content Placeholder 7" descr="A chart with different colored squares&#10;&#10;AI-generated content may be incorrect.">
            <a:extLst>
              <a:ext uri="{FF2B5EF4-FFF2-40B4-BE49-F238E27FC236}">
                <a16:creationId xmlns:a16="http://schemas.microsoft.com/office/drawing/2014/main" id="{BA829D11-D672-8289-36B7-71A78BE6C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4" y="2780717"/>
            <a:ext cx="10515581" cy="2520532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B7983E-F2BA-EFC0-62E9-A9D4BB10F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45375" y="841751"/>
            <a:ext cx="3905250" cy="109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1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69"/>
    </mc:Choice>
    <mc:Fallback xmlns="">
      <p:transition spd="slow" advTm="1766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8" name="Rectangle 8207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10" name="Freeform: Shape 8209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194" name="Picture 2" descr="Key Insights Images - Free Download on ...">
            <a:extLst>
              <a:ext uri="{FF2B5EF4-FFF2-40B4-BE49-F238E27FC236}">
                <a16:creationId xmlns:a16="http://schemas.microsoft.com/office/drawing/2014/main" id="{8D318125-7CD6-B593-F98C-5CAD5B163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 bwMode="auto">
          <a:xfrm>
            <a:off x="6576417" y="1386348"/>
            <a:ext cx="4777381" cy="435241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2" name="Arc 8211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44DFC-140C-F6BC-CD26-FB87D52C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Key Insights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5995-5B39-AB03-8CA1-DDD6E9917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000" b="1" dirty="0"/>
              <a:t>High Churn zones:</a:t>
            </a:r>
          </a:p>
          <a:p>
            <a:pPr lvl="1"/>
            <a:r>
              <a:rPr lang="en-US" sz="2000" dirty="0"/>
              <a:t>Tenure: 60–79 months</a:t>
            </a:r>
          </a:p>
          <a:p>
            <a:pPr lvl="1"/>
            <a:r>
              <a:rPr lang="en-US" sz="2000" dirty="0"/>
              <a:t>Monthly Charges: $68.25–$98.25</a:t>
            </a:r>
          </a:p>
          <a:p>
            <a:pPr marL="457200" lvl="1" indent="0">
              <a:buNone/>
            </a:pPr>
            <a:r>
              <a:rPr lang="en-US" sz="2000" b="1" dirty="0"/>
              <a:t>Peak Churn:</a:t>
            </a:r>
          </a:p>
          <a:p>
            <a:pPr lvl="1"/>
            <a:r>
              <a:rPr lang="en-US" sz="2000" dirty="0"/>
              <a:t> 123 (70–79 months, $78.25–$88.25)</a:t>
            </a:r>
          </a:p>
          <a:p>
            <a:pPr lvl="1"/>
            <a:r>
              <a:rPr lang="en-US" sz="2000" dirty="0"/>
              <a:t> 88 (60–69 months, $88.25–$98.25)</a:t>
            </a:r>
          </a:p>
          <a:p>
            <a:pPr lvl="1"/>
            <a:r>
              <a:rPr lang="en-US" sz="2000" dirty="0"/>
              <a:t> 84 (60–69 months, $78.25–$88.25)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Action: </a:t>
            </a:r>
          </a:p>
          <a:p>
            <a:pPr lvl="1"/>
            <a:r>
              <a:rPr lang="en-US" sz="2000" dirty="0"/>
              <a:t>Reassess value proposition, offer retention plans, and loyalty programs.</a:t>
            </a:r>
          </a:p>
          <a:p>
            <a:endParaRPr lang="en-US" sz="1700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060F8E97-F347-491C-30E1-7F3D270F4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49" y="290138"/>
            <a:ext cx="3905250" cy="109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907"/>
    </mc:Choice>
    <mc:Fallback xmlns="">
      <p:transition spd="slow" advTm="9890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1CDDB-8724-FD77-9EA4-398668C4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Moderate Churn in Mid-tenure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B352596D-969D-CF7E-49CA-16FE3FF58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5" y="928796"/>
            <a:ext cx="4555700" cy="1275596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Key Insights Images - Free Download on ...">
            <a:extLst>
              <a:ext uri="{FF2B5EF4-FFF2-40B4-BE49-F238E27FC236}">
                <a16:creationId xmlns:a16="http://schemas.microsoft.com/office/drawing/2014/main" id="{91577AB2-A084-6939-376F-C0807CA7B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 bwMode="auto">
          <a:xfrm>
            <a:off x="698353" y="2907917"/>
            <a:ext cx="3447879" cy="3351406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F346-5710-3B89-7BCD-77575CCB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Tenure: 40–59 months</a:t>
            </a:r>
          </a:p>
          <a:p>
            <a:pPr lvl="1"/>
            <a:r>
              <a:rPr lang="en-US" sz="2600" dirty="0"/>
              <a:t>Monthly Charges: $48.25–$88.25</a:t>
            </a:r>
          </a:p>
          <a:p>
            <a:pPr lvl="1"/>
            <a:r>
              <a:rPr lang="en-US" sz="2600" dirty="0"/>
              <a:t>Churn increases gradually. Peak: 59 churns (50–59 months, $88.25–$98.25)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Action:</a:t>
            </a:r>
          </a:p>
          <a:p>
            <a:pPr lvl="1"/>
            <a:r>
              <a:rPr lang="en-US" sz="2200" dirty="0"/>
              <a:t>Focus on loyalty programs and engagement.</a:t>
            </a:r>
          </a:p>
          <a:p>
            <a:endParaRPr lang="en-US" sz="26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8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11"/>
    </mc:Choice>
    <mc:Fallback xmlns="">
      <p:transition spd="slow" advTm="5921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32" name="Rectangle 9231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07AEA-C6C2-3299-F143-AF45D535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Premium Tier Churn</a:t>
            </a:r>
          </a:p>
        </p:txBody>
      </p:sp>
      <p:pic>
        <p:nvPicPr>
          <p:cNvPr id="4" name="Content Placeholder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B0162F5A-1D17-A04A-E903-AD640C4FB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3" y="1327526"/>
            <a:ext cx="4555700" cy="1275596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9234" name="Freeform: Shape 9233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218" name="Picture 2" descr="Top MBA Finance Programs: Your Guide to ...">
            <a:extLst>
              <a:ext uri="{FF2B5EF4-FFF2-40B4-BE49-F238E27FC236}">
                <a16:creationId xmlns:a16="http://schemas.microsoft.com/office/drawing/2014/main" id="{B89F5ABC-B3AF-7800-B82B-B0A2D6853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53" y="3526029"/>
            <a:ext cx="3744041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EA32-1B29-3ED4-2759-416CFFDC4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Monthly Charges: $108.25–$128.25</a:t>
            </a:r>
          </a:p>
          <a:p>
            <a:pPr lvl="1"/>
            <a:r>
              <a:rPr lang="en-US" dirty="0"/>
              <a:t>Very low churn across all tenure groups (0–2 churns)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Action: </a:t>
            </a:r>
          </a:p>
          <a:p>
            <a:pPr lvl="1"/>
            <a:r>
              <a:rPr lang="en-US" dirty="0"/>
              <a:t>Potential for upselling or customer referral campaigns.</a:t>
            </a:r>
          </a:p>
          <a:p>
            <a:endParaRPr lang="en-US" dirty="0"/>
          </a:p>
        </p:txBody>
      </p:sp>
      <p:sp>
        <p:nvSpPr>
          <p:cNvPr id="9236" name="Arc 9235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7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20"/>
    </mc:Choice>
    <mc:Fallback xmlns="">
      <p:transition spd="slow" advTm="4152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307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Times New Roman</vt:lpstr>
      <vt:lpstr>Office Theme</vt:lpstr>
      <vt:lpstr>Internship Program Business Analysis</vt:lpstr>
      <vt:lpstr>Project Overview</vt:lpstr>
      <vt:lpstr>Task 1: Data overview and simple sorting.</vt:lpstr>
      <vt:lpstr>Task 2: Churn Count Visualization</vt:lpstr>
      <vt:lpstr>Task 4: Churn Rates By Gender Visualization</vt:lpstr>
      <vt:lpstr>Task 5: Heatmap for Monthly Charges and Tenure  Interaction</vt:lpstr>
      <vt:lpstr>Key Insights and Recommendations</vt:lpstr>
      <vt:lpstr>Moderate Churn in Mid-tenure</vt:lpstr>
      <vt:lpstr>Premium Tier Churn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Cinepolis Oasis Salalah</dc:creator>
  <cp:lastModifiedBy>Cinepolis Oasis Salalah</cp:lastModifiedBy>
  <cp:revision>13</cp:revision>
  <dcterms:created xsi:type="dcterms:W3CDTF">2025-04-20T11:59:39Z</dcterms:created>
  <dcterms:modified xsi:type="dcterms:W3CDTF">2025-04-21T06:06:15Z</dcterms:modified>
</cp:coreProperties>
</file>