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3"/>
  </p:sldMasterIdLst>
  <p:notesMasterIdLst>
    <p:notesMasterId r:id="rId26"/>
  </p:notesMasterIdLst>
  <p:handoutMasterIdLst>
    <p:handoutMasterId r:id="rId27"/>
  </p:handoutMasterIdLst>
  <p:sldIdLst>
    <p:sldId id="298" r:id="rId4"/>
    <p:sldId id="328" r:id="rId5"/>
    <p:sldId id="299" r:id="rId6"/>
    <p:sldId id="304" r:id="rId7"/>
    <p:sldId id="330" r:id="rId8"/>
    <p:sldId id="325" r:id="rId9"/>
    <p:sldId id="326" r:id="rId10"/>
    <p:sldId id="300" r:id="rId11"/>
    <p:sldId id="324" r:id="rId12"/>
    <p:sldId id="312" r:id="rId13"/>
    <p:sldId id="335" r:id="rId14"/>
    <p:sldId id="332" r:id="rId15"/>
    <p:sldId id="333" r:id="rId16"/>
    <p:sldId id="329" r:id="rId17"/>
    <p:sldId id="336" r:id="rId18"/>
    <p:sldId id="310" r:id="rId19"/>
    <p:sldId id="313" r:id="rId20"/>
    <p:sldId id="314" r:id="rId21"/>
    <p:sldId id="317" r:id="rId22"/>
    <p:sldId id="321" r:id="rId23"/>
    <p:sldId id="322" r:id="rId24"/>
    <p:sldId id="323" r:id="rId2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6" autoAdjust="0"/>
    <p:restoredTop sz="94574" autoAdjust="0"/>
  </p:normalViewPr>
  <p:slideViewPr>
    <p:cSldViewPr snapToGrid="0">
      <p:cViewPr varScale="1">
        <p:scale>
          <a:sx n="86" d="100"/>
          <a:sy n="86" d="100"/>
        </p:scale>
        <p:origin x="379" y="91"/>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446"/>
    </p:cViewPr>
  </p:sorterViewPr>
  <p:notesViewPr>
    <p:cSldViewPr snapToGrid="0">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B651C5-239C-481D-B679-C1853F3D7869}" type="datetime1">
              <a:rPr lang="fr-FR" smtClean="0"/>
              <a:t>24/01/2021</a:t>
            </a:fld>
            <a:endParaRPr lang="fr-FR"/>
          </a:p>
        </p:txBody>
      </p:sp>
      <p:sp>
        <p:nvSpPr>
          <p:cNvPr id="4" name="Espace réservé du pied de page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fr-FR" smtClean="0"/>
              <a:t>‹N°›</a:t>
            </a:fld>
            <a:endParaRPr lang="fr-FR"/>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3F468-A24C-40BA-9BA0-927B9D8CEF08}" type="datetime1">
              <a:rPr lang="fr-FR" smtClean="0"/>
              <a:pPr/>
              <a:t>24/01/2021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fr-FR" noProof="0" smtClean="0"/>
              <a:t>‹N°›</a:t>
            </a:fld>
            <a:endParaRPr lang="fr-FR"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a:t>
            </a:fld>
            <a:endParaRPr lang="fr-FR"/>
          </a:p>
        </p:txBody>
      </p:sp>
    </p:spTree>
    <p:extLst>
      <p:ext uri="{BB962C8B-B14F-4D97-AF65-F5344CB8AC3E}">
        <p14:creationId xmlns:p14="http://schemas.microsoft.com/office/powerpoint/2010/main" val="2952276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360000" rIns="252000" bIns="180000" rtlCol="0" anchor="t">
            <a:noAutofit/>
          </a:bodyPr>
          <a:lstStyle>
            <a:lvl1pPr algn="r">
              <a:defRPr lang="en-ZA" sz="4000" b="1" spc="-300" dirty="0"/>
            </a:lvl1pPr>
          </a:lstStyle>
          <a:p>
            <a:pPr lvl="0" algn="r" rtl="0"/>
            <a:r>
              <a:rPr lang="fr-FR" noProof="0" dirty="0"/>
              <a:t>Cliquez pour modifier le titre de la présentation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fr-FR" noProof="0"/>
              <a:t>Modifiez le style des sous-titres du masque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5AA68366-3411-4CFA-B003-626745C3F8B7}"/>
              </a:ext>
            </a:extLst>
          </p:cNvPr>
          <p:cNvSpPr>
            <a:spLocks noGrp="1"/>
          </p:cNvSpPr>
          <p:nvPr>
            <p:ph type="sldNum" sz="quarter" idx="12"/>
          </p:nvPr>
        </p:nvSpPr>
        <p:spPr/>
        <p:txBody>
          <a:bodyPr/>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texte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projet GDELT 2021</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u texte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fr-FR" noProof="0"/>
              <a:t>projet GDELT 2021</a:t>
            </a:r>
          </a:p>
        </p:txBody>
      </p:sp>
      <p:sp>
        <p:nvSpPr>
          <p:cNvPr id="6" name="Espace réservé du numéro de diapositive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10" name="Sous-titr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3" name="Espace réservé du texte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7" name="Espace réservé du texte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fr-FR" noProof="0"/>
              <a:t>projet GDELT 2021</a:t>
            </a:r>
          </a:p>
        </p:txBody>
      </p:sp>
      <p:sp>
        <p:nvSpPr>
          <p:cNvPr id="6" name="Espace réservé du numéro de diapositive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5" name="Sous-titr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4" name="Espace réservé du numéro de diapositiv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
        <p:nvSpPr>
          <p:cNvPr id="6" name="Espace réservé du pied de page 5">
            <a:extLst>
              <a:ext uri="{FF2B5EF4-FFF2-40B4-BE49-F238E27FC236}">
                <a16:creationId xmlns:a16="http://schemas.microsoft.com/office/drawing/2014/main" id="{80ACC5EC-B7AB-4636-A892-BF9A2510924B}"/>
              </a:ext>
            </a:extLst>
          </p:cNvPr>
          <p:cNvSpPr>
            <a:spLocks noGrp="1"/>
          </p:cNvSpPr>
          <p:nvPr>
            <p:ph type="ftr" sz="quarter" idx="34"/>
          </p:nvPr>
        </p:nvSpPr>
        <p:spPr/>
        <p:txBody>
          <a:bodyPr/>
          <a:lstStyle/>
          <a:p>
            <a:pPr rtl="0"/>
            <a:r>
              <a:rPr lang="fr-FR"/>
              <a:t>projet GDELT 2021</a:t>
            </a:r>
            <a:endParaRPr lang="fr-FR" noProof="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fr-FR" noProof="0" smtClean="0"/>
              <a:pPr rtl="0"/>
              <a:t>‹N°›</a:t>
            </a:fld>
            <a:endParaRPr lang="fr-FR" noProof="0"/>
          </a:p>
        </p:txBody>
      </p:sp>
      <p:sp>
        <p:nvSpPr>
          <p:cNvPr id="4" name="Titre 3">
            <a:extLst>
              <a:ext uri="{FF2B5EF4-FFF2-40B4-BE49-F238E27FC236}">
                <a16:creationId xmlns:a16="http://schemas.microsoft.com/office/drawing/2014/main" id="{90694D9D-C633-4D52-965E-E5BBD9883037}"/>
              </a:ext>
            </a:extLst>
          </p:cNvPr>
          <p:cNvSpPr>
            <a:spLocks noGrp="1"/>
          </p:cNvSpPr>
          <p:nvPr>
            <p:ph type="title"/>
          </p:nvPr>
        </p:nvSpPr>
        <p:spPr/>
        <p:txBody>
          <a:bodyPr rtlCol="0"/>
          <a:lstStyle/>
          <a:p>
            <a:pPr rtl="0"/>
            <a:r>
              <a:rPr lang="fr-FR" noProof="0"/>
              <a:t>Modifiez le style du titre</a:t>
            </a:r>
          </a:p>
        </p:txBody>
      </p:sp>
      <p:sp>
        <p:nvSpPr>
          <p:cNvPr id="5" name="Espace réservé du pied de page 5">
            <a:extLst>
              <a:ext uri="{FF2B5EF4-FFF2-40B4-BE49-F238E27FC236}">
                <a16:creationId xmlns:a16="http://schemas.microsoft.com/office/drawing/2014/main" id="{2C5BA96F-7E7E-4089-BAA7-21CBB7D1C12F}"/>
              </a:ext>
            </a:extLst>
          </p:cNvPr>
          <p:cNvSpPr>
            <a:spLocks noGrp="1"/>
          </p:cNvSpPr>
          <p:nvPr>
            <p:ph type="ftr" sz="quarter" idx="34"/>
          </p:nvPr>
        </p:nvSpPr>
        <p:spPr>
          <a:xfrm>
            <a:off x="9900138" y="6453639"/>
            <a:ext cx="1722014" cy="295062"/>
          </a:xfrm>
        </p:spPr>
        <p:txBody>
          <a:bodyPr/>
          <a:lstStyle/>
          <a:p>
            <a:pPr rtl="0"/>
            <a:r>
              <a:rPr lang="fr-FR"/>
              <a:t>projet GDELT 2021</a:t>
            </a:r>
            <a:endParaRPr lang="fr-FR" noProof="0"/>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séparation 1">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a:t>
            </a:r>
            <a:br>
              <a:rPr lang="fr-FR" noProof="0"/>
            </a:br>
            <a:r>
              <a:rPr lang="fr-FR" noProof="0"/>
              <a:t>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324000" rIns="252000" bIns="180000" rtlCol="0" anchor="t">
            <a:noAutofit/>
          </a:bodyPr>
          <a:lstStyle>
            <a:lvl1pPr algn="r">
              <a:defRPr lang="en-ZA" sz="4800" b="1" spc="-300" dirty="0"/>
            </a:lvl1pPr>
          </a:lstStyle>
          <a:p>
            <a:pPr lvl="0" algn="r" rtl="0"/>
            <a:r>
              <a:rPr lang="fr-FR" noProof="0" dirty="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a:t>Modifiez le style des sous-titres du masque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4371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séparation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a:t>
            </a:r>
            <a:br>
              <a:rPr lang="fr-FR" noProof="0"/>
            </a:br>
            <a:r>
              <a:rPr lang="fr-FR" noProof="0"/>
              <a:t>votre photo ici</a:t>
            </a:r>
          </a:p>
        </p:txBody>
      </p:sp>
      <p:sp>
        <p:nvSpPr>
          <p:cNvPr id="3" name="Titr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4800" b="1" spc="-300">
                <a:solidFill>
                  <a:schemeClr val="tx1">
                    <a:lumMod val="75000"/>
                    <a:lumOff val="25000"/>
                  </a:schemeClr>
                </a:solidFill>
                <a:latin typeface="+mj-lt"/>
              </a:defRPr>
            </a:lvl1pPr>
          </a:lstStyle>
          <a:p>
            <a:pPr rtl="0"/>
            <a:r>
              <a:rPr lang="fr-FR" noProof="0" dirty="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dirty="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projet GDELT 2021</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Texte Image 1">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3600" b="1" spc="-300">
                <a:solidFill>
                  <a:schemeClr val="tx1">
                    <a:lumMod val="75000"/>
                    <a:lumOff val="25000"/>
                  </a:schemeClr>
                </a:solidFill>
              </a:defRPr>
            </a:lvl1pPr>
          </a:lstStyle>
          <a:p>
            <a:pPr rtl="0"/>
            <a:r>
              <a:rPr lang="fr-FR" noProof="0" dirty="0"/>
              <a:t>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projet GDELT 2021</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Image du texte 2">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4800" b="1" spc="-300">
                <a:solidFill>
                  <a:schemeClr val="tx1">
                    <a:lumMod val="75000"/>
                    <a:lumOff val="25000"/>
                  </a:schemeClr>
                </a:solidFill>
              </a:defRPr>
            </a:lvl1pPr>
          </a:lstStyle>
          <a:p>
            <a:pPr rtl="0"/>
            <a:r>
              <a:rPr lang="fr-FR" noProof="0" dirty="0"/>
              <a:t>Cliquez pour 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projet GDELT 2021</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e comparaison gauch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e comparaison gauch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fr-FR" noProof="0"/>
              <a:t>Modifiez les styles du texte du masque</a:t>
            </a:r>
          </a:p>
        </p:txBody>
      </p:sp>
      <p:sp>
        <p:nvSpPr>
          <p:cNvPr id="8" name="Espace réservé du texte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fr-FR" noProof="0"/>
              <a:t>projet GDELT 2021</a:t>
            </a:r>
          </a:p>
        </p:txBody>
      </p:sp>
      <p:sp>
        <p:nvSpPr>
          <p:cNvPr id="6" name="Espace réservé du numéro de diapositive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Entrez votre légende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projet GDELT 2021</a:t>
            </a:r>
          </a:p>
        </p:txBody>
      </p:sp>
      <p:sp>
        <p:nvSpPr>
          <p:cNvPr id="2" name="Espace réservé du numéro de diapositive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fr-FR" noProof="0" smtClean="0"/>
              <a:pPr rtl="0"/>
              <a:t>‹N°›</a:t>
            </a:fld>
            <a:endParaRPr lang="fr-FR" noProof="0"/>
          </a:p>
        </p:txBody>
      </p:sp>
      <p:sp>
        <p:nvSpPr>
          <p:cNvPr id="5" name="Titre 4">
            <a:extLst>
              <a:ext uri="{FF2B5EF4-FFF2-40B4-BE49-F238E27FC236}">
                <a16:creationId xmlns:a16="http://schemas.microsoft.com/office/drawing/2014/main" id="{7F8E7C83-06D7-4C5B-85B7-0E5713B4FAB3}"/>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rci de votre attention">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08000" tIns="108000" rIns="252000" bIns="180000" rtlCol="0" anchor="t">
            <a:noAutofit/>
          </a:bodyPr>
          <a:lstStyle>
            <a:lvl1pPr algn="r">
              <a:lnSpc>
                <a:spcPct val="70000"/>
              </a:lnSpc>
              <a:defRPr lang="en-ZA" sz="4000" b="1" spc="-300" dirty="0"/>
            </a:lvl1pPr>
          </a:lstStyle>
          <a:p>
            <a:pPr lvl="0" algn="r" rtl="0"/>
            <a:r>
              <a:rPr lang="fr-FR" noProof="0" dirty="0"/>
              <a:t>Merci de votre attention</a:t>
            </a:r>
          </a:p>
        </p:txBody>
      </p:sp>
      <p:sp>
        <p:nvSpPr>
          <p:cNvPr id="9" name="Espace réservé du texte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Nom complet</a:t>
            </a:r>
          </a:p>
        </p:txBody>
      </p:sp>
      <p:sp>
        <p:nvSpPr>
          <p:cNvPr id="10" name="Espace réservé du texte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Numéro de téléphone</a:t>
            </a:r>
          </a:p>
        </p:txBody>
      </p:sp>
      <p:sp>
        <p:nvSpPr>
          <p:cNvPr id="11" name="Espace réservé du texte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Poignée E-mail ou Réseaux sociaux</a:t>
            </a:r>
          </a:p>
        </p:txBody>
      </p:sp>
      <p:sp>
        <p:nvSpPr>
          <p:cNvPr id="12" name="Espace réservé du texte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Site web de l’entreprise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fr-FR" noProof="0"/>
              <a:t>projet GDELT 2021</a:t>
            </a:r>
          </a:p>
        </p:txBody>
      </p:sp>
      <p:sp>
        <p:nvSpPr>
          <p:cNvPr id="5" name="Espace réservé du numéro de diapositive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Forme libre : Form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u titre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fr-FR" noProof="0"/>
              <a:t>Cliquez pour modifier le titre de la page</a:t>
            </a:r>
          </a:p>
        </p:txBody>
      </p:sp>
      <p:sp>
        <p:nvSpPr>
          <p:cNvPr id="3" name="Espace réservé du texte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58879C91-B77F-4273-9A27-A3535FB889DB}"/>
              </a:ext>
            </a:extLst>
          </p:cNvPr>
          <p:cNvSpPr>
            <a:spLocks noGrp="1"/>
          </p:cNvSpPr>
          <p:nvPr>
            <p:ph type="ftr" sz="quarter" idx="3"/>
          </p:nvPr>
        </p:nvSpPr>
        <p:spPr>
          <a:xfrm>
            <a:off x="9900138" y="6453639"/>
            <a:ext cx="1722014"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fr-FR"/>
              <a:t>projet GDELT 2021</a:t>
            </a:r>
            <a:endParaRPr lang="fr-FR" noProof="0"/>
          </a:p>
        </p:txBody>
      </p:sp>
      <p:sp>
        <p:nvSpPr>
          <p:cNvPr id="6" name="Espace réservé du numéro de diapositive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fr-FR" noProof="0" smtClean="0"/>
              <a:pPr rtl="0"/>
              <a:t>‹N°›</a:t>
            </a:fld>
            <a:endParaRPr lang="fr-FR" noProof="0"/>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18" name="Connecteur droit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sldNum="0"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a:extLst>
              <a:ext uri="{FF2B5EF4-FFF2-40B4-BE49-F238E27FC236}">
                <a16:creationId xmlns:a16="http://schemas.microsoft.com/office/drawing/2014/main" id="{D6B55583-7ACA-4323-BD39-640E8EC72A02}"/>
              </a:ext>
            </a:extLst>
          </p:cNvPr>
          <p:cNvPicPr preferRelativeResize="0">
            <a:picLocks/>
          </p:cNvPicPr>
          <p:nvPr/>
        </p:nvPicPr>
        <p:blipFill>
          <a:blip r:embed="rId3"/>
          <a:stretch>
            <a:fillRect/>
          </a:stretch>
        </p:blipFill>
        <p:spPr>
          <a:xfrm>
            <a:off x="0" y="0"/>
            <a:ext cx="8656320" cy="6858000"/>
          </a:xfrm>
          <a:prstGeom prst="rect">
            <a:avLst/>
          </a:prstGeom>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tIns="216000" rtlCol="0"/>
          <a:lstStyle/>
          <a:p>
            <a:pPr rtl="0"/>
            <a:r>
              <a:rPr lang="fr-FR" sz="6000"/>
              <a:t>Projet NoSQL 2021 : GDELT  </a:t>
            </a:r>
          </a:p>
        </p:txBody>
      </p:sp>
      <p:sp>
        <p:nvSpPr>
          <p:cNvPr id="4" name="Sous-titr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8910320" cy="580921"/>
          </a:xfrm>
        </p:spPr>
        <p:txBody>
          <a:bodyPr rtlCol="0"/>
          <a:lstStyle/>
          <a:p>
            <a:pPr algn="l"/>
            <a:r>
              <a:rPr lang="fr-FR"/>
              <a:t> Bertrand COUREAUD, Dominique JEANCLER, Roberto NOBREGA, Thomas TRIVELLATTO</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972754-2B96-4D91-B318-76E8314E4C52}"/>
              </a:ext>
            </a:extLst>
          </p:cNvPr>
          <p:cNvSpPr>
            <a:spLocks noGrp="1"/>
          </p:cNvSpPr>
          <p:nvPr>
            <p:ph type="title"/>
          </p:nvPr>
        </p:nvSpPr>
        <p:spPr/>
        <p:txBody>
          <a:bodyPr/>
          <a:lstStyle/>
          <a:p>
            <a:r>
              <a:rPr lang="fr-FR" dirty="0"/>
              <a:t>Requête 1 -écriture</a:t>
            </a:r>
          </a:p>
        </p:txBody>
      </p:sp>
      <p:sp>
        <p:nvSpPr>
          <p:cNvPr id="3" name="Espace réservé du texte 2">
            <a:extLst>
              <a:ext uri="{FF2B5EF4-FFF2-40B4-BE49-F238E27FC236}">
                <a16:creationId xmlns:a16="http://schemas.microsoft.com/office/drawing/2014/main" id="{3389C19F-3AFA-45D3-A867-2E9DFA20F756}"/>
              </a:ext>
            </a:extLst>
          </p:cNvPr>
          <p:cNvSpPr>
            <a:spLocks noGrp="1"/>
          </p:cNvSpPr>
          <p:nvPr>
            <p:ph type="body" sz="quarter" idx="32"/>
          </p:nvPr>
        </p:nvSpPr>
        <p:spPr/>
        <p:txBody>
          <a:bodyPr/>
          <a:lstStyle/>
          <a:p>
            <a:r>
              <a:rPr lang="fr-FR" dirty="0">
                <a:solidFill>
                  <a:schemeClr val="dk2"/>
                </a:solidFill>
                <a:latin typeface="Open Sans"/>
                <a:ea typeface="Open Sans"/>
                <a:cs typeface="Open Sans"/>
              </a:rPr>
              <a:t>Afficher le nombre d’articles/évènements qui parlent du COVID qu’il y a eu pour chaque triplet (jour, pays de l’évènement, langue de l’article)</a:t>
            </a:r>
          </a:p>
          <a:p>
            <a:endParaRPr lang="fr-FR" dirty="0"/>
          </a:p>
        </p:txBody>
      </p:sp>
      <p:sp>
        <p:nvSpPr>
          <p:cNvPr id="6" name="Forme libre : forme 5">
            <a:extLst>
              <a:ext uri="{FF2B5EF4-FFF2-40B4-BE49-F238E27FC236}">
                <a16:creationId xmlns:a16="http://schemas.microsoft.com/office/drawing/2014/main" id="{5BBCFFAD-5EF8-4886-BFAD-502FFCE76331}"/>
              </a:ext>
            </a:extLst>
          </p:cNvPr>
          <p:cNvSpPr/>
          <p:nvPr/>
        </p:nvSpPr>
        <p:spPr>
          <a:xfrm>
            <a:off x="4335980" y="5432565"/>
            <a:ext cx="1750997" cy="417901"/>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Events</a:t>
            </a:r>
          </a:p>
        </p:txBody>
      </p:sp>
      <p:sp>
        <p:nvSpPr>
          <p:cNvPr id="7" name="Forme libre : forme 6">
            <a:extLst>
              <a:ext uri="{FF2B5EF4-FFF2-40B4-BE49-F238E27FC236}">
                <a16:creationId xmlns:a16="http://schemas.microsoft.com/office/drawing/2014/main" id="{980FB853-110C-4499-A1D3-7F2F47B4260F}"/>
              </a:ext>
            </a:extLst>
          </p:cNvPr>
          <p:cNvSpPr/>
          <p:nvPr/>
        </p:nvSpPr>
        <p:spPr>
          <a:xfrm>
            <a:off x="4335980" y="5840026"/>
            <a:ext cx="1750997" cy="835498"/>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400" b="1" u="sng" kern="1200"/>
              <a:t>GLOBALEVENTID</a:t>
            </a:r>
          </a:p>
          <a:p>
            <a:pPr marL="171450" lvl="1" indent="-171450" algn="l" defTabSz="755650">
              <a:lnSpc>
                <a:spcPct val="90000"/>
              </a:lnSpc>
              <a:spcBef>
                <a:spcPct val="0"/>
              </a:spcBef>
              <a:spcAft>
                <a:spcPct val="15000"/>
              </a:spcAft>
              <a:buChar char="•"/>
            </a:pPr>
            <a:r>
              <a:rPr lang="fr-FR" sz="1400" kern="1200"/>
              <a:t>Date</a:t>
            </a:r>
          </a:p>
          <a:p>
            <a:pPr marL="171450" lvl="1" indent="-171450" algn="l" defTabSz="755650">
              <a:lnSpc>
                <a:spcPct val="90000"/>
              </a:lnSpc>
              <a:spcBef>
                <a:spcPct val="0"/>
              </a:spcBef>
              <a:spcAft>
                <a:spcPct val="15000"/>
              </a:spcAft>
              <a:buChar char="•"/>
            </a:pPr>
            <a:r>
              <a:rPr lang="fr-FR" sz="1400" kern="1200"/>
              <a:t>Country</a:t>
            </a:r>
          </a:p>
        </p:txBody>
      </p:sp>
      <p:sp>
        <p:nvSpPr>
          <p:cNvPr id="8" name="Forme libre : forme 7">
            <a:extLst>
              <a:ext uri="{FF2B5EF4-FFF2-40B4-BE49-F238E27FC236}">
                <a16:creationId xmlns:a16="http://schemas.microsoft.com/office/drawing/2014/main" id="{18BAE555-BE7F-4138-B897-E2B2C30A4A21}"/>
              </a:ext>
            </a:extLst>
          </p:cNvPr>
          <p:cNvSpPr/>
          <p:nvPr/>
        </p:nvSpPr>
        <p:spPr>
          <a:xfrm>
            <a:off x="4335980" y="3451840"/>
            <a:ext cx="1728486" cy="489600"/>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p:spPr>
        <p:style>
          <a:lnRef idx="2">
            <a:schemeClr val="accent5">
              <a:hueOff val="-7023793"/>
              <a:satOff val="17053"/>
              <a:lumOff val="16469"/>
              <a:alphaOff val="0"/>
            </a:schemeClr>
          </a:lnRef>
          <a:fillRef idx="1">
            <a:schemeClr val="accent5">
              <a:hueOff val="-7023793"/>
              <a:satOff val="17053"/>
              <a:lumOff val="16469"/>
              <a:alphaOff val="0"/>
            </a:schemeClr>
          </a:fillRef>
          <a:effectRef idx="0">
            <a:schemeClr val="accent5">
              <a:hueOff val="-7023793"/>
              <a:satOff val="17053"/>
              <a:lumOff val="16469"/>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Mentions</a:t>
            </a:r>
          </a:p>
        </p:txBody>
      </p:sp>
      <p:sp>
        <p:nvSpPr>
          <p:cNvPr id="9" name="Forme libre : forme 8">
            <a:extLst>
              <a:ext uri="{FF2B5EF4-FFF2-40B4-BE49-F238E27FC236}">
                <a16:creationId xmlns:a16="http://schemas.microsoft.com/office/drawing/2014/main" id="{664738FD-F24C-4867-994A-C11FAEB236E6}"/>
              </a:ext>
            </a:extLst>
          </p:cNvPr>
          <p:cNvSpPr/>
          <p:nvPr/>
        </p:nvSpPr>
        <p:spPr>
          <a:xfrm>
            <a:off x="4335980" y="3941441"/>
            <a:ext cx="1728486" cy="899849"/>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90678" tIns="90678" rIns="120904" bIns="136017" numCol="1" spcCol="1270" anchor="t" anchorCtr="0">
            <a:noAutofit/>
          </a:bodyPr>
          <a:lstStyle/>
          <a:p>
            <a:pPr marL="171450" lvl="1" indent="-171450" defTabSz="755650">
              <a:lnSpc>
                <a:spcPct val="90000"/>
              </a:lnSpc>
              <a:spcBef>
                <a:spcPct val="0"/>
              </a:spcBef>
              <a:spcAft>
                <a:spcPct val="15000"/>
              </a:spcAft>
              <a:buFontTx/>
              <a:buChar char="•"/>
            </a:pPr>
            <a:r>
              <a:rPr lang="fr-FR" sz="1400" b="1" u="sng"/>
              <a:t>MentionId</a:t>
            </a:r>
          </a:p>
          <a:p>
            <a:pPr marL="171450" lvl="1" indent="-171450" defTabSz="755650">
              <a:lnSpc>
                <a:spcPct val="90000"/>
              </a:lnSpc>
              <a:spcBef>
                <a:spcPct val="0"/>
              </a:spcBef>
              <a:spcAft>
                <a:spcPct val="15000"/>
              </a:spcAft>
              <a:buFontTx/>
              <a:buChar char="•"/>
            </a:pPr>
            <a:r>
              <a:rPr lang="fr-FR" sz="1400" b="1" u="sng"/>
              <a:t>GLOBALEVENTID</a:t>
            </a:r>
          </a:p>
          <a:p>
            <a:pPr marL="171450" lvl="1" indent="-171450" algn="l" defTabSz="755650">
              <a:lnSpc>
                <a:spcPct val="90000"/>
              </a:lnSpc>
              <a:spcBef>
                <a:spcPct val="0"/>
              </a:spcBef>
              <a:spcAft>
                <a:spcPct val="15000"/>
              </a:spcAft>
              <a:buChar char="•"/>
            </a:pPr>
            <a:r>
              <a:rPr lang="fr-FR" sz="1400" kern="1200"/>
              <a:t>Language</a:t>
            </a:r>
          </a:p>
        </p:txBody>
      </p:sp>
      <p:sp>
        <p:nvSpPr>
          <p:cNvPr id="10" name="Forme libre : forme 9">
            <a:extLst>
              <a:ext uri="{FF2B5EF4-FFF2-40B4-BE49-F238E27FC236}">
                <a16:creationId xmlns:a16="http://schemas.microsoft.com/office/drawing/2014/main" id="{CF1B7B19-8501-419A-A6B1-0116FDFC5018}"/>
              </a:ext>
            </a:extLst>
          </p:cNvPr>
          <p:cNvSpPr/>
          <p:nvPr/>
        </p:nvSpPr>
        <p:spPr>
          <a:xfrm>
            <a:off x="4313473" y="1836254"/>
            <a:ext cx="1750993" cy="454012"/>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p:spPr>
        <p:style>
          <a:lnRef idx="2">
            <a:schemeClr val="accent5">
              <a:hueOff val="-14047587"/>
              <a:satOff val="34105"/>
              <a:lumOff val="32937"/>
              <a:alphaOff val="0"/>
            </a:schemeClr>
          </a:lnRef>
          <a:fillRef idx="1">
            <a:schemeClr val="accent5">
              <a:hueOff val="-14047587"/>
              <a:satOff val="34105"/>
              <a:lumOff val="32937"/>
              <a:alphaOff val="0"/>
            </a:schemeClr>
          </a:fillRef>
          <a:effectRef idx="0">
            <a:schemeClr val="accent5">
              <a:hueOff val="-14047587"/>
              <a:satOff val="34105"/>
              <a:lumOff val="32937"/>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GKG  filtered</a:t>
            </a:r>
          </a:p>
        </p:txBody>
      </p:sp>
      <p:sp>
        <p:nvSpPr>
          <p:cNvPr id="11" name="Forme libre : forme 10">
            <a:extLst>
              <a:ext uri="{FF2B5EF4-FFF2-40B4-BE49-F238E27FC236}">
                <a16:creationId xmlns:a16="http://schemas.microsoft.com/office/drawing/2014/main" id="{78DCFC76-5A54-4C86-A09B-129C0A937510}"/>
              </a:ext>
            </a:extLst>
          </p:cNvPr>
          <p:cNvSpPr/>
          <p:nvPr/>
        </p:nvSpPr>
        <p:spPr>
          <a:xfrm>
            <a:off x="4313473" y="2290267"/>
            <a:ext cx="1750993" cy="489600"/>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400" b="1" u="sng" kern="1200"/>
              <a:t>MentionId</a:t>
            </a:r>
          </a:p>
          <a:p>
            <a:pPr marL="171450" lvl="1" indent="-171450" algn="l" defTabSz="755650">
              <a:lnSpc>
                <a:spcPct val="90000"/>
              </a:lnSpc>
              <a:spcBef>
                <a:spcPct val="0"/>
              </a:spcBef>
              <a:spcAft>
                <a:spcPct val="15000"/>
              </a:spcAft>
              <a:buChar char="•"/>
            </a:pPr>
            <a:endParaRPr lang="fr-FR" sz="1400" kern="1200"/>
          </a:p>
        </p:txBody>
      </p:sp>
      <p:cxnSp>
        <p:nvCxnSpPr>
          <p:cNvPr id="13" name="Connecteur droit avec flèche 12">
            <a:extLst>
              <a:ext uri="{FF2B5EF4-FFF2-40B4-BE49-F238E27FC236}">
                <a16:creationId xmlns:a16="http://schemas.microsoft.com/office/drawing/2014/main" id="{51338887-28AB-4E6C-81BC-9272FB63A3C7}"/>
              </a:ext>
            </a:extLst>
          </p:cNvPr>
          <p:cNvCxnSpPr>
            <a:cxnSpLocks/>
          </p:cNvCxnSpPr>
          <p:nvPr/>
        </p:nvCxnSpPr>
        <p:spPr>
          <a:xfrm>
            <a:off x="2547891" y="2123865"/>
            <a:ext cx="1623947" cy="0"/>
          </a:xfrm>
          <a:prstGeom prst="straightConnector1">
            <a:avLst/>
          </a:prstGeom>
          <a:ln w="317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4" name="Forme libre : forme 13">
            <a:extLst>
              <a:ext uri="{FF2B5EF4-FFF2-40B4-BE49-F238E27FC236}">
                <a16:creationId xmlns:a16="http://schemas.microsoft.com/office/drawing/2014/main" id="{9A0F5939-FB09-47D6-B9B7-043D03223F38}"/>
              </a:ext>
            </a:extLst>
          </p:cNvPr>
          <p:cNvSpPr/>
          <p:nvPr/>
        </p:nvSpPr>
        <p:spPr>
          <a:xfrm>
            <a:off x="841725" y="1843591"/>
            <a:ext cx="1622936" cy="454012"/>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p:spPr>
        <p:style>
          <a:lnRef idx="2">
            <a:schemeClr val="accent5">
              <a:hueOff val="-14047587"/>
              <a:satOff val="34105"/>
              <a:lumOff val="32937"/>
              <a:alphaOff val="0"/>
            </a:schemeClr>
          </a:lnRef>
          <a:fillRef idx="1">
            <a:schemeClr val="accent5">
              <a:hueOff val="-14047587"/>
              <a:satOff val="34105"/>
              <a:lumOff val="32937"/>
              <a:alphaOff val="0"/>
            </a:schemeClr>
          </a:fillRef>
          <a:effectRef idx="0">
            <a:schemeClr val="accent5">
              <a:hueOff val="-14047587"/>
              <a:satOff val="34105"/>
              <a:lumOff val="32937"/>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GKG full</a:t>
            </a:r>
          </a:p>
        </p:txBody>
      </p:sp>
      <p:sp>
        <p:nvSpPr>
          <p:cNvPr id="15" name="Forme libre : forme 14">
            <a:extLst>
              <a:ext uri="{FF2B5EF4-FFF2-40B4-BE49-F238E27FC236}">
                <a16:creationId xmlns:a16="http://schemas.microsoft.com/office/drawing/2014/main" id="{2B693624-16F5-4E1D-A712-00C2F26D5950}"/>
              </a:ext>
            </a:extLst>
          </p:cNvPr>
          <p:cNvSpPr/>
          <p:nvPr/>
        </p:nvSpPr>
        <p:spPr>
          <a:xfrm>
            <a:off x="841725" y="2297680"/>
            <a:ext cx="1622936" cy="1748578"/>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90678" tIns="90678" rIns="120904" bIns="136017" numCol="1" spcCol="1270" anchor="t" anchorCtr="0">
            <a:noAutofit/>
          </a:bodyPr>
          <a:lstStyle/>
          <a:p>
            <a:pPr marL="171450" lvl="1" indent="-171450" defTabSz="755650">
              <a:lnSpc>
                <a:spcPct val="90000"/>
              </a:lnSpc>
              <a:spcBef>
                <a:spcPct val="0"/>
              </a:spcBef>
              <a:spcAft>
                <a:spcPct val="15000"/>
              </a:spcAft>
              <a:buFontTx/>
              <a:buChar char="•"/>
            </a:pPr>
            <a:r>
              <a:rPr lang="fr-FR" sz="1400" b="1" u="sng"/>
              <a:t>MentionId</a:t>
            </a:r>
          </a:p>
          <a:p>
            <a:pPr marL="171450" lvl="1" indent="-171450" algn="l" defTabSz="755650">
              <a:lnSpc>
                <a:spcPct val="90000"/>
              </a:lnSpc>
              <a:spcBef>
                <a:spcPct val="0"/>
              </a:spcBef>
              <a:spcAft>
                <a:spcPct val="15000"/>
              </a:spcAft>
              <a:buChar char="•"/>
            </a:pPr>
            <a:r>
              <a:rPr lang="fr-FR" sz="1400" kern="1200"/>
              <a:t>Themes </a:t>
            </a:r>
          </a:p>
          <a:p>
            <a:pPr marL="171450" lvl="1" indent="-171450" algn="l" defTabSz="755650">
              <a:lnSpc>
                <a:spcPct val="90000"/>
              </a:lnSpc>
              <a:spcBef>
                <a:spcPct val="0"/>
              </a:spcBef>
              <a:spcAft>
                <a:spcPct val="15000"/>
              </a:spcAft>
              <a:buChar char="•"/>
            </a:pPr>
            <a:endParaRPr lang="fr-FR" sz="1400" kern="1200"/>
          </a:p>
        </p:txBody>
      </p:sp>
      <p:sp>
        <p:nvSpPr>
          <p:cNvPr id="16" name="ZoneTexte 15">
            <a:extLst>
              <a:ext uri="{FF2B5EF4-FFF2-40B4-BE49-F238E27FC236}">
                <a16:creationId xmlns:a16="http://schemas.microsoft.com/office/drawing/2014/main" id="{8680BD51-CE8C-43ED-B8B6-196CD263C30F}"/>
              </a:ext>
            </a:extLst>
          </p:cNvPr>
          <p:cNvSpPr txBox="1"/>
          <p:nvPr/>
        </p:nvSpPr>
        <p:spPr>
          <a:xfrm>
            <a:off x="2553382" y="2172585"/>
            <a:ext cx="1569592" cy="523220"/>
          </a:xfrm>
          <a:prstGeom prst="rect">
            <a:avLst/>
          </a:prstGeom>
          <a:noFill/>
        </p:spPr>
        <p:txBody>
          <a:bodyPr wrap="square" rtlCol="0">
            <a:spAutoFit/>
          </a:bodyPr>
          <a:lstStyle/>
          <a:p>
            <a:r>
              <a:rPr lang="fr-FR" sz="1400" b="1"/>
              <a:t>Apply « COVID » filter on Themes</a:t>
            </a:r>
          </a:p>
        </p:txBody>
      </p:sp>
      <p:cxnSp>
        <p:nvCxnSpPr>
          <p:cNvPr id="19" name="Connecteur droit avec flèche 18">
            <a:extLst>
              <a:ext uri="{FF2B5EF4-FFF2-40B4-BE49-F238E27FC236}">
                <a16:creationId xmlns:a16="http://schemas.microsoft.com/office/drawing/2014/main" id="{27FEA999-6893-48A3-B660-B61B945865DB}"/>
              </a:ext>
            </a:extLst>
          </p:cNvPr>
          <p:cNvCxnSpPr>
            <a:cxnSpLocks/>
          </p:cNvCxnSpPr>
          <p:nvPr/>
        </p:nvCxnSpPr>
        <p:spPr>
          <a:xfrm flipV="1">
            <a:off x="5164839" y="4856276"/>
            <a:ext cx="0" cy="533676"/>
          </a:xfrm>
          <a:prstGeom prst="straightConnector1">
            <a:avLst/>
          </a:prstGeom>
          <a:ln w="31750">
            <a:solidFill>
              <a:schemeClr val="accent3">
                <a:lumMod val="50000"/>
              </a:schemeClr>
            </a:solidFill>
            <a:headEnd type="triangle"/>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96D4E743-DA25-4B5C-BE49-E543756BAF7F}"/>
              </a:ext>
            </a:extLst>
          </p:cNvPr>
          <p:cNvSpPr txBox="1"/>
          <p:nvPr/>
        </p:nvSpPr>
        <p:spPr>
          <a:xfrm>
            <a:off x="5268407" y="4976939"/>
            <a:ext cx="827593" cy="338554"/>
          </a:xfrm>
          <a:prstGeom prst="rect">
            <a:avLst/>
          </a:prstGeom>
          <a:noFill/>
        </p:spPr>
        <p:txBody>
          <a:bodyPr wrap="square" rtlCol="0">
            <a:spAutoFit/>
          </a:bodyPr>
          <a:lstStyle/>
          <a:p>
            <a:r>
              <a:rPr lang="fr-FR" sz="1600" b="1"/>
              <a:t>Join</a:t>
            </a:r>
          </a:p>
        </p:txBody>
      </p:sp>
      <p:cxnSp>
        <p:nvCxnSpPr>
          <p:cNvPr id="24" name="Connecteur droit avec flèche 23">
            <a:extLst>
              <a:ext uri="{FF2B5EF4-FFF2-40B4-BE49-F238E27FC236}">
                <a16:creationId xmlns:a16="http://schemas.microsoft.com/office/drawing/2014/main" id="{3B672CB5-6C27-49B2-9E1F-4365251A5A43}"/>
              </a:ext>
            </a:extLst>
          </p:cNvPr>
          <p:cNvCxnSpPr>
            <a:cxnSpLocks/>
          </p:cNvCxnSpPr>
          <p:nvPr/>
        </p:nvCxnSpPr>
        <p:spPr>
          <a:xfrm flipV="1">
            <a:off x="5118656" y="2835170"/>
            <a:ext cx="0" cy="593830"/>
          </a:xfrm>
          <a:prstGeom prst="straightConnector1">
            <a:avLst/>
          </a:prstGeom>
          <a:ln w="31750">
            <a:solidFill>
              <a:schemeClr val="accent3">
                <a:lumMod val="50000"/>
              </a:schemeClr>
            </a:solidFill>
            <a:headEnd type="triangle"/>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637DA27D-6552-4958-809A-A5D05E1CB46B}"/>
              </a:ext>
            </a:extLst>
          </p:cNvPr>
          <p:cNvSpPr txBox="1"/>
          <p:nvPr/>
        </p:nvSpPr>
        <p:spPr>
          <a:xfrm>
            <a:off x="5218220" y="2927312"/>
            <a:ext cx="827593" cy="338554"/>
          </a:xfrm>
          <a:prstGeom prst="rect">
            <a:avLst/>
          </a:prstGeom>
          <a:noFill/>
        </p:spPr>
        <p:txBody>
          <a:bodyPr wrap="square" rtlCol="0">
            <a:spAutoFit/>
          </a:bodyPr>
          <a:lstStyle/>
          <a:p>
            <a:r>
              <a:rPr lang="fr-FR" sz="1600" b="1"/>
              <a:t>Join</a:t>
            </a:r>
          </a:p>
        </p:txBody>
      </p:sp>
      <p:cxnSp>
        <p:nvCxnSpPr>
          <p:cNvPr id="26" name="Connecteur droit avec flèche 25">
            <a:extLst>
              <a:ext uri="{FF2B5EF4-FFF2-40B4-BE49-F238E27FC236}">
                <a16:creationId xmlns:a16="http://schemas.microsoft.com/office/drawing/2014/main" id="{D52C99D4-6549-4EA7-8C74-228E39B4B754}"/>
              </a:ext>
            </a:extLst>
          </p:cNvPr>
          <p:cNvCxnSpPr>
            <a:cxnSpLocks/>
          </p:cNvCxnSpPr>
          <p:nvPr/>
        </p:nvCxnSpPr>
        <p:spPr>
          <a:xfrm>
            <a:off x="6320901" y="4094634"/>
            <a:ext cx="1453948" cy="1"/>
          </a:xfrm>
          <a:prstGeom prst="straightConnector1">
            <a:avLst/>
          </a:prstGeom>
          <a:ln w="317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69D687F9-0681-4629-A4D4-03FD6DFE9352}"/>
              </a:ext>
            </a:extLst>
          </p:cNvPr>
          <p:cNvSpPr txBox="1"/>
          <p:nvPr/>
        </p:nvSpPr>
        <p:spPr>
          <a:xfrm>
            <a:off x="6301246" y="4171038"/>
            <a:ext cx="1822807" cy="523220"/>
          </a:xfrm>
          <a:prstGeom prst="rect">
            <a:avLst/>
          </a:prstGeom>
          <a:noFill/>
        </p:spPr>
        <p:txBody>
          <a:bodyPr wrap="square" rtlCol="0">
            <a:spAutoFit/>
          </a:bodyPr>
          <a:lstStyle/>
          <a:p>
            <a:r>
              <a:rPr lang="fr-FR" sz="1400" b="1"/>
              <a:t>Group by Date, country, language</a:t>
            </a:r>
          </a:p>
        </p:txBody>
      </p:sp>
      <p:sp>
        <p:nvSpPr>
          <p:cNvPr id="30" name="Forme libre : forme 29">
            <a:extLst>
              <a:ext uri="{FF2B5EF4-FFF2-40B4-BE49-F238E27FC236}">
                <a16:creationId xmlns:a16="http://schemas.microsoft.com/office/drawing/2014/main" id="{54F2BE7F-C5AB-4B48-835F-904D9B83291C}"/>
              </a:ext>
            </a:extLst>
          </p:cNvPr>
          <p:cNvSpPr/>
          <p:nvPr/>
        </p:nvSpPr>
        <p:spPr>
          <a:xfrm>
            <a:off x="7903008" y="3120492"/>
            <a:ext cx="1455933" cy="415529"/>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a:solidFill>
            <a:schemeClr val="accent2">
              <a:lumMod val="75000"/>
            </a:schemeClr>
          </a:solidFill>
          <a:ln w="28575"/>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Final Table</a:t>
            </a:r>
          </a:p>
        </p:txBody>
      </p:sp>
      <p:sp>
        <p:nvSpPr>
          <p:cNvPr id="31" name="Forme libre : forme 30">
            <a:extLst>
              <a:ext uri="{FF2B5EF4-FFF2-40B4-BE49-F238E27FC236}">
                <a16:creationId xmlns:a16="http://schemas.microsoft.com/office/drawing/2014/main" id="{B5C69118-6D05-4018-87FF-1A4C909DB467}"/>
              </a:ext>
            </a:extLst>
          </p:cNvPr>
          <p:cNvSpPr/>
          <p:nvPr/>
        </p:nvSpPr>
        <p:spPr>
          <a:xfrm>
            <a:off x="7903008" y="3547947"/>
            <a:ext cx="1455933" cy="1299451"/>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a:ln w="28575">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400" kern="1200"/>
              <a:t>Date</a:t>
            </a:r>
          </a:p>
          <a:p>
            <a:pPr marL="171450" lvl="1" indent="-171450" algn="l" defTabSz="755650">
              <a:lnSpc>
                <a:spcPct val="90000"/>
              </a:lnSpc>
              <a:spcBef>
                <a:spcPct val="0"/>
              </a:spcBef>
              <a:spcAft>
                <a:spcPct val="15000"/>
              </a:spcAft>
              <a:buChar char="•"/>
            </a:pPr>
            <a:r>
              <a:rPr lang="fr-FR" sz="1400" kern="1200"/>
              <a:t>Country</a:t>
            </a:r>
          </a:p>
          <a:p>
            <a:pPr marL="171450" lvl="1" indent="-171450" algn="l" defTabSz="755650">
              <a:lnSpc>
                <a:spcPct val="90000"/>
              </a:lnSpc>
              <a:spcBef>
                <a:spcPct val="0"/>
              </a:spcBef>
              <a:spcAft>
                <a:spcPct val="15000"/>
              </a:spcAft>
              <a:buChar char="•"/>
            </a:pPr>
            <a:r>
              <a:rPr lang="fr-FR" sz="1400"/>
              <a:t>Language</a:t>
            </a:r>
          </a:p>
          <a:p>
            <a:pPr marL="171450" lvl="1" indent="-171450" algn="l" defTabSz="755650">
              <a:lnSpc>
                <a:spcPct val="90000"/>
              </a:lnSpc>
              <a:spcBef>
                <a:spcPct val="0"/>
              </a:spcBef>
              <a:spcAft>
                <a:spcPct val="15000"/>
              </a:spcAft>
              <a:buChar char="•"/>
            </a:pPr>
            <a:r>
              <a:rPr lang="fr-FR" sz="1400" kern="1200"/>
              <a:t>Num_articles</a:t>
            </a:r>
          </a:p>
          <a:p>
            <a:pPr marL="171450" lvl="1" indent="-171450" algn="l" defTabSz="755650">
              <a:lnSpc>
                <a:spcPct val="90000"/>
              </a:lnSpc>
              <a:spcBef>
                <a:spcPct val="0"/>
              </a:spcBef>
              <a:spcAft>
                <a:spcPct val="15000"/>
              </a:spcAft>
              <a:buChar char="•"/>
            </a:pPr>
            <a:r>
              <a:rPr lang="fr-FR" sz="1400"/>
              <a:t>Num_events</a:t>
            </a:r>
            <a:endParaRPr lang="fr-FR" sz="1400" kern="1200"/>
          </a:p>
        </p:txBody>
      </p:sp>
      <p:cxnSp>
        <p:nvCxnSpPr>
          <p:cNvPr id="32" name="Connecteur droit avec flèche 31">
            <a:extLst>
              <a:ext uri="{FF2B5EF4-FFF2-40B4-BE49-F238E27FC236}">
                <a16:creationId xmlns:a16="http://schemas.microsoft.com/office/drawing/2014/main" id="{4137944C-30CA-45EA-82F7-19134A9A0401}"/>
              </a:ext>
            </a:extLst>
          </p:cNvPr>
          <p:cNvCxnSpPr>
            <a:cxnSpLocks/>
          </p:cNvCxnSpPr>
          <p:nvPr/>
        </p:nvCxnSpPr>
        <p:spPr>
          <a:xfrm flipV="1">
            <a:off x="9492737" y="4067520"/>
            <a:ext cx="574541" cy="2"/>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39" name="Image 38">
            <a:extLst>
              <a:ext uri="{FF2B5EF4-FFF2-40B4-BE49-F238E27FC236}">
                <a16:creationId xmlns:a16="http://schemas.microsoft.com/office/drawing/2014/main" id="{5D7F2F0F-F85A-4D71-9A90-810689556D12}"/>
              </a:ext>
            </a:extLst>
          </p:cNvPr>
          <p:cNvPicPr>
            <a:picLocks noChangeAspect="1"/>
          </p:cNvPicPr>
          <p:nvPr/>
        </p:nvPicPr>
        <p:blipFill>
          <a:blip r:embed="rId2"/>
          <a:stretch>
            <a:fillRect/>
          </a:stretch>
        </p:blipFill>
        <p:spPr>
          <a:xfrm>
            <a:off x="10049299" y="3555268"/>
            <a:ext cx="1722014" cy="1131040"/>
          </a:xfrm>
          <a:prstGeom prst="rect">
            <a:avLst/>
          </a:prstGeom>
        </p:spPr>
      </p:pic>
      <p:sp>
        <p:nvSpPr>
          <p:cNvPr id="4" name="Espace réservé du pied de page 3">
            <a:extLst>
              <a:ext uri="{FF2B5EF4-FFF2-40B4-BE49-F238E27FC236}">
                <a16:creationId xmlns:a16="http://schemas.microsoft.com/office/drawing/2014/main" id="{E014FF7C-16B1-4474-981E-016024A769C1}"/>
              </a:ext>
            </a:extLst>
          </p:cNvPr>
          <p:cNvSpPr>
            <a:spLocks noGrp="1"/>
          </p:cNvSpPr>
          <p:nvPr>
            <p:ph type="ftr" sz="quarter" idx="12"/>
          </p:nvPr>
        </p:nvSpPr>
        <p:spPr/>
        <p:txBody>
          <a:bodyPr/>
          <a:lstStyle/>
          <a:p>
            <a:pPr rtl="0"/>
            <a:r>
              <a:rPr lang="fr-FR" noProof="0"/>
              <a:t>projet GDELT 2021</a:t>
            </a:r>
          </a:p>
        </p:txBody>
      </p:sp>
    </p:spTree>
    <p:extLst>
      <p:ext uri="{BB962C8B-B14F-4D97-AF65-F5344CB8AC3E}">
        <p14:creationId xmlns:p14="http://schemas.microsoft.com/office/powerpoint/2010/main" val="1185350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972754-2B96-4D91-B318-76E8314E4C52}"/>
              </a:ext>
            </a:extLst>
          </p:cNvPr>
          <p:cNvSpPr>
            <a:spLocks noGrp="1"/>
          </p:cNvSpPr>
          <p:nvPr>
            <p:ph type="title"/>
          </p:nvPr>
        </p:nvSpPr>
        <p:spPr/>
        <p:txBody>
          <a:bodyPr/>
          <a:lstStyle/>
          <a:p>
            <a:r>
              <a:rPr lang="fr-FR" dirty="0"/>
              <a:t>Requête 1 </a:t>
            </a:r>
            <a:r>
              <a:rPr lang="fr-FR"/>
              <a:t>- interrogation</a:t>
            </a:r>
            <a:endParaRPr lang="fr-FR" dirty="0"/>
          </a:p>
        </p:txBody>
      </p:sp>
      <p:sp>
        <p:nvSpPr>
          <p:cNvPr id="3" name="Espace réservé du texte 2">
            <a:extLst>
              <a:ext uri="{FF2B5EF4-FFF2-40B4-BE49-F238E27FC236}">
                <a16:creationId xmlns:a16="http://schemas.microsoft.com/office/drawing/2014/main" id="{3389C19F-3AFA-45D3-A867-2E9DFA20F756}"/>
              </a:ext>
            </a:extLst>
          </p:cNvPr>
          <p:cNvSpPr>
            <a:spLocks noGrp="1"/>
          </p:cNvSpPr>
          <p:nvPr>
            <p:ph type="body" sz="quarter" idx="32"/>
          </p:nvPr>
        </p:nvSpPr>
        <p:spPr/>
        <p:txBody>
          <a:bodyPr/>
          <a:lstStyle/>
          <a:p>
            <a:r>
              <a:rPr lang="fr-FR">
                <a:solidFill>
                  <a:schemeClr val="dk2"/>
                </a:solidFill>
                <a:latin typeface="Open Sans"/>
                <a:ea typeface="Open Sans"/>
                <a:cs typeface="Open Sans"/>
              </a:rPr>
              <a:t>Afficher le nombre d’articles/évènements qui parlent du COVID qu’il y a eu pour chaque triplet (jour, pays de l’évènement, langue de l’article)</a:t>
            </a:r>
          </a:p>
          <a:p>
            <a:endParaRPr lang="fr-FR"/>
          </a:p>
        </p:txBody>
      </p:sp>
      <p:sp>
        <p:nvSpPr>
          <p:cNvPr id="30" name="Forme libre : forme 29">
            <a:extLst>
              <a:ext uri="{FF2B5EF4-FFF2-40B4-BE49-F238E27FC236}">
                <a16:creationId xmlns:a16="http://schemas.microsoft.com/office/drawing/2014/main" id="{54F2BE7F-C5AB-4B48-835F-904D9B83291C}"/>
              </a:ext>
            </a:extLst>
          </p:cNvPr>
          <p:cNvSpPr/>
          <p:nvPr/>
        </p:nvSpPr>
        <p:spPr>
          <a:xfrm>
            <a:off x="2834960" y="2818647"/>
            <a:ext cx="1455933" cy="415529"/>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a:solidFill>
            <a:schemeClr val="accent2">
              <a:lumMod val="75000"/>
            </a:schemeClr>
          </a:solidFill>
          <a:ln w="28575"/>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Spark DF</a:t>
            </a:r>
          </a:p>
        </p:txBody>
      </p:sp>
      <p:sp>
        <p:nvSpPr>
          <p:cNvPr id="31" name="Forme libre : forme 30">
            <a:extLst>
              <a:ext uri="{FF2B5EF4-FFF2-40B4-BE49-F238E27FC236}">
                <a16:creationId xmlns:a16="http://schemas.microsoft.com/office/drawing/2014/main" id="{B5C69118-6D05-4018-87FF-1A4C909DB467}"/>
              </a:ext>
            </a:extLst>
          </p:cNvPr>
          <p:cNvSpPr/>
          <p:nvPr/>
        </p:nvSpPr>
        <p:spPr>
          <a:xfrm>
            <a:off x="2834960" y="3246102"/>
            <a:ext cx="1455933" cy="1938453"/>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a:ln w="28575">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400" kern="1200"/>
              <a:t>Date</a:t>
            </a:r>
          </a:p>
          <a:p>
            <a:pPr marL="171450" lvl="1" indent="-171450" algn="l" defTabSz="755650">
              <a:lnSpc>
                <a:spcPct val="90000"/>
              </a:lnSpc>
              <a:spcBef>
                <a:spcPct val="0"/>
              </a:spcBef>
              <a:spcAft>
                <a:spcPct val="15000"/>
              </a:spcAft>
              <a:buChar char="•"/>
            </a:pPr>
            <a:r>
              <a:rPr lang="fr-FR" sz="1400" kern="1200"/>
              <a:t>Country</a:t>
            </a:r>
          </a:p>
          <a:p>
            <a:pPr marL="171450" lvl="1" indent="-171450" algn="l" defTabSz="755650">
              <a:lnSpc>
                <a:spcPct val="90000"/>
              </a:lnSpc>
              <a:spcBef>
                <a:spcPct val="0"/>
              </a:spcBef>
              <a:spcAft>
                <a:spcPct val="15000"/>
              </a:spcAft>
              <a:buChar char="•"/>
            </a:pPr>
            <a:r>
              <a:rPr lang="fr-FR" sz="1400"/>
              <a:t>Language</a:t>
            </a:r>
          </a:p>
          <a:p>
            <a:pPr marL="171450" lvl="1" indent="-171450" algn="l" defTabSz="755650">
              <a:lnSpc>
                <a:spcPct val="90000"/>
              </a:lnSpc>
              <a:spcBef>
                <a:spcPct val="0"/>
              </a:spcBef>
              <a:spcAft>
                <a:spcPct val="15000"/>
              </a:spcAft>
              <a:buChar char="•"/>
            </a:pPr>
            <a:r>
              <a:rPr lang="fr-FR" sz="1400" kern="1200"/>
              <a:t>Num_articles</a:t>
            </a:r>
          </a:p>
          <a:p>
            <a:pPr marL="171450" lvl="1" indent="-171450" algn="l" defTabSz="755650">
              <a:lnSpc>
                <a:spcPct val="90000"/>
              </a:lnSpc>
              <a:spcBef>
                <a:spcPct val="0"/>
              </a:spcBef>
              <a:spcAft>
                <a:spcPct val="15000"/>
              </a:spcAft>
              <a:buChar char="•"/>
            </a:pPr>
            <a:r>
              <a:rPr lang="fr-FR" sz="1400"/>
              <a:t>Num_events</a:t>
            </a:r>
            <a:endParaRPr lang="fr-FR" sz="1400" kern="1200"/>
          </a:p>
        </p:txBody>
      </p:sp>
      <p:cxnSp>
        <p:nvCxnSpPr>
          <p:cNvPr id="32" name="Connecteur droit avec flèche 31">
            <a:extLst>
              <a:ext uri="{FF2B5EF4-FFF2-40B4-BE49-F238E27FC236}">
                <a16:creationId xmlns:a16="http://schemas.microsoft.com/office/drawing/2014/main" id="{4137944C-30CA-45EA-82F7-19134A9A0401}"/>
              </a:ext>
            </a:extLst>
          </p:cNvPr>
          <p:cNvCxnSpPr>
            <a:cxnSpLocks/>
          </p:cNvCxnSpPr>
          <p:nvPr/>
        </p:nvCxnSpPr>
        <p:spPr>
          <a:xfrm flipV="1">
            <a:off x="2062125" y="3694654"/>
            <a:ext cx="574541" cy="2"/>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39" name="Image 38">
            <a:extLst>
              <a:ext uri="{FF2B5EF4-FFF2-40B4-BE49-F238E27FC236}">
                <a16:creationId xmlns:a16="http://schemas.microsoft.com/office/drawing/2014/main" id="{5D7F2F0F-F85A-4D71-9A90-810689556D12}"/>
              </a:ext>
            </a:extLst>
          </p:cNvPr>
          <p:cNvPicPr>
            <a:picLocks noChangeAspect="1"/>
          </p:cNvPicPr>
          <p:nvPr/>
        </p:nvPicPr>
        <p:blipFill>
          <a:blip r:embed="rId2"/>
          <a:stretch>
            <a:fillRect/>
          </a:stretch>
        </p:blipFill>
        <p:spPr>
          <a:xfrm>
            <a:off x="216664" y="3146548"/>
            <a:ext cx="1722014" cy="1131040"/>
          </a:xfrm>
          <a:prstGeom prst="rect">
            <a:avLst/>
          </a:prstGeom>
        </p:spPr>
      </p:pic>
      <p:pic>
        <p:nvPicPr>
          <p:cNvPr id="12" name="Image 11">
            <a:extLst>
              <a:ext uri="{FF2B5EF4-FFF2-40B4-BE49-F238E27FC236}">
                <a16:creationId xmlns:a16="http://schemas.microsoft.com/office/drawing/2014/main" id="{D3599376-E65C-4570-92B0-3D29E8C0E7F6}"/>
              </a:ext>
            </a:extLst>
          </p:cNvPr>
          <p:cNvPicPr>
            <a:picLocks noChangeAspect="1"/>
          </p:cNvPicPr>
          <p:nvPr/>
        </p:nvPicPr>
        <p:blipFill>
          <a:blip r:embed="rId3"/>
          <a:stretch>
            <a:fillRect/>
          </a:stretch>
        </p:blipFill>
        <p:spPr>
          <a:xfrm>
            <a:off x="7486227" y="1994282"/>
            <a:ext cx="1927191" cy="815582"/>
          </a:xfrm>
          <a:prstGeom prst="rect">
            <a:avLst/>
          </a:prstGeom>
        </p:spPr>
      </p:pic>
      <p:cxnSp>
        <p:nvCxnSpPr>
          <p:cNvPr id="28" name="Connecteur droit avec flèche 27">
            <a:extLst>
              <a:ext uri="{FF2B5EF4-FFF2-40B4-BE49-F238E27FC236}">
                <a16:creationId xmlns:a16="http://schemas.microsoft.com/office/drawing/2014/main" id="{8EDF3EE5-A20E-412F-801F-8C786C6E3402}"/>
              </a:ext>
            </a:extLst>
          </p:cNvPr>
          <p:cNvCxnSpPr>
            <a:cxnSpLocks/>
          </p:cNvCxnSpPr>
          <p:nvPr/>
        </p:nvCxnSpPr>
        <p:spPr>
          <a:xfrm flipV="1">
            <a:off x="4361444" y="3712068"/>
            <a:ext cx="574541" cy="2"/>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Espace réservé du pied de page 6">
            <a:extLst>
              <a:ext uri="{FF2B5EF4-FFF2-40B4-BE49-F238E27FC236}">
                <a16:creationId xmlns:a16="http://schemas.microsoft.com/office/drawing/2014/main" id="{7D7BCD03-93E5-48BF-9FE7-58D98EE097D2}"/>
              </a:ext>
            </a:extLst>
          </p:cNvPr>
          <p:cNvSpPr>
            <a:spLocks noGrp="1"/>
          </p:cNvSpPr>
          <p:nvPr>
            <p:ph type="ftr" sz="quarter" idx="12"/>
          </p:nvPr>
        </p:nvSpPr>
        <p:spPr/>
        <p:txBody>
          <a:bodyPr/>
          <a:lstStyle/>
          <a:p>
            <a:pPr rtl="0"/>
            <a:r>
              <a:rPr lang="fr-FR" noProof="0"/>
              <a:t>projet GDELT 2021</a:t>
            </a:r>
          </a:p>
        </p:txBody>
      </p:sp>
      <p:sp>
        <p:nvSpPr>
          <p:cNvPr id="5" name="ZoneTexte 4">
            <a:extLst>
              <a:ext uri="{FF2B5EF4-FFF2-40B4-BE49-F238E27FC236}">
                <a16:creationId xmlns:a16="http://schemas.microsoft.com/office/drawing/2014/main" id="{99DAFF24-2C05-4A02-A4B7-F361A138A61C}"/>
              </a:ext>
            </a:extLst>
          </p:cNvPr>
          <p:cNvSpPr txBox="1"/>
          <p:nvPr/>
        </p:nvSpPr>
        <p:spPr>
          <a:xfrm>
            <a:off x="6905944" y="4094012"/>
            <a:ext cx="3087756" cy="369332"/>
          </a:xfrm>
          <a:prstGeom prst="rect">
            <a:avLst/>
          </a:prstGeom>
          <a:noFill/>
        </p:spPr>
        <p:txBody>
          <a:bodyPr wrap="square" rtlCol="0">
            <a:spAutoFit/>
          </a:bodyPr>
          <a:lstStyle/>
          <a:p>
            <a:pPr algn="ctr"/>
            <a:r>
              <a:rPr lang="fr-FR" dirty="0"/>
              <a:t>Requête selon le triplet</a:t>
            </a:r>
          </a:p>
        </p:txBody>
      </p:sp>
      <p:pic>
        <p:nvPicPr>
          <p:cNvPr id="6" name="Image 5">
            <a:extLst>
              <a:ext uri="{FF2B5EF4-FFF2-40B4-BE49-F238E27FC236}">
                <a16:creationId xmlns:a16="http://schemas.microsoft.com/office/drawing/2014/main" id="{0A1580BE-6EE0-4C60-BA8F-B1CCC38D9E90}"/>
              </a:ext>
            </a:extLst>
          </p:cNvPr>
          <p:cNvPicPr>
            <a:picLocks noChangeAspect="1"/>
          </p:cNvPicPr>
          <p:nvPr/>
        </p:nvPicPr>
        <p:blipFill>
          <a:blip r:embed="rId4"/>
          <a:stretch>
            <a:fillRect/>
          </a:stretch>
        </p:blipFill>
        <p:spPr>
          <a:xfrm>
            <a:off x="5090325" y="2906073"/>
            <a:ext cx="6718997" cy="1153146"/>
          </a:xfrm>
          <a:prstGeom prst="rect">
            <a:avLst/>
          </a:prstGeom>
        </p:spPr>
      </p:pic>
    </p:spTree>
    <p:extLst>
      <p:ext uri="{BB962C8B-B14F-4D97-AF65-F5344CB8AC3E}">
        <p14:creationId xmlns:p14="http://schemas.microsoft.com/office/powerpoint/2010/main" val="263332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972754-2B96-4D91-B318-76E8314E4C52}"/>
              </a:ext>
            </a:extLst>
          </p:cNvPr>
          <p:cNvSpPr>
            <a:spLocks noGrp="1"/>
          </p:cNvSpPr>
          <p:nvPr>
            <p:ph type="title"/>
          </p:nvPr>
        </p:nvSpPr>
        <p:spPr/>
        <p:txBody>
          <a:bodyPr/>
          <a:lstStyle/>
          <a:p>
            <a:r>
              <a:rPr lang="fr-FR" dirty="0"/>
              <a:t>Requête 1 </a:t>
            </a:r>
            <a:r>
              <a:rPr lang="fr-FR"/>
              <a:t>- interrogation</a:t>
            </a:r>
            <a:endParaRPr lang="fr-FR" dirty="0"/>
          </a:p>
        </p:txBody>
      </p:sp>
      <p:sp>
        <p:nvSpPr>
          <p:cNvPr id="3" name="Espace réservé du texte 2">
            <a:extLst>
              <a:ext uri="{FF2B5EF4-FFF2-40B4-BE49-F238E27FC236}">
                <a16:creationId xmlns:a16="http://schemas.microsoft.com/office/drawing/2014/main" id="{3389C19F-3AFA-45D3-A867-2E9DFA20F756}"/>
              </a:ext>
            </a:extLst>
          </p:cNvPr>
          <p:cNvSpPr>
            <a:spLocks noGrp="1"/>
          </p:cNvSpPr>
          <p:nvPr>
            <p:ph type="body" sz="quarter" idx="32"/>
          </p:nvPr>
        </p:nvSpPr>
        <p:spPr/>
        <p:txBody>
          <a:bodyPr/>
          <a:lstStyle/>
          <a:p>
            <a:r>
              <a:rPr lang="fr-FR">
                <a:solidFill>
                  <a:schemeClr val="dk2"/>
                </a:solidFill>
                <a:latin typeface="Open Sans"/>
                <a:ea typeface="Open Sans"/>
                <a:cs typeface="Open Sans"/>
              </a:rPr>
              <a:t>Afficher le nombre d’articles/évènements qui parlent du COVID qu’il y a eu pour chaque triplet (jour, pays de l’évènement, langue de l’article)</a:t>
            </a:r>
          </a:p>
          <a:p>
            <a:endParaRPr lang="fr-FR"/>
          </a:p>
        </p:txBody>
      </p:sp>
      <p:sp>
        <p:nvSpPr>
          <p:cNvPr id="30" name="Forme libre : forme 29">
            <a:extLst>
              <a:ext uri="{FF2B5EF4-FFF2-40B4-BE49-F238E27FC236}">
                <a16:creationId xmlns:a16="http://schemas.microsoft.com/office/drawing/2014/main" id="{54F2BE7F-C5AB-4B48-835F-904D9B83291C}"/>
              </a:ext>
            </a:extLst>
          </p:cNvPr>
          <p:cNvSpPr/>
          <p:nvPr/>
        </p:nvSpPr>
        <p:spPr>
          <a:xfrm>
            <a:off x="2834960" y="2818647"/>
            <a:ext cx="1455933" cy="415529"/>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a:solidFill>
            <a:schemeClr val="accent2">
              <a:lumMod val="75000"/>
            </a:schemeClr>
          </a:solidFill>
          <a:ln w="28575"/>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Spark DF</a:t>
            </a:r>
          </a:p>
        </p:txBody>
      </p:sp>
      <p:sp>
        <p:nvSpPr>
          <p:cNvPr id="31" name="Forme libre : forme 30">
            <a:extLst>
              <a:ext uri="{FF2B5EF4-FFF2-40B4-BE49-F238E27FC236}">
                <a16:creationId xmlns:a16="http://schemas.microsoft.com/office/drawing/2014/main" id="{B5C69118-6D05-4018-87FF-1A4C909DB467}"/>
              </a:ext>
            </a:extLst>
          </p:cNvPr>
          <p:cNvSpPr/>
          <p:nvPr/>
        </p:nvSpPr>
        <p:spPr>
          <a:xfrm>
            <a:off x="2834960" y="3246102"/>
            <a:ext cx="1455933" cy="1938453"/>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a:ln w="28575">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400" kern="1200"/>
              <a:t>Date</a:t>
            </a:r>
          </a:p>
          <a:p>
            <a:pPr marL="171450" lvl="1" indent="-171450" algn="l" defTabSz="755650">
              <a:lnSpc>
                <a:spcPct val="90000"/>
              </a:lnSpc>
              <a:spcBef>
                <a:spcPct val="0"/>
              </a:spcBef>
              <a:spcAft>
                <a:spcPct val="15000"/>
              </a:spcAft>
              <a:buChar char="•"/>
            </a:pPr>
            <a:r>
              <a:rPr lang="fr-FR" sz="1400" kern="1200"/>
              <a:t>Country</a:t>
            </a:r>
          </a:p>
          <a:p>
            <a:pPr marL="171450" lvl="1" indent="-171450" algn="l" defTabSz="755650">
              <a:lnSpc>
                <a:spcPct val="90000"/>
              </a:lnSpc>
              <a:spcBef>
                <a:spcPct val="0"/>
              </a:spcBef>
              <a:spcAft>
                <a:spcPct val="15000"/>
              </a:spcAft>
              <a:buChar char="•"/>
            </a:pPr>
            <a:r>
              <a:rPr lang="fr-FR" sz="1400"/>
              <a:t>Language</a:t>
            </a:r>
          </a:p>
          <a:p>
            <a:pPr marL="171450" lvl="1" indent="-171450" algn="l" defTabSz="755650">
              <a:lnSpc>
                <a:spcPct val="90000"/>
              </a:lnSpc>
              <a:spcBef>
                <a:spcPct val="0"/>
              </a:spcBef>
              <a:spcAft>
                <a:spcPct val="15000"/>
              </a:spcAft>
              <a:buChar char="•"/>
            </a:pPr>
            <a:r>
              <a:rPr lang="fr-FR" sz="1400" kern="1200"/>
              <a:t>Num_articles</a:t>
            </a:r>
          </a:p>
          <a:p>
            <a:pPr marL="171450" lvl="1" indent="-171450" algn="l" defTabSz="755650">
              <a:lnSpc>
                <a:spcPct val="90000"/>
              </a:lnSpc>
              <a:spcBef>
                <a:spcPct val="0"/>
              </a:spcBef>
              <a:spcAft>
                <a:spcPct val="15000"/>
              </a:spcAft>
              <a:buChar char="•"/>
            </a:pPr>
            <a:r>
              <a:rPr lang="fr-FR" sz="1400"/>
              <a:t>Num_events</a:t>
            </a:r>
            <a:endParaRPr lang="fr-FR" sz="1400" kern="1200"/>
          </a:p>
        </p:txBody>
      </p:sp>
      <p:cxnSp>
        <p:nvCxnSpPr>
          <p:cNvPr id="32" name="Connecteur droit avec flèche 31">
            <a:extLst>
              <a:ext uri="{FF2B5EF4-FFF2-40B4-BE49-F238E27FC236}">
                <a16:creationId xmlns:a16="http://schemas.microsoft.com/office/drawing/2014/main" id="{4137944C-30CA-45EA-82F7-19134A9A0401}"/>
              </a:ext>
            </a:extLst>
          </p:cNvPr>
          <p:cNvCxnSpPr>
            <a:cxnSpLocks/>
          </p:cNvCxnSpPr>
          <p:nvPr/>
        </p:nvCxnSpPr>
        <p:spPr>
          <a:xfrm flipV="1">
            <a:off x="2062125" y="3694654"/>
            <a:ext cx="574541" cy="2"/>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39" name="Image 38">
            <a:extLst>
              <a:ext uri="{FF2B5EF4-FFF2-40B4-BE49-F238E27FC236}">
                <a16:creationId xmlns:a16="http://schemas.microsoft.com/office/drawing/2014/main" id="{5D7F2F0F-F85A-4D71-9A90-810689556D12}"/>
              </a:ext>
            </a:extLst>
          </p:cNvPr>
          <p:cNvPicPr>
            <a:picLocks noChangeAspect="1"/>
          </p:cNvPicPr>
          <p:nvPr/>
        </p:nvPicPr>
        <p:blipFill>
          <a:blip r:embed="rId2"/>
          <a:stretch>
            <a:fillRect/>
          </a:stretch>
        </p:blipFill>
        <p:spPr>
          <a:xfrm>
            <a:off x="216664" y="3146548"/>
            <a:ext cx="1722014" cy="1131040"/>
          </a:xfrm>
          <a:prstGeom prst="rect">
            <a:avLst/>
          </a:prstGeom>
        </p:spPr>
      </p:pic>
      <p:sp>
        <p:nvSpPr>
          <p:cNvPr id="4" name="ZoneTexte 3">
            <a:extLst>
              <a:ext uri="{FF2B5EF4-FFF2-40B4-BE49-F238E27FC236}">
                <a16:creationId xmlns:a16="http://schemas.microsoft.com/office/drawing/2014/main" id="{593ED8DB-5FAA-4C14-BAF2-2D8CE449434E}"/>
              </a:ext>
            </a:extLst>
          </p:cNvPr>
          <p:cNvSpPr txBox="1"/>
          <p:nvPr/>
        </p:nvSpPr>
        <p:spPr>
          <a:xfrm>
            <a:off x="5155096" y="2255539"/>
            <a:ext cx="6718997" cy="523220"/>
          </a:xfrm>
          <a:prstGeom prst="rect">
            <a:avLst/>
          </a:prstGeom>
          <a:noFill/>
        </p:spPr>
        <p:txBody>
          <a:bodyPr wrap="square" rtlCol="0">
            <a:spAutoFit/>
          </a:bodyPr>
          <a:lstStyle/>
          <a:p>
            <a:r>
              <a:rPr lang="fr-FR" sz="1400" b="1" dirty="0" err="1">
                <a:solidFill>
                  <a:schemeClr val="accent5">
                    <a:lumMod val="75000"/>
                    <a:lumOff val="25000"/>
                  </a:schemeClr>
                </a:solidFill>
              </a:rPr>
              <a:t>z.show</a:t>
            </a:r>
            <a:r>
              <a:rPr lang="fr-FR" sz="1400" b="1" dirty="0">
                <a:solidFill>
                  <a:schemeClr val="accent5">
                    <a:lumMod val="75000"/>
                    <a:lumOff val="25000"/>
                  </a:schemeClr>
                </a:solidFill>
              </a:rPr>
              <a:t>(</a:t>
            </a:r>
            <a:r>
              <a:rPr lang="fr-FR" sz="1400" b="1" dirty="0" err="1">
                <a:solidFill>
                  <a:schemeClr val="accent5">
                    <a:lumMod val="75000"/>
                    <a:lumOff val="25000"/>
                  </a:schemeClr>
                </a:solidFill>
              </a:rPr>
              <a:t>spark.sql</a:t>
            </a:r>
            <a:r>
              <a:rPr lang="fr-FR" sz="1400" b="1" dirty="0">
                <a:solidFill>
                  <a:schemeClr val="accent5">
                    <a:lumMod val="75000"/>
                    <a:lumOff val="25000"/>
                  </a:schemeClr>
                </a:solidFill>
              </a:rPr>
              <a:t>("""SELECT </a:t>
            </a:r>
            <a:r>
              <a:rPr lang="fr-FR" sz="1400" b="1" dirty="0" err="1">
                <a:solidFill>
                  <a:schemeClr val="accent5">
                    <a:lumMod val="75000"/>
                    <a:lumOff val="25000"/>
                  </a:schemeClr>
                </a:solidFill>
              </a:rPr>
              <a:t>num_event,num_article,paysaction,date</a:t>
            </a:r>
            <a:r>
              <a:rPr lang="fr-FR" sz="1400" b="1" dirty="0">
                <a:solidFill>
                  <a:schemeClr val="accent5">
                    <a:lumMod val="75000"/>
                    <a:lumOff val="25000"/>
                  </a:schemeClr>
                </a:solidFill>
              </a:rPr>
              <a:t> FROM vue_q1 WHERE date like "202009%" AND langue="</a:t>
            </a:r>
            <a:r>
              <a:rPr lang="fr-FR" sz="1400" b="1" dirty="0" err="1">
                <a:solidFill>
                  <a:schemeClr val="accent5">
                    <a:lumMod val="75000"/>
                    <a:lumOff val="25000"/>
                  </a:schemeClr>
                </a:solidFill>
              </a:rPr>
              <a:t>eng</a:t>
            </a:r>
            <a:r>
              <a:rPr lang="fr-FR" sz="1400" b="1" dirty="0">
                <a:solidFill>
                  <a:schemeClr val="accent5">
                    <a:lumMod val="75000"/>
                    <a:lumOff val="25000"/>
                  </a:schemeClr>
                </a:solidFill>
              </a:rPr>
              <a:t> "  AND </a:t>
            </a:r>
            <a:r>
              <a:rPr lang="fr-FR" sz="1400" b="1" dirty="0" err="1">
                <a:solidFill>
                  <a:schemeClr val="accent5">
                    <a:lumMod val="75000"/>
                    <a:lumOff val="25000"/>
                  </a:schemeClr>
                </a:solidFill>
              </a:rPr>
              <a:t>paysaction</a:t>
            </a:r>
            <a:r>
              <a:rPr lang="fr-FR" sz="1400" b="1" dirty="0">
                <a:solidFill>
                  <a:schemeClr val="accent5">
                    <a:lumMod val="75000"/>
                    <a:lumOff val="25000"/>
                  </a:schemeClr>
                </a:solidFill>
              </a:rPr>
              <a:t> ="US"   """))</a:t>
            </a:r>
          </a:p>
        </p:txBody>
      </p:sp>
      <p:pic>
        <p:nvPicPr>
          <p:cNvPr id="12" name="Image 11">
            <a:extLst>
              <a:ext uri="{FF2B5EF4-FFF2-40B4-BE49-F238E27FC236}">
                <a16:creationId xmlns:a16="http://schemas.microsoft.com/office/drawing/2014/main" id="{D3599376-E65C-4570-92B0-3D29E8C0E7F6}"/>
              </a:ext>
            </a:extLst>
          </p:cNvPr>
          <p:cNvPicPr>
            <a:picLocks noChangeAspect="1"/>
          </p:cNvPicPr>
          <p:nvPr/>
        </p:nvPicPr>
        <p:blipFill>
          <a:blip r:embed="rId3"/>
          <a:stretch>
            <a:fillRect/>
          </a:stretch>
        </p:blipFill>
        <p:spPr>
          <a:xfrm>
            <a:off x="7656622" y="1334338"/>
            <a:ext cx="1927191" cy="815582"/>
          </a:xfrm>
          <a:prstGeom prst="rect">
            <a:avLst/>
          </a:prstGeom>
        </p:spPr>
      </p:pic>
      <p:cxnSp>
        <p:nvCxnSpPr>
          <p:cNvPr id="28" name="Connecteur droit avec flèche 27">
            <a:extLst>
              <a:ext uri="{FF2B5EF4-FFF2-40B4-BE49-F238E27FC236}">
                <a16:creationId xmlns:a16="http://schemas.microsoft.com/office/drawing/2014/main" id="{8EDF3EE5-A20E-412F-801F-8C786C6E3402}"/>
              </a:ext>
            </a:extLst>
          </p:cNvPr>
          <p:cNvCxnSpPr>
            <a:cxnSpLocks/>
          </p:cNvCxnSpPr>
          <p:nvPr/>
        </p:nvCxnSpPr>
        <p:spPr>
          <a:xfrm flipV="1">
            <a:off x="4361444" y="3712068"/>
            <a:ext cx="574541" cy="2"/>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7EE10816-52FA-43FC-B52D-170E7B09CDC5}"/>
              </a:ext>
            </a:extLst>
          </p:cNvPr>
          <p:cNvCxnSpPr>
            <a:cxnSpLocks/>
          </p:cNvCxnSpPr>
          <p:nvPr/>
        </p:nvCxnSpPr>
        <p:spPr>
          <a:xfrm flipV="1">
            <a:off x="8620218" y="3694652"/>
            <a:ext cx="574541" cy="2"/>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Espace réservé du pied de page 6">
            <a:extLst>
              <a:ext uri="{FF2B5EF4-FFF2-40B4-BE49-F238E27FC236}">
                <a16:creationId xmlns:a16="http://schemas.microsoft.com/office/drawing/2014/main" id="{7D7BCD03-93E5-48BF-9FE7-58D98EE097D2}"/>
              </a:ext>
            </a:extLst>
          </p:cNvPr>
          <p:cNvSpPr>
            <a:spLocks noGrp="1"/>
          </p:cNvSpPr>
          <p:nvPr>
            <p:ph type="ftr" sz="quarter" idx="12"/>
          </p:nvPr>
        </p:nvSpPr>
        <p:spPr/>
        <p:txBody>
          <a:bodyPr/>
          <a:lstStyle/>
          <a:p>
            <a:pPr rtl="0"/>
            <a:r>
              <a:rPr lang="fr-FR" noProof="0"/>
              <a:t>projet GDELT 2021</a:t>
            </a:r>
          </a:p>
        </p:txBody>
      </p:sp>
      <p:pic>
        <p:nvPicPr>
          <p:cNvPr id="1026" name="Picture 2" descr="https://cdn.discordapp.com/attachments/789511119889891341/801949329811701760/Capture_decran_2021-01-22_a_00.00.03.png">
            <a:extLst>
              <a:ext uri="{FF2B5EF4-FFF2-40B4-BE49-F238E27FC236}">
                <a16:creationId xmlns:a16="http://schemas.microsoft.com/office/drawing/2014/main" id="{A6732FB6-4E9F-483A-BFC3-1945B809E6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5985" y="2818647"/>
            <a:ext cx="6938108" cy="3391363"/>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99DAFF24-2C05-4A02-A4B7-F361A138A61C}"/>
              </a:ext>
            </a:extLst>
          </p:cNvPr>
          <p:cNvSpPr txBox="1"/>
          <p:nvPr/>
        </p:nvSpPr>
        <p:spPr>
          <a:xfrm>
            <a:off x="7248253" y="5954839"/>
            <a:ext cx="3087756" cy="646331"/>
          </a:xfrm>
          <a:prstGeom prst="rect">
            <a:avLst/>
          </a:prstGeom>
          <a:noFill/>
        </p:spPr>
        <p:txBody>
          <a:bodyPr wrap="square" rtlCol="0">
            <a:spAutoFit/>
          </a:bodyPr>
          <a:lstStyle/>
          <a:p>
            <a:pPr algn="ctr"/>
            <a:r>
              <a:rPr lang="fr-FR" dirty="0"/>
              <a:t>Cumul des </a:t>
            </a:r>
            <a:r>
              <a:rPr lang="fr-FR"/>
              <a:t>évènements au </a:t>
            </a:r>
            <a:r>
              <a:rPr lang="fr-FR" dirty="0"/>
              <a:t>US au mois de septembre</a:t>
            </a:r>
          </a:p>
        </p:txBody>
      </p:sp>
      <p:cxnSp>
        <p:nvCxnSpPr>
          <p:cNvPr id="11" name="Connecteur droit avec flèche 10">
            <a:extLst>
              <a:ext uri="{FF2B5EF4-FFF2-40B4-BE49-F238E27FC236}">
                <a16:creationId xmlns:a16="http://schemas.microsoft.com/office/drawing/2014/main" id="{679CE459-5A40-45E5-AAE2-646419DB02AC}"/>
              </a:ext>
            </a:extLst>
          </p:cNvPr>
          <p:cNvCxnSpPr>
            <a:cxnSpLocks/>
          </p:cNvCxnSpPr>
          <p:nvPr/>
        </p:nvCxnSpPr>
        <p:spPr>
          <a:xfrm flipH="1">
            <a:off x="6578600" y="4419600"/>
            <a:ext cx="1950533" cy="571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1F6A7621-3622-4D46-8C0D-3EF5F197FDE7}"/>
              </a:ext>
            </a:extLst>
          </p:cNvPr>
          <p:cNvCxnSpPr>
            <a:cxnSpLocks/>
          </p:cNvCxnSpPr>
          <p:nvPr/>
        </p:nvCxnSpPr>
        <p:spPr>
          <a:xfrm flipH="1">
            <a:off x="7924800" y="4379712"/>
            <a:ext cx="681934" cy="8048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186DA6D7-E770-4FEB-9978-7B02B9C2C362}"/>
              </a:ext>
            </a:extLst>
          </p:cNvPr>
          <p:cNvCxnSpPr>
            <a:cxnSpLocks/>
          </p:cNvCxnSpPr>
          <p:nvPr/>
        </p:nvCxnSpPr>
        <p:spPr>
          <a:xfrm>
            <a:off x="8694862" y="4419600"/>
            <a:ext cx="753938" cy="7231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7FC3BE82-CEEC-4A05-9045-E5B533D36728}"/>
              </a:ext>
            </a:extLst>
          </p:cNvPr>
          <p:cNvCxnSpPr>
            <a:cxnSpLocks/>
          </p:cNvCxnSpPr>
          <p:nvPr/>
        </p:nvCxnSpPr>
        <p:spPr>
          <a:xfrm>
            <a:off x="8792131" y="4467225"/>
            <a:ext cx="2086454" cy="6755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5" name="Image 34">
            <a:extLst>
              <a:ext uri="{FF2B5EF4-FFF2-40B4-BE49-F238E27FC236}">
                <a16:creationId xmlns:a16="http://schemas.microsoft.com/office/drawing/2014/main" id="{A64D477E-5A5B-49F7-8FC6-29FBCA2F3114}"/>
              </a:ext>
            </a:extLst>
          </p:cNvPr>
          <p:cNvPicPr>
            <a:picLocks noChangeAspect="1"/>
          </p:cNvPicPr>
          <p:nvPr/>
        </p:nvPicPr>
        <p:blipFill>
          <a:blip r:embed="rId5"/>
          <a:stretch>
            <a:fillRect/>
          </a:stretch>
        </p:blipFill>
        <p:spPr>
          <a:xfrm>
            <a:off x="8173616" y="3073657"/>
            <a:ext cx="893202" cy="1472311"/>
          </a:xfrm>
          <a:prstGeom prst="rect">
            <a:avLst/>
          </a:prstGeom>
          <a:solidFill>
            <a:schemeClr val="bg1"/>
          </a:solidFill>
        </p:spPr>
      </p:pic>
    </p:spTree>
    <p:extLst>
      <p:ext uri="{BB962C8B-B14F-4D97-AF65-F5344CB8AC3E}">
        <p14:creationId xmlns:p14="http://schemas.microsoft.com/office/powerpoint/2010/main" val="881048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972754-2B96-4D91-B318-76E8314E4C52}"/>
              </a:ext>
            </a:extLst>
          </p:cNvPr>
          <p:cNvSpPr>
            <a:spLocks noGrp="1"/>
          </p:cNvSpPr>
          <p:nvPr>
            <p:ph type="title"/>
          </p:nvPr>
        </p:nvSpPr>
        <p:spPr/>
        <p:txBody>
          <a:bodyPr/>
          <a:lstStyle/>
          <a:p>
            <a:r>
              <a:rPr lang="fr-FR" dirty="0"/>
              <a:t>Requête 1 </a:t>
            </a:r>
            <a:r>
              <a:rPr lang="fr-FR"/>
              <a:t>- interrogation</a:t>
            </a:r>
            <a:endParaRPr lang="fr-FR" dirty="0"/>
          </a:p>
        </p:txBody>
      </p:sp>
      <p:sp>
        <p:nvSpPr>
          <p:cNvPr id="3" name="Espace réservé du texte 2">
            <a:extLst>
              <a:ext uri="{FF2B5EF4-FFF2-40B4-BE49-F238E27FC236}">
                <a16:creationId xmlns:a16="http://schemas.microsoft.com/office/drawing/2014/main" id="{3389C19F-3AFA-45D3-A867-2E9DFA20F756}"/>
              </a:ext>
            </a:extLst>
          </p:cNvPr>
          <p:cNvSpPr>
            <a:spLocks noGrp="1"/>
          </p:cNvSpPr>
          <p:nvPr>
            <p:ph type="body" sz="quarter" idx="32"/>
          </p:nvPr>
        </p:nvSpPr>
        <p:spPr/>
        <p:txBody>
          <a:bodyPr/>
          <a:lstStyle/>
          <a:p>
            <a:r>
              <a:rPr lang="fr-FR">
                <a:solidFill>
                  <a:schemeClr val="dk2"/>
                </a:solidFill>
                <a:latin typeface="Open Sans"/>
                <a:ea typeface="Open Sans"/>
                <a:cs typeface="Open Sans"/>
              </a:rPr>
              <a:t>Afficher le nombre d’articles/évènements qui parlent du COVID qu’il y a eu pour chaque triplet (jour, pays de l’évènement, langue de l’article)</a:t>
            </a:r>
          </a:p>
          <a:p>
            <a:endParaRPr lang="fr-FR"/>
          </a:p>
        </p:txBody>
      </p:sp>
      <p:sp>
        <p:nvSpPr>
          <p:cNvPr id="30" name="Forme libre : forme 29">
            <a:extLst>
              <a:ext uri="{FF2B5EF4-FFF2-40B4-BE49-F238E27FC236}">
                <a16:creationId xmlns:a16="http://schemas.microsoft.com/office/drawing/2014/main" id="{54F2BE7F-C5AB-4B48-835F-904D9B83291C}"/>
              </a:ext>
            </a:extLst>
          </p:cNvPr>
          <p:cNvSpPr/>
          <p:nvPr/>
        </p:nvSpPr>
        <p:spPr>
          <a:xfrm>
            <a:off x="2834960" y="2818647"/>
            <a:ext cx="1455933" cy="415529"/>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a:solidFill>
            <a:schemeClr val="accent2">
              <a:lumMod val="75000"/>
            </a:schemeClr>
          </a:solidFill>
          <a:ln w="28575"/>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Spark DF</a:t>
            </a:r>
          </a:p>
        </p:txBody>
      </p:sp>
      <p:sp>
        <p:nvSpPr>
          <p:cNvPr id="31" name="Forme libre : forme 30">
            <a:extLst>
              <a:ext uri="{FF2B5EF4-FFF2-40B4-BE49-F238E27FC236}">
                <a16:creationId xmlns:a16="http://schemas.microsoft.com/office/drawing/2014/main" id="{B5C69118-6D05-4018-87FF-1A4C909DB467}"/>
              </a:ext>
            </a:extLst>
          </p:cNvPr>
          <p:cNvSpPr/>
          <p:nvPr/>
        </p:nvSpPr>
        <p:spPr>
          <a:xfrm>
            <a:off x="2834960" y="3246102"/>
            <a:ext cx="1455933" cy="1938453"/>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a:ln w="28575">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400" kern="1200"/>
              <a:t>Date</a:t>
            </a:r>
          </a:p>
          <a:p>
            <a:pPr marL="171450" lvl="1" indent="-171450" algn="l" defTabSz="755650">
              <a:lnSpc>
                <a:spcPct val="90000"/>
              </a:lnSpc>
              <a:spcBef>
                <a:spcPct val="0"/>
              </a:spcBef>
              <a:spcAft>
                <a:spcPct val="15000"/>
              </a:spcAft>
              <a:buChar char="•"/>
            </a:pPr>
            <a:r>
              <a:rPr lang="fr-FR" sz="1400" kern="1200"/>
              <a:t>Country</a:t>
            </a:r>
          </a:p>
          <a:p>
            <a:pPr marL="171450" lvl="1" indent="-171450" algn="l" defTabSz="755650">
              <a:lnSpc>
                <a:spcPct val="90000"/>
              </a:lnSpc>
              <a:spcBef>
                <a:spcPct val="0"/>
              </a:spcBef>
              <a:spcAft>
                <a:spcPct val="15000"/>
              </a:spcAft>
              <a:buChar char="•"/>
            </a:pPr>
            <a:r>
              <a:rPr lang="fr-FR" sz="1400"/>
              <a:t>Language</a:t>
            </a:r>
          </a:p>
          <a:p>
            <a:pPr marL="171450" lvl="1" indent="-171450" algn="l" defTabSz="755650">
              <a:lnSpc>
                <a:spcPct val="90000"/>
              </a:lnSpc>
              <a:spcBef>
                <a:spcPct val="0"/>
              </a:spcBef>
              <a:spcAft>
                <a:spcPct val="15000"/>
              </a:spcAft>
              <a:buChar char="•"/>
            </a:pPr>
            <a:r>
              <a:rPr lang="fr-FR" sz="1400" kern="1200"/>
              <a:t>Num_articles</a:t>
            </a:r>
          </a:p>
          <a:p>
            <a:pPr marL="171450" lvl="1" indent="-171450" algn="l" defTabSz="755650">
              <a:lnSpc>
                <a:spcPct val="90000"/>
              </a:lnSpc>
              <a:spcBef>
                <a:spcPct val="0"/>
              </a:spcBef>
              <a:spcAft>
                <a:spcPct val="15000"/>
              </a:spcAft>
              <a:buChar char="•"/>
            </a:pPr>
            <a:r>
              <a:rPr lang="fr-FR" sz="1400"/>
              <a:t>Num_events</a:t>
            </a:r>
            <a:endParaRPr lang="fr-FR" sz="1400" kern="1200"/>
          </a:p>
        </p:txBody>
      </p:sp>
      <p:cxnSp>
        <p:nvCxnSpPr>
          <p:cNvPr id="32" name="Connecteur droit avec flèche 31">
            <a:extLst>
              <a:ext uri="{FF2B5EF4-FFF2-40B4-BE49-F238E27FC236}">
                <a16:creationId xmlns:a16="http://schemas.microsoft.com/office/drawing/2014/main" id="{4137944C-30CA-45EA-82F7-19134A9A0401}"/>
              </a:ext>
            </a:extLst>
          </p:cNvPr>
          <p:cNvCxnSpPr>
            <a:cxnSpLocks/>
          </p:cNvCxnSpPr>
          <p:nvPr/>
        </p:nvCxnSpPr>
        <p:spPr>
          <a:xfrm flipV="1">
            <a:off x="2062125" y="3694654"/>
            <a:ext cx="574541" cy="2"/>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39" name="Image 38">
            <a:extLst>
              <a:ext uri="{FF2B5EF4-FFF2-40B4-BE49-F238E27FC236}">
                <a16:creationId xmlns:a16="http://schemas.microsoft.com/office/drawing/2014/main" id="{5D7F2F0F-F85A-4D71-9A90-810689556D12}"/>
              </a:ext>
            </a:extLst>
          </p:cNvPr>
          <p:cNvPicPr>
            <a:picLocks noChangeAspect="1"/>
          </p:cNvPicPr>
          <p:nvPr/>
        </p:nvPicPr>
        <p:blipFill>
          <a:blip r:embed="rId2"/>
          <a:stretch>
            <a:fillRect/>
          </a:stretch>
        </p:blipFill>
        <p:spPr>
          <a:xfrm>
            <a:off x="216664" y="3146548"/>
            <a:ext cx="1722014" cy="1131040"/>
          </a:xfrm>
          <a:prstGeom prst="rect">
            <a:avLst/>
          </a:prstGeom>
        </p:spPr>
      </p:pic>
      <p:sp>
        <p:nvSpPr>
          <p:cNvPr id="4" name="ZoneTexte 3">
            <a:extLst>
              <a:ext uri="{FF2B5EF4-FFF2-40B4-BE49-F238E27FC236}">
                <a16:creationId xmlns:a16="http://schemas.microsoft.com/office/drawing/2014/main" id="{593ED8DB-5FAA-4C14-BAF2-2D8CE449434E}"/>
              </a:ext>
            </a:extLst>
          </p:cNvPr>
          <p:cNvSpPr txBox="1"/>
          <p:nvPr/>
        </p:nvSpPr>
        <p:spPr>
          <a:xfrm>
            <a:off x="5155096" y="2255539"/>
            <a:ext cx="6718997" cy="523220"/>
          </a:xfrm>
          <a:prstGeom prst="rect">
            <a:avLst/>
          </a:prstGeom>
          <a:noFill/>
        </p:spPr>
        <p:txBody>
          <a:bodyPr wrap="square" rtlCol="0">
            <a:spAutoFit/>
          </a:bodyPr>
          <a:lstStyle/>
          <a:p>
            <a:r>
              <a:rPr lang="fr-FR" sz="1400" b="1" dirty="0" err="1">
                <a:solidFill>
                  <a:schemeClr val="accent5">
                    <a:lumMod val="75000"/>
                    <a:lumOff val="25000"/>
                  </a:schemeClr>
                </a:solidFill>
              </a:rPr>
              <a:t>z.show</a:t>
            </a:r>
            <a:r>
              <a:rPr lang="fr-FR" sz="1400" b="1" dirty="0">
                <a:solidFill>
                  <a:schemeClr val="accent5">
                    <a:lumMod val="75000"/>
                    <a:lumOff val="25000"/>
                  </a:schemeClr>
                </a:solidFill>
              </a:rPr>
              <a:t>(</a:t>
            </a:r>
            <a:r>
              <a:rPr lang="fr-FR" sz="1400" b="1" dirty="0" err="1">
                <a:solidFill>
                  <a:schemeClr val="accent5">
                    <a:lumMod val="75000"/>
                    <a:lumOff val="25000"/>
                  </a:schemeClr>
                </a:solidFill>
              </a:rPr>
              <a:t>spark.sql</a:t>
            </a:r>
            <a:r>
              <a:rPr lang="fr-FR" sz="1400" b="1" dirty="0">
                <a:solidFill>
                  <a:schemeClr val="accent5">
                    <a:lumMod val="75000"/>
                    <a:lumOff val="25000"/>
                  </a:schemeClr>
                </a:solidFill>
              </a:rPr>
              <a:t>("""SELECT  </a:t>
            </a:r>
            <a:r>
              <a:rPr lang="fr-FR" sz="1400" b="1" dirty="0" err="1">
                <a:solidFill>
                  <a:schemeClr val="accent5">
                    <a:lumMod val="75000"/>
                    <a:lumOff val="25000"/>
                  </a:schemeClr>
                </a:solidFill>
              </a:rPr>
              <a:t>num_event,paysaction,date</a:t>
            </a:r>
            <a:r>
              <a:rPr lang="fr-FR" sz="1400" b="1" dirty="0">
                <a:solidFill>
                  <a:schemeClr val="accent5">
                    <a:lumMod val="75000"/>
                    <a:lumOff val="25000"/>
                  </a:schemeClr>
                </a:solidFill>
              </a:rPr>
              <a:t> FROM vue_q1                      WHERE date == 20200412"""))</a:t>
            </a:r>
          </a:p>
        </p:txBody>
      </p:sp>
      <p:pic>
        <p:nvPicPr>
          <p:cNvPr id="12" name="Image 11">
            <a:extLst>
              <a:ext uri="{FF2B5EF4-FFF2-40B4-BE49-F238E27FC236}">
                <a16:creationId xmlns:a16="http://schemas.microsoft.com/office/drawing/2014/main" id="{D3599376-E65C-4570-92B0-3D29E8C0E7F6}"/>
              </a:ext>
            </a:extLst>
          </p:cNvPr>
          <p:cNvPicPr>
            <a:picLocks noChangeAspect="1"/>
          </p:cNvPicPr>
          <p:nvPr/>
        </p:nvPicPr>
        <p:blipFill>
          <a:blip r:embed="rId3"/>
          <a:stretch>
            <a:fillRect/>
          </a:stretch>
        </p:blipFill>
        <p:spPr>
          <a:xfrm>
            <a:off x="7656622" y="1334338"/>
            <a:ext cx="1927191" cy="815582"/>
          </a:xfrm>
          <a:prstGeom prst="rect">
            <a:avLst/>
          </a:prstGeom>
        </p:spPr>
      </p:pic>
      <p:cxnSp>
        <p:nvCxnSpPr>
          <p:cNvPr id="28" name="Connecteur droit avec flèche 27">
            <a:extLst>
              <a:ext uri="{FF2B5EF4-FFF2-40B4-BE49-F238E27FC236}">
                <a16:creationId xmlns:a16="http://schemas.microsoft.com/office/drawing/2014/main" id="{8EDF3EE5-A20E-412F-801F-8C786C6E3402}"/>
              </a:ext>
            </a:extLst>
          </p:cNvPr>
          <p:cNvCxnSpPr>
            <a:cxnSpLocks/>
          </p:cNvCxnSpPr>
          <p:nvPr/>
        </p:nvCxnSpPr>
        <p:spPr>
          <a:xfrm flipV="1">
            <a:off x="4361444" y="3712068"/>
            <a:ext cx="574541" cy="2"/>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Espace réservé du pied de page 6">
            <a:extLst>
              <a:ext uri="{FF2B5EF4-FFF2-40B4-BE49-F238E27FC236}">
                <a16:creationId xmlns:a16="http://schemas.microsoft.com/office/drawing/2014/main" id="{7D7BCD03-93E5-48BF-9FE7-58D98EE097D2}"/>
              </a:ext>
            </a:extLst>
          </p:cNvPr>
          <p:cNvSpPr>
            <a:spLocks noGrp="1"/>
          </p:cNvSpPr>
          <p:nvPr>
            <p:ph type="ftr" sz="quarter" idx="12"/>
          </p:nvPr>
        </p:nvSpPr>
        <p:spPr/>
        <p:txBody>
          <a:bodyPr/>
          <a:lstStyle/>
          <a:p>
            <a:pPr rtl="0"/>
            <a:r>
              <a:rPr lang="fr-FR" noProof="0"/>
              <a:t>projet GDELT 2021</a:t>
            </a:r>
          </a:p>
        </p:txBody>
      </p:sp>
      <p:sp>
        <p:nvSpPr>
          <p:cNvPr id="5" name="ZoneTexte 4">
            <a:extLst>
              <a:ext uri="{FF2B5EF4-FFF2-40B4-BE49-F238E27FC236}">
                <a16:creationId xmlns:a16="http://schemas.microsoft.com/office/drawing/2014/main" id="{99DAFF24-2C05-4A02-A4B7-F361A138A61C}"/>
              </a:ext>
            </a:extLst>
          </p:cNvPr>
          <p:cNvSpPr txBox="1"/>
          <p:nvPr/>
        </p:nvSpPr>
        <p:spPr>
          <a:xfrm>
            <a:off x="5249280" y="6052898"/>
            <a:ext cx="3087756" cy="646331"/>
          </a:xfrm>
          <a:prstGeom prst="rect">
            <a:avLst/>
          </a:prstGeom>
          <a:noFill/>
        </p:spPr>
        <p:txBody>
          <a:bodyPr wrap="square" rtlCol="0">
            <a:spAutoFit/>
          </a:bodyPr>
          <a:lstStyle/>
          <a:p>
            <a:pPr algn="ctr"/>
            <a:r>
              <a:rPr lang="fr-FR" dirty="0"/>
              <a:t>Répartition mondiale des événements le 12 Avril</a:t>
            </a:r>
          </a:p>
        </p:txBody>
      </p:sp>
      <p:pic>
        <p:nvPicPr>
          <p:cNvPr id="6" name="Image 5">
            <a:extLst>
              <a:ext uri="{FF2B5EF4-FFF2-40B4-BE49-F238E27FC236}">
                <a16:creationId xmlns:a16="http://schemas.microsoft.com/office/drawing/2014/main" id="{333861BF-2F76-4D0E-BF94-73C2A65E7D53}"/>
              </a:ext>
            </a:extLst>
          </p:cNvPr>
          <p:cNvPicPr>
            <a:picLocks noChangeAspect="1"/>
          </p:cNvPicPr>
          <p:nvPr/>
        </p:nvPicPr>
        <p:blipFill>
          <a:blip r:embed="rId4"/>
          <a:stretch>
            <a:fillRect/>
          </a:stretch>
        </p:blipFill>
        <p:spPr>
          <a:xfrm>
            <a:off x="5176587" y="2978319"/>
            <a:ext cx="3773347" cy="3074579"/>
          </a:xfrm>
          <a:prstGeom prst="rect">
            <a:avLst/>
          </a:prstGeom>
        </p:spPr>
      </p:pic>
      <p:pic>
        <p:nvPicPr>
          <p:cNvPr id="8" name="Image 7">
            <a:extLst>
              <a:ext uri="{FF2B5EF4-FFF2-40B4-BE49-F238E27FC236}">
                <a16:creationId xmlns:a16="http://schemas.microsoft.com/office/drawing/2014/main" id="{2365022F-A19C-40E2-AACF-3B9F1D542076}"/>
              </a:ext>
            </a:extLst>
          </p:cNvPr>
          <p:cNvPicPr>
            <a:picLocks noChangeAspect="1"/>
          </p:cNvPicPr>
          <p:nvPr/>
        </p:nvPicPr>
        <p:blipFill rotWithShape="1">
          <a:blip r:embed="rId5"/>
          <a:srcRect l="28977" t="24693" r="30217" b="6596"/>
          <a:stretch/>
        </p:blipFill>
        <p:spPr>
          <a:xfrm>
            <a:off x="8779883" y="3496760"/>
            <a:ext cx="2699983" cy="2556138"/>
          </a:xfrm>
          <a:prstGeom prst="rect">
            <a:avLst/>
          </a:prstGeom>
        </p:spPr>
      </p:pic>
      <p:sp>
        <p:nvSpPr>
          <p:cNvPr id="23" name="ZoneTexte 22">
            <a:extLst>
              <a:ext uri="{FF2B5EF4-FFF2-40B4-BE49-F238E27FC236}">
                <a16:creationId xmlns:a16="http://schemas.microsoft.com/office/drawing/2014/main" id="{3864BDC8-2166-428A-B147-AC3A3EFE297B}"/>
              </a:ext>
            </a:extLst>
          </p:cNvPr>
          <p:cNvSpPr txBox="1"/>
          <p:nvPr/>
        </p:nvSpPr>
        <p:spPr>
          <a:xfrm>
            <a:off x="10001364" y="3179500"/>
            <a:ext cx="1207222" cy="369332"/>
          </a:xfrm>
          <a:prstGeom prst="rect">
            <a:avLst/>
          </a:prstGeom>
          <a:noFill/>
        </p:spPr>
        <p:txBody>
          <a:bodyPr wrap="square" rtlCol="0">
            <a:spAutoFit/>
          </a:bodyPr>
          <a:lstStyle/>
          <a:p>
            <a:pPr algn="ctr"/>
            <a:r>
              <a:rPr lang="fr-FR" dirty="0"/>
              <a:t>Chine</a:t>
            </a:r>
          </a:p>
        </p:txBody>
      </p:sp>
      <p:sp>
        <p:nvSpPr>
          <p:cNvPr id="25" name="ZoneTexte 24">
            <a:extLst>
              <a:ext uri="{FF2B5EF4-FFF2-40B4-BE49-F238E27FC236}">
                <a16:creationId xmlns:a16="http://schemas.microsoft.com/office/drawing/2014/main" id="{977A647E-BBBE-4D94-9A21-E5DA0FDA5159}"/>
              </a:ext>
            </a:extLst>
          </p:cNvPr>
          <p:cNvSpPr txBox="1"/>
          <p:nvPr/>
        </p:nvSpPr>
        <p:spPr>
          <a:xfrm>
            <a:off x="10876255" y="3454432"/>
            <a:ext cx="1207222" cy="369332"/>
          </a:xfrm>
          <a:prstGeom prst="rect">
            <a:avLst/>
          </a:prstGeom>
          <a:noFill/>
        </p:spPr>
        <p:txBody>
          <a:bodyPr wrap="square" rtlCol="0">
            <a:spAutoFit/>
          </a:bodyPr>
          <a:lstStyle/>
          <a:p>
            <a:pPr algn="ctr"/>
            <a:r>
              <a:rPr lang="fr-FR" dirty="0"/>
              <a:t>France</a:t>
            </a:r>
          </a:p>
        </p:txBody>
      </p:sp>
      <p:sp>
        <p:nvSpPr>
          <p:cNvPr id="27" name="ZoneTexte 26">
            <a:extLst>
              <a:ext uri="{FF2B5EF4-FFF2-40B4-BE49-F238E27FC236}">
                <a16:creationId xmlns:a16="http://schemas.microsoft.com/office/drawing/2014/main" id="{0158E573-F545-4FF9-8935-0C6177FBF962}"/>
              </a:ext>
            </a:extLst>
          </p:cNvPr>
          <p:cNvSpPr txBox="1"/>
          <p:nvPr/>
        </p:nvSpPr>
        <p:spPr>
          <a:xfrm>
            <a:off x="10937305" y="4082132"/>
            <a:ext cx="1207222" cy="369332"/>
          </a:xfrm>
          <a:prstGeom prst="rect">
            <a:avLst/>
          </a:prstGeom>
          <a:noFill/>
        </p:spPr>
        <p:txBody>
          <a:bodyPr wrap="square" rtlCol="0">
            <a:spAutoFit/>
          </a:bodyPr>
          <a:lstStyle/>
          <a:p>
            <a:pPr algn="ctr"/>
            <a:r>
              <a:rPr lang="fr-FR" dirty="0"/>
              <a:t>Italie</a:t>
            </a:r>
          </a:p>
        </p:txBody>
      </p:sp>
      <p:sp>
        <p:nvSpPr>
          <p:cNvPr id="33" name="ZoneTexte 32">
            <a:extLst>
              <a:ext uri="{FF2B5EF4-FFF2-40B4-BE49-F238E27FC236}">
                <a16:creationId xmlns:a16="http://schemas.microsoft.com/office/drawing/2014/main" id="{05F7F5DC-295C-4ED8-B7EE-5F9C542490DC}"/>
              </a:ext>
            </a:extLst>
          </p:cNvPr>
          <p:cNvSpPr txBox="1"/>
          <p:nvPr/>
        </p:nvSpPr>
        <p:spPr>
          <a:xfrm>
            <a:off x="10718652" y="4852205"/>
            <a:ext cx="1207222" cy="369332"/>
          </a:xfrm>
          <a:prstGeom prst="rect">
            <a:avLst/>
          </a:prstGeom>
          <a:noFill/>
        </p:spPr>
        <p:txBody>
          <a:bodyPr wrap="square" rtlCol="0">
            <a:spAutoFit/>
          </a:bodyPr>
          <a:lstStyle/>
          <a:p>
            <a:pPr algn="ctr"/>
            <a:r>
              <a:rPr lang="fr-FR" dirty="0"/>
              <a:t>UK</a:t>
            </a:r>
          </a:p>
        </p:txBody>
      </p:sp>
    </p:spTree>
    <p:extLst>
      <p:ext uri="{BB962C8B-B14F-4D97-AF65-F5344CB8AC3E}">
        <p14:creationId xmlns:p14="http://schemas.microsoft.com/office/powerpoint/2010/main" val="109256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972754-2B96-4D91-B318-76E8314E4C52}"/>
              </a:ext>
            </a:extLst>
          </p:cNvPr>
          <p:cNvSpPr>
            <a:spLocks noGrp="1"/>
          </p:cNvSpPr>
          <p:nvPr>
            <p:ph type="title"/>
          </p:nvPr>
        </p:nvSpPr>
        <p:spPr/>
        <p:txBody>
          <a:bodyPr/>
          <a:lstStyle/>
          <a:p>
            <a:r>
              <a:rPr lang="fr-FR"/>
              <a:t>Requête 2: écriture</a:t>
            </a:r>
          </a:p>
        </p:txBody>
      </p:sp>
      <p:sp>
        <p:nvSpPr>
          <p:cNvPr id="3" name="Espace réservé du texte 2">
            <a:extLst>
              <a:ext uri="{FF2B5EF4-FFF2-40B4-BE49-F238E27FC236}">
                <a16:creationId xmlns:a16="http://schemas.microsoft.com/office/drawing/2014/main" id="{3389C19F-3AFA-45D3-A867-2E9DFA20F756}"/>
              </a:ext>
            </a:extLst>
          </p:cNvPr>
          <p:cNvSpPr>
            <a:spLocks noGrp="1"/>
          </p:cNvSpPr>
          <p:nvPr>
            <p:ph type="body" sz="quarter" idx="32"/>
          </p:nvPr>
        </p:nvSpPr>
        <p:spPr/>
        <p:txBody>
          <a:bodyPr/>
          <a:lstStyle/>
          <a:p>
            <a:r>
              <a:rPr lang="fr">
                <a:solidFill>
                  <a:schemeClr val="dk2"/>
                </a:solidFill>
                <a:latin typeface="Open Sans"/>
                <a:ea typeface="Open Sans"/>
                <a:cs typeface="Open Sans"/>
                <a:sym typeface="Open Sans"/>
              </a:rPr>
              <a:t>Pour un pays donné en paramètre, affichez les événements triés par le nombre de mentions (tri décroissant); permettez une agrégation par jour/mois/année</a:t>
            </a:r>
            <a:endParaRPr lang="fr-FR"/>
          </a:p>
          <a:p>
            <a:endParaRPr lang="fr-FR" dirty="0"/>
          </a:p>
        </p:txBody>
      </p:sp>
      <p:sp>
        <p:nvSpPr>
          <p:cNvPr id="5" name="Espace réservé du pied de page 4">
            <a:extLst>
              <a:ext uri="{FF2B5EF4-FFF2-40B4-BE49-F238E27FC236}">
                <a16:creationId xmlns:a16="http://schemas.microsoft.com/office/drawing/2014/main" id="{075128FB-9A99-4E7E-96A1-28CFBF1733AF}"/>
              </a:ext>
            </a:extLst>
          </p:cNvPr>
          <p:cNvSpPr>
            <a:spLocks noGrp="1"/>
          </p:cNvSpPr>
          <p:nvPr>
            <p:ph type="ftr" sz="quarter" idx="12"/>
          </p:nvPr>
        </p:nvSpPr>
        <p:spPr>
          <a:xfrm>
            <a:off x="9900138" y="6453639"/>
            <a:ext cx="1722014" cy="295062"/>
          </a:xfrm>
        </p:spPr>
        <p:txBody>
          <a:bodyPr/>
          <a:lstStyle/>
          <a:p>
            <a:pPr rtl="0"/>
            <a:r>
              <a:rPr lang="fr-FR" noProof="0"/>
              <a:t>projet GDELT 2021</a:t>
            </a:r>
          </a:p>
        </p:txBody>
      </p:sp>
      <p:sp>
        <p:nvSpPr>
          <p:cNvPr id="6" name="Forme libre : forme 5">
            <a:extLst>
              <a:ext uri="{FF2B5EF4-FFF2-40B4-BE49-F238E27FC236}">
                <a16:creationId xmlns:a16="http://schemas.microsoft.com/office/drawing/2014/main" id="{5BBCFFAD-5EF8-4886-BFAD-502FFCE76331}"/>
              </a:ext>
            </a:extLst>
          </p:cNvPr>
          <p:cNvSpPr/>
          <p:nvPr/>
        </p:nvSpPr>
        <p:spPr>
          <a:xfrm>
            <a:off x="4167303" y="5290517"/>
            <a:ext cx="1750997" cy="417901"/>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Events</a:t>
            </a:r>
          </a:p>
        </p:txBody>
      </p:sp>
      <p:sp>
        <p:nvSpPr>
          <p:cNvPr id="7" name="Forme libre : forme 6">
            <a:extLst>
              <a:ext uri="{FF2B5EF4-FFF2-40B4-BE49-F238E27FC236}">
                <a16:creationId xmlns:a16="http://schemas.microsoft.com/office/drawing/2014/main" id="{980FB853-110C-4499-A1D3-7F2F47B4260F}"/>
              </a:ext>
            </a:extLst>
          </p:cNvPr>
          <p:cNvSpPr/>
          <p:nvPr/>
        </p:nvSpPr>
        <p:spPr>
          <a:xfrm>
            <a:off x="4167298" y="5697978"/>
            <a:ext cx="1750997" cy="835498"/>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400" b="1" u="sng" kern="1200"/>
              <a:t>GLOBALEVENTID</a:t>
            </a:r>
          </a:p>
          <a:p>
            <a:pPr marL="171450" lvl="1" indent="-171450" algn="l" defTabSz="755650">
              <a:lnSpc>
                <a:spcPct val="90000"/>
              </a:lnSpc>
              <a:spcBef>
                <a:spcPct val="0"/>
              </a:spcBef>
              <a:spcAft>
                <a:spcPct val="15000"/>
              </a:spcAft>
              <a:buChar char="•"/>
            </a:pPr>
            <a:r>
              <a:rPr lang="fr-FR" sz="1400" kern="1200"/>
              <a:t>Country</a:t>
            </a:r>
          </a:p>
          <a:p>
            <a:pPr marL="171450" lvl="1" indent="-171450" algn="l" defTabSz="755650">
              <a:lnSpc>
                <a:spcPct val="90000"/>
              </a:lnSpc>
              <a:spcBef>
                <a:spcPct val="0"/>
              </a:spcBef>
              <a:spcAft>
                <a:spcPct val="15000"/>
              </a:spcAft>
              <a:buChar char="•"/>
            </a:pPr>
            <a:r>
              <a:rPr lang="fr-FR" sz="1400"/>
              <a:t>Date</a:t>
            </a:r>
            <a:endParaRPr lang="fr-FR" sz="1400" kern="1200"/>
          </a:p>
        </p:txBody>
      </p:sp>
      <p:sp>
        <p:nvSpPr>
          <p:cNvPr id="8" name="Forme libre : forme 7">
            <a:extLst>
              <a:ext uri="{FF2B5EF4-FFF2-40B4-BE49-F238E27FC236}">
                <a16:creationId xmlns:a16="http://schemas.microsoft.com/office/drawing/2014/main" id="{18BAE555-BE7F-4138-B897-E2B2C30A4A21}"/>
              </a:ext>
            </a:extLst>
          </p:cNvPr>
          <p:cNvSpPr/>
          <p:nvPr/>
        </p:nvSpPr>
        <p:spPr>
          <a:xfrm>
            <a:off x="4167303" y="3451840"/>
            <a:ext cx="1728486" cy="489600"/>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p:spPr>
        <p:style>
          <a:lnRef idx="2">
            <a:schemeClr val="accent5">
              <a:hueOff val="-7023793"/>
              <a:satOff val="17053"/>
              <a:lumOff val="16469"/>
              <a:alphaOff val="0"/>
            </a:schemeClr>
          </a:lnRef>
          <a:fillRef idx="1">
            <a:schemeClr val="accent5">
              <a:hueOff val="-7023793"/>
              <a:satOff val="17053"/>
              <a:lumOff val="16469"/>
              <a:alphaOff val="0"/>
            </a:schemeClr>
          </a:fillRef>
          <a:effectRef idx="0">
            <a:schemeClr val="accent5">
              <a:hueOff val="-7023793"/>
              <a:satOff val="17053"/>
              <a:lumOff val="16469"/>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Mentions</a:t>
            </a:r>
          </a:p>
        </p:txBody>
      </p:sp>
      <p:sp>
        <p:nvSpPr>
          <p:cNvPr id="9" name="Forme libre : forme 8">
            <a:extLst>
              <a:ext uri="{FF2B5EF4-FFF2-40B4-BE49-F238E27FC236}">
                <a16:creationId xmlns:a16="http://schemas.microsoft.com/office/drawing/2014/main" id="{664738FD-F24C-4867-994A-C11FAEB236E6}"/>
              </a:ext>
            </a:extLst>
          </p:cNvPr>
          <p:cNvSpPr/>
          <p:nvPr/>
        </p:nvSpPr>
        <p:spPr>
          <a:xfrm>
            <a:off x="4167303" y="3941441"/>
            <a:ext cx="1728486" cy="730171"/>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90678" tIns="90678" rIns="120904" bIns="136017" numCol="1" spcCol="1270" anchor="t" anchorCtr="0">
            <a:noAutofit/>
          </a:bodyPr>
          <a:lstStyle/>
          <a:p>
            <a:pPr marL="171450" lvl="1" indent="-171450" defTabSz="755650">
              <a:lnSpc>
                <a:spcPct val="90000"/>
              </a:lnSpc>
              <a:spcBef>
                <a:spcPct val="0"/>
              </a:spcBef>
              <a:spcAft>
                <a:spcPct val="15000"/>
              </a:spcAft>
              <a:buFontTx/>
              <a:buChar char="•"/>
            </a:pPr>
            <a:r>
              <a:rPr lang="fr-FR" sz="1400" b="1" u="sng"/>
              <a:t>MentionId</a:t>
            </a:r>
          </a:p>
          <a:p>
            <a:pPr marL="171450" lvl="1" indent="-171450" defTabSz="755650">
              <a:lnSpc>
                <a:spcPct val="90000"/>
              </a:lnSpc>
              <a:spcBef>
                <a:spcPct val="0"/>
              </a:spcBef>
              <a:spcAft>
                <a:spcPct val="15000"/>
              </a:spcAft>
              <a:buFontTx/>
              <a:buChar char="•"/>
            </a:pPr>
            <a:r>
              <a:rPr lang="fr-FR" sz="1400" b="1" u="sng"/>
              <a:t>GLOBALEVENTID</a:t>
            </a:r>
          </a:p>
        </p:txBody>
      </p:sp>
      <p:sp>
        <p:nvSpPr>
          <p:cNvPr id="10" name="Forme libre : forme 9">
            <a:extLst>
              <a:ext uri="{FF2B5EF4-FFF2-40B4-BE49-F238E27FC236}">
                <a16:creationId xmlns:a16="http://schemas.microsoft.com/office/drawing/2014/main" id="{CF1B7B19-8501-419A-A6B1-0116FDFC5018}"/>
              </a:ext>
            </a:extLst>
          </p:cNvPr>
          <p:cNvSpPr/>
          <p:nvPr/>
        </p:nvSpPr>
        <p:spPr>
          <a:xfrm>
            <a:off x="4144796" y="1836254"/>
            <a:ext cx="1750993" cy="454012"/>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p:spPr>
        <p:style>
          <a:lnRef idx="2">
            <a:schemeClr val="accent5">
              <a:hueOff val="-14047587"/>
              <a:satOff val="34105"/>
              <a:lumOff val="32937"/>
              <a:alphaOff val="0"/>
            </a:schemeClr>
          </a:lnRef>
          <a:fillRef idx="1">
            <a:schemeClr val="accent5">
              <a:hueOff val="-14047587"/>
              <a:satOff val="34105"/>
              <a:lumOff val="32937"/>
              <a:alphaOff val="0"/>
            </a:schemeClr>
          </a:fillRef>
          <a:effectRef idx="0">
            <a:schemeClr val="accent5">
              <a:hueOff val="-14047587"/>
              <a:satOff val="34105"/>
              <a:lumOff val="32937"/>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GKG  filtered</a:t>
            </a:r>
          </a:p>
        </p:txBody>
      </p:sp>
      <p:sp>
        <p:nvSpPr>
          <p:cNvPr id="11" name="Forme libre : forme 10">
            <a:extLst>
              <a:ext uri="{FF2B5EF4-FFF2-40B4-BE49-F238E27FC236}">
                <a16:creationId xmlns:a16="http://schemas.microsoft.com/office/drawing/2014/main" id="{78DCFC76-5A54-4C86-A09B-129C0A937510}"/>
              </a:ext>
            </a:extLst>
          </p:cNvPr>
          <p:cNvSpPr/>
          <p:nvPr/>
        </p:nvSpPr>
        <p:spPr>
          <a:xfrm>
            <a:off x="4144796" y="2290267"/>
            <a:ext cx="1750993" cy="489600"/>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400" b="1" u="sng" kern="1200"/>
              <a:t>MentionId</a:t>
            </a:r>
          </a:p>
          <a:p>
            <a:pPr marL="171450" lvl="1" indent="-171450" algn="l" defTabSz="755650">
              <a:lnSpc>
                <a:spcPct val="90000"/>
              </a:lnSpc>
              <a:spcBef>
                <a:spcPct val="0"/>
              </a:spcBef>
              <a:spcAft>
                <a:spcPct val="15000"/>
              </a:spcAft>
              <a:buChar char="•"/>
            </a:pPr>
            <a:endParaRPr lang="fr-FR" sz="1400" kern="1200"/>
          </a:p>
        </p:txBody>
      </p:sp>
      <p:cxnSp>
        <p:nvCxnSpPr>
          <p:cNvPr id="13" name="Connecteur droit avec flèche 12">
            <a:extLst>
              <a:ext uri="{FF2B5EF4-FFF2-40B4-BE49-F238E27FC236}">
                <a16:creationId xmlns:a16="http://schemas.microsoft.com/office/drawing/2014/main" id="{51338887-28AB-4E6C-81BC-9272FB63A3C7}"/>
              </a:ext>
            </a:extLst>
          </p:cNvPr>
          <p:cNvCxnSpPr>
            <a:cxnSpLocks/>
          </p:cNvCxnSpPr>
          <p:nvPr/>
        </p:nvCxnSpPr>
        <p:spPr>
          <a:xfrm>
            <a:off x="2476867" y="2123865"/>
            <a:ext cx="1623947" cy="0"/>
          </a:xfrm>
          <a:prstGeom prst="straightConnector1">
            <a:avLst/>
          </a:prstGeom>
          <a:ln w="317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4" name="Forme libre : forme 13">
            <a:extLst>
              <a:ext uri="{FF2B5EF4-FFF2-40B4-BE49-F238E27FC236}">
                <a16:creationId xmlns:a16="http://schemas.microsoft.com/office/drawing/2014/main" id="{9A0F5939-FB09-47D6-B9B7-043D03223F38}"/>
              </a:ext>
            </a:extLst>
          </p:cNvPr>
          <p:cNvSpPr/>
          <p:nvPr/>
        </p:nvSpPr>
        <p:spPr>
          <a:xfrm>
            <a:off x="770703" y="1843591"/>
            <a:ext cx="1622936" cy="454012"/>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p:spPr>
        <p:style>
          <a:lnRef idx="2">
            <a:schemeClr val="accent5">
              <a:hueOff val="-14047587"/>
              <a:satOff val="34105"/>
              <a:lumOff val="32937"/>
              <a:alphaOff val="0"/>
            </a:schemeClr>
          </a:lnRef>
          <a:fillRef idx="1">
            <a:schemeClr val="accent5">
              <a:hueOff val="-14047587"/>
              <a:satOff val="34105"/>
              <a:lumOff val="32937"/>
              <a:alphaOff val="0"/>
            </a:schemeClr>
          </a:fillRef>
          <a:effectRef idx="0">
            <a:schemeClr val="accent5">
              <a:hueOff val="-14047587"/>
              <a:satOff val="34105"/>
              <a:lumOff val="32937"/>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GKG full</a:t>
            </a:r>
          </a:p>
        </p:txBody>
      </p:sp>
      <p:sp>
        <p:nvSpPr>
          <p:cNvPr id="15" name="Forme libre : forme 14">
            <a:extLst>
              <a:ext uri="{FF2B5EF4-FFF2-40B4-BE49-F238E27FC236}">
                <a16:creationId xmlns:a16="http://schemas.microsoft.com/office/drawing/2014/main" id="{2B693624-16F5-4E1D-A712-00C2F26D5950}"/>
              </a:ext>
            </a:extLst>
          </p:cNvPr>
          <p:cNvSpPr/>
          <p:nvPr/>
        </p:nvSpPr>
        <p:spPr>
          <a:xfrm>
            <a:off x="770703" y="2297680"/>
            <a:ext cx="1622936" cy="1748578"/>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90678" tIns="90678" rIns="120904" bIns="136017" numCol="1" spcCol="1270" anchor="t" anchorCtr="0">
            <a:noAutofit/>
          </a:bodyPr>
          <a:lstStyle/>
          <a:p>
            <a:pPr marL="171450" lvl="1" indent="-171450" defTabSz="755650">
              <a:lnSpc>
                <a:spcPct val="90000"/>
              </a:lnSpc>
              <a:spcBef>
                <a:spcPct val="0"/>
              </a:spcBef>
              <a:spcAft>
                <a:spcPct val="15000"/>
              </a:spcAft>
              <a:buFontTx/>
              <a:buChar char="•"/>
            </a:pPr>
            <a:r>
              <a:rPr lang="fr-FR" sz="1400" b="1" u="sng"/>
              <a:t>MentionId</a:t>
            </a:r>
          </a:p>
          <a:p>
            <a:pPr marL="171450" lvl="1" indent="-171450" algn="l" defTabSz="755650">
              <a:lnSpc>
                <a:spcPct val="90000"/>
              </a:lnSpc>
              <a:spcBef>
                <a:spcPct val="0"/>
              </a:spcBef>
              <a:spcAft>
                <a:spcPct val="15000"/>
              </a:spcAft>
              <a:buChar char="•"/>
            </a:pPr>
            <a:r>
              <a:rPr lang="fr-FR" sz="1400" kern="1200"/>
              <a:t>Themes </a:t>
            </a:r>
          </a:p>
          <a:p>
            <a:pPr marL="171450" lvl="1" indent="-171450" algn="l" defTabSz="755650">
              <a:lnSpc>
                <a:spcPct val="90000"/>
              </a:lnSpc>
              <a:spcBef>
                <a:spcPct val="0"/>
              </a:spcBef>
              <a:spcAft>
                <a:spcPct val="15000"/>
              </a:spcAft>
              <a:buChar char="•"/>
            </a:pPr>
            <a:endParaRPr lang="fr-FR" sz="1400" kern="1200"/>
          </a:p>
        </p:txBody>
      </p:sp>
      <p:sp>
        <p:nvSpPr>
          <p:cNvPr id="16" name="ZoneTexte 15">
            <a:extLst>
              <a:ext uri="{FF2B5EF4-FFF2-40B4-BE49-F238E27FC236}">
                <a16:creationId xmlns:a16="http://schemas.microsoft.com/office/drawing/2014/main" id="{8680BD51-CE8C-43ED-B8B6-196CD263C30F}"/>
              </a:ext>
            </a:extLst>
          </p:cNvPr>
          <p:cNvSpPr txBox="1"/>
          <p:nvPr/>
        </p:nvSpPr>
        <p:spPr>
          <a:xfrm>
            <a:off x="2482358" y="2172585"/>
            <a:ext cx="1569592" cy="523220"/>
          </a:xfrm>
          <a:prstGeom prst="rect">
            <a:avLst/>
          </a:prstGeom>
          <a:noFill/>
        </p:spPr>
        <p:txBody>
          <a:bodyPr wrap="square" rtlCol="0">
            <a:spAutoFit/>
          </a:bodyPr>
          <a:lstStyle/>
          <a:p>
            <a:r>
              <a:rPr lang="fr-FR" sz="1400" b="1"/>
              <a:t>Apply « COVID » filter on Themes</a:t>
            </a:r>
          </a:p>
        </p:txBody>
      </p:sp>
      <p:cxnSp>
        <p:nvCxnSpPr>
          <p:cNvPr id="19" name="Connecteur droit avec flèche 18">
            <a:extLst>
              <a:ext uri="{FF2B5EF4-FFF2-40B4-BE49-F238E27FC236}">
                <a16:creationId xmlns:a16="http://schemas.microsoft.com/office/drawing/2014/main" id="{27FEA999-6893-48A3-B660-B61B945865DB}"/>
              </a:ext>
            </a:extLst>
          </p:cNvPr>
          <p:cNvCxnSpPr>
            <a:cxnSpLocks/>
          </p:cNvCxnSpPr>
          <p:nvPr/>
        </p:nvCxnSpPr>
        <p:spPr>
          <a:xfrm flipV="1">
            <a:off x="4942894" y="4714228"/>
            <a:ext cx="0" cy="533676"/>
          </a:xfrm>
          <a:prstGeom prst="straightConnector1">
            <a:avLst/>
          </a:prstGeom>
          <a:ln w="31750">
            <a:solidFill>
              <a:schemeClr val="accent3">
                <a:lumMod val="50000"/>
              </a:schemeClr>
            </a:solidFill>
            <a:headEnd type="triangle"/>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96D4E743-DA25-4B5C-BE49-E543756BAF7F}"/>
              </a:ext>
            </a:extLst>
          </p:cNvPr>
          <p:cNvSpPr txBox="1"/>
          <p:nvPr/>
        </p:nvSpPr>
        <p:spPr>
          <a:xfrm>
            <a:off x="5073096" y="4834891"/>
            <a:ext cx="827593" cy="338554"/>
          </a:xfrm>
          <a:prstGeom prst="rect">
            <a:avLst/>
          </a:prstGeom>
          <a:noFill/>
        </p:spPr>
        <p:txBody>
          <a:bodyPr wrap="square" rtlCol="0">
            <a:spAutoFit/>
          </a:bodyPr>
          <a:lstStyle/>
          <a:p>
            <a:r>
              <a:rPr lang="fr-FR" sz="1600" b="1"/>
              <a:t>Join</a:t>
            </a:r>
          </a:p>
        </p:txBody>
      </p:sp>
      <p:cxnSp>
        <p:nvCxnSpPr>
          <p:cNvPr id="24" name="Connecteur droit avec flèche 23">
            <a:extLst>
              <a:ext uri="{FF2B5EF4-FFF2-40B4-BE49-F238E27FC236}">
                <a16:creationId xmlns:a16="http://schemas.microsoft.com/office/drawing/2014/main" id="{3B672CB5-6C27-49B2-9E1F-4365251A5A43}"/>
              </a:ext>
            </a:extLst>
          </p:cNvPr>
          <p:cNvCxnSpPr>
            <a:cxnSpLocks/>
          </p:cNvCxnSpPr>
          <p:nvPr/>
        </p:nvCxnSpPr>
        <p:spPr>
          <a:xfrm flipV="1">
            <a:off x="4949979" y="2835170"/>
            <a:ext cx="0" cy="593830"/>
          </a:xfrm>
          <a:prstGeom prst="straightConnector1">
            <a:avLst/>
          </a:prstGeom>
          <a:ln w="31750">
            <a:solidFill>
              <a:schemeClr val="accent3">
                <a:lumMod val="50000"/>
              </a:schemeClr>
            </a:solidFill>
            <a:headEnd type="triangle"/>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637DA27D-6552-4958-809A-A5D05E1CB46B}"/>
              </a:ext>
            </a:extLst>
          </p:cNvPr>
          <p:cNvSpPr txBox="1"/>
          <p:nvPr/>
        </p:nvSpPr>
        <p:spPr>
          <a:xfrm>
            <a:off x="5049543" y="2927312"/>
            <a:ext cx="827593" cy="338554"/>
          </a:xfrm>
          <a:prstGeom prst="rect">
            <a:avLst/>
          </a:prstGeom>
          <a:noFill/>
        </p:spPr>
        <p:txBody>
          <a:bodyPr wrap="square" rtlCol="0">
            <a:spAutoFit/>
          </a:bodyPr>
          <a:lstStyle/>
          <a:p>
            <a:r>
              <a:rPr lang="fr-FR" sz="1600" b="1"/>
              <a:t>Join</a:t>
            </a:r>
          </a:p>
        </p:txBody>
      </p:sp>
      <p:cxnSp>
        <p:nvCxnSpPr>
          <p:cNvPr id="26" name="Connecteur droit avec flèche 25">
            <a:extLst>
              <a:ext uri="{FF2B5EF4-FFF2-40B4-BE49-F238E27FC236}">
                <a16:creationId xmlns:a16="http://schemas.microsoft.com/office/drawing/2014/main" id="{D52C99D4-6549-4EA7-8C74-228E39B4B754}"/>
              </a:ext>
            </a:extLst>
          </p:cNvPr>
          <p:cNvCxnSpPr>
            <a:cxnSpLocks/>
          </p:cNvCxnSpPr>
          <p:nvPr/>
        </p:nvCxnSpPr>
        <p:spPr>
          <a:xfrm>
            <a:off x="6045689" y="4094634"/>
            <a:ext cx="1706190" cy="0"/>
          </a:xfrm>
          <a:prstGeom prst="straightConnector1">
            <a:avLst/>
          </a:prstGeom>
          <a:ln w="317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69D687F9-0681-4629-A4D4-03FD6DFE9352}"/>
              </a:ext>
            </a:extLst>
          </p:cNvPr>
          <p:cNvSpPr txBox="1"/>
          <p:nvPr/>
        </p:nvSpPr>
        <p:spPr>
          <a:xfrm>
            <a:off x="5971708" y="4133782"/>
            <a:ext cx="1816032" cy="523220"/>
          </a:xfrm>
          <a:prstGeom prst="rect">
            <a:avLst/>
          </a:prstGeom>
          <a:noFill/>
        </p:spPr>
        <p:txBody>
          <a:bodyPr wrap="square" rtlCol="0">
            <a:spAutoFit/>
          </a:bodyPr>
          <a:lstStyle/>
          <a:p>
            <a:pPr algn="ctr"/>
            <a:r>
              <a:rPr lang="fr-FR" sz="1400" b="1"/>
              <a:t>Group by  country, GlobalEventId, Date</a:t>
            </a:r>
          </a:p>
        </p:txBody>
      </p:sp>
      <p:sp>
        <p:nvSpPr>
          <p:cNvPr id="30" name="Forme libre : forme 29">
            <a:extLst>
              <a:ext uri="{FF2B5EF4-FFF2-40B4-BE49-F238E27FC236}">
                <a16:creationId xmlns:a16="http://schemas.microsoft.com/office/drawing/2014/main" id="{54F2BE7F-C5AB-4B48-835F-904D9B83291C}"/>
              </a:ext>
            </a:extLst>
          </p:cNvPr>
          <p:cNvSpPr/>
          <p:nvPr/>
        </p:nvSpPr>
        <p:spPr>
          <a:xfrm>
            <a:off x="7794847" y="3102736"/>
            <a:ext cx="1722014" cy="442277"/>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a:solidFill>
            <a:schemeClr val="accent2">
              <a:lumMod val="75000"/>
            </a:schemeClr>
          </a:solidFill>
          <a:ln w="28575"/>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Final Table</a:t>
            </a:r>
          </a:p>
        </p:txBody>
      </p:sp>
      <p:sp>
        <p:nvSpPr>
          <p:cNvPr id="31" name="Forme libre : forme 30">
            <a:extLst>
              <a:ext uri="{FF2B5EF4-FFF2-40B4-BE49-F238E27FC236}">
                <a16:creationId xmlns:a16="http://schemas.microsoft.com/office/drawing/2014/main" id="{B5C69118-6D05-4018-87FF-1A4C909DB467}"/>
              </a:ext>
            </a:extLst>
          </p:cNvPr>
          <p:cNvSpPr/>
          <p:nvPr/>
        </p:nvSpPr>
        <p:spPr>
          <a:xfrm>
            <a:off x="7794847" y="3530190"/>
            <a:ext cx="1722014" cy="1607735"/>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a:ln w="28575">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400" kern="1200"/>
              <a:t>Country</a:t>
            </a:r>
          </a:p>
          <a:p>
            <a:pPr marL="171450" lvl="1" indent="-171450" defTabSz="755650">
              <a:lnSpc>
                <a:spcPct val="90000"/>
              </a:lnSpc>
              <a:spcBef>
                <a:spcPct val="0"/>
              </a:spcBef>
              <a:spcAft>
                <a:spcPct val="15000"/>
              </a:spcAft>
              <a:buFontTx/>
              <a:buChar char="•"/>
            </a:pPr>
            <a:r>
              <a:rPr lang="fr-FR" sz="1400"/>
              <a:t>GLOBALEVENTID</a:t>
            </a:r>
            <a:endParaRPr lang="fr-FR" sz="1400" kern="1200"/>
          </a:p>
          <a:p>
            <a:pPr marL="171450" lvl="1" indent="-171450" defTabSz="755650">
              <a:lnSpc>
                <a:spcPct val="90000"/>
              </a:lnSpc>
              <a:spcBef>
                <a:spcPct val="0"/>
              </a:spcBef>
              <a:spcAft>
                <a:spcPct val="15000"/>
              </a:spcAft>
              <a:buFontTx/>
              <a:buChar char="•"/>
            </a:pPr>
            <a:r>
              <a:rPr lang="fr-FR" sz="1400"/>
              <a:t>Jour</a:t>
            </a:r>
          </a:p>
          <a:p>
            <a:pPr marL="171450" lvl="1" indent="-171450" defTabSz="755650">
              <a:lnSpc>
                <a:spcPct val="90000"/>
              </a:lnSpc>
              <a:spcBef>
                <a:spcPct val="0"/>
              </a:spcBef>
              <a:spcAft>
                <a:spcPct val="15000"/>
              </a:spcAft>
              <a:buFontTx/>
              <a:buChar char="•"/>
            </a:pPr>
            <a:r>
              <a:rPr lang="fr-FR" sz="1400" kern="1200"/>
              <a:t>Mois</a:t>
            </a:r>
          </a:p>
          <a:p>
            <a:pPr marL="171450" lvl="1" indent="-171450" defTabSz="755650">
              <a:lnSpc>
                <a:spcPct val="90000"/>
              </a:lnSpc>
              <a:spcBef>
                <a:spcPct val="0"/>
              </a:spcBef>
              <a:spcAft>
                <a:spcPct val="15000"/>
              </a:spcAft>
              <a:buFontTx/>
              <a:buChar char="•"/>
            </a:pPr>
            <a:r>
              <a:rPr lang="fr-FR" sz="1400"/>
              <a:t>Année</a:t>
            </a:r>
            <a:endParaRPr lang="fr-FR" sz="1400" kern="1200"/>
          </a:p>
          <a:p>
            <a:pPr marL="171450" lvl="1" indent="-171450" algn="l" defTabSz="755650">
              <a:lnSpc>
                <a:spcPct val="90000"/>
              </a:lnSpc>
              <a:spcBef>
                <a:spcPct val="0"/>
              </a:spcBef>
              <a:spcAft>
                <a:spcPct val="15000"/>
              </a:spcAft>
              <a:buChar char="•"/>
            </a:pPr>
            <a:r>
              <a:rPr lang="fr-FR" sz="1400" kern="1200"/>
              <a:t>Num_mentions</a:t>
            </a:r>
          </a:p>
        </p:txBody>
      </p:sp>
      <p:cxnSp>
        <p:nvCxnSpPr>
          <p:cNvPr id="32" name="Connecteur droit avec flèche 31">
            <a:extLst>
              <a:ext uri="{FF2B5EF4-FFF2-40B4-BE49-F238E27FC236}">
                <a16:creationId xmlns:a16="http://schemas.microsoft.com/office/drawing/2014/main" id="{4137944C-30CA-45EA-82F7-19134A9A0401}"/>
              </a:ext>
            </a:extLst>
          </p:cNvPr>
          <p:cNvCxnSpPr>
            <a:cxnSpLocks/>
          </p:cNvCxnSpPr>
          <p:nvPr/>
        </p:nvCxnSpPr>
        <p:spPr>
          <a:xfrm>
            <a:off x="9581284" y="4067520"/>
            <a:ext cx="485994" cy="0"/>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39" name="Image 38">
            <a:extLst>
              <a:ext uri="{FF2B5EF4-FFF2-40B4-BE49-F238E27FC236}">
                <a16:creationId xmlns:a16="http://schemas.microsoft.com/office/drawing/2014/main" id="{5D7F2F0F-F85A-4D71-9A90-810689556D12}"/>
              </a:ext>
            </a:extLst>
          </p:cNvPr>
          <p:cNvPicPr>
            <a:picLocks noChangeAspect="1"/>
          </p:cNvPicPr>
          <p:nvPr/>
        </p:nvPicPr>
        <p:blipFill>
          <a:blip r:embed="rId2"/>
          <a:stretch>
            <a:fillRect/>
          </a:stretch>
        </p:blipFill>
        <p:spPr>
          <a:xfrm>
            <a:off x="10049299" y="3555268"/>
            <a:ext cx="1722014" cy="1131040"/>
          </a:xfrm>
          <a:prstGeom prst="rect">
            <a:avLst/>
          </a:prstGeom>
        </p:spPr>
      </p:pic>
      <p:sp>
        <p:nvSpPr>
          <p:cNvPr id="28" name="ZoneTexte 27">
            <a:extLst>
              <a:ext uri="{FF2B5EF4-FFF2-40B4-BE49-F238E27FC236}">
                <a16:creationId xmlns:a16="http://schemas.microsoft.com/office/drawing/2014/main" id="{4C3C6756-02D1-4937-B020-995629C74997}"/>
              </a:ext>
            </a:extLst>
          </p:cNvPr>
          <p:cNvSpPr txBox="1"/>
          <p:nvPr/>
        </p:nvSpPr>
        <p:spPr>
          <a:xfrm>
            <a:off x="6524737" y="5963870"/>
            <a:ext cx="4954090" cy="307777"/>
          </a:xfrm>
          <a:prstGeom prst="rect">
            <a:avLst/>
          </a:prstGeom>
          <a:noFill/>
        </p:spPr>
        <p:txBody>
          <a:bodyPr wrap="square" rtlCol="0">
            <a:spAutoFit/>
          </a:bodyPr>
          <a:lstStyle/>
          <a:p>
            <a:r>
              <a:rPr lang="fr-FR" sz="1400"/>
              <a:t>Le champ Date est décomposé en Jour, Mois et Année</a:t>
            </a:r>
          </a:p>
        </p:txBody>
      </p:sp>
    </p:spTree>
    <p:extLst>
      <p:ext uri="{BB962C8B-B14F-4D97-AF65-F5344CB8AC3E}">
        <p14:creationId xmlns:p14="http://schemas.microsoft.com/office/powerpoint/2010/main" val="3213806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972754-2B96-4D91-B318-76E8314E4C52}"/>
              </a:ext>
            </a:extLst>
          </p:cNvPr>
          <p:cNvSpPr>
            <a:spLocks noGrp="1"/>
          </p:cNvSpPr>
          <p:nvPr>
            <p:ph type="title"/>
          </p:nvPr>
        </p:nvSpPr>
        <p:spPr/>
        <p:txBody>
          <a:bodyPr/>
          <a:lstStyle/>
          <a:p>
            <a:r>
              <a:rPr lang="fr-FR"/>
              <a:t>Requête 2: interrogation</a:t>
            </a:r>
          </a:p>
        </p:txBody>
      </p:sp>
      <p:sp>
        <p:nvSpPr>
          <p:cNvPr id="3" name="Espace réservé du texte 2">
            <a:extLst>
              <a:ext uri="{FF2B5EF4-FFF2-40B4-BE49-F238E27FC236}">
                <a16:creationId xmlns:a16="http://schemas.microsoft.com/office/drawing/2014/main" id="{3389C19F-3AFA-45D3-A867-2E9DFA20F756}"/>
              </a:ext>
            </a:extLst>
          </p:cNvPr>
          <p:cNvSpPr>
            <a:spLocks noGrp="1"/>
          </p:cNvSpPr>
          <p:nvPr>
            <p:ph type="body" sz="quarter" idx="32"/>
          </p:nvPr>
        </p:nvSpPr>
        <p:spPr/>
        <p:txBody>
          <a:bodyPr/>
          <a:lstStyle/>
          <a:p>
            <a:r>
              <a:rPr lang="fr">
                <a:solidFill>
                  <a:schemeClr val="dk2"/>
                </a:solidFill>
                <a:latin typeface="Open Sans"/>
                <a:ea typeface="Open Sans"/>
                <a:cs typeface="Open Sans"/>
                <a:sym typeface="Open Sans"/>
              </a:rPr>
              <a:t>Pour un pays donné en paramètre, affichez les événements triés par le nombre de mentions (tri décroissant); permettez une agrégation par jour/mois/année</a:t>
            </a:r>
            <a:endParaRPr lang="fr-FR"/>
          </a:p>
          <a:p>
            <a:endParaRPr lang="fr-FR"/>
          </a:p>
        </p:txBody>
      </p:sp>
      <p:sp>
        <p:nvSpPr>
          <p:cNvPr id="5" name="Espace réservé du pied de page 4">
            <a:extLst>
              <a:ext uri="{FF2B5EF4-FFF2-40B4-BE49-F238E27FC236}">
                <a16:creationId xmlns:a16="http://schemas.microsoft.com/office/drawing/2014/main" id="{075128FB-9A99-4E7E-96A1-28CFBF1733AF}"/>
              </a:ext>
            </a:extLst>
          </p:cNvPr>
          <p:cNvSpPr>
            <a:spLocks noGrp="1"/>
          </p:cNvSpPr>
          <p:nvPr>
            <p:ph type="ftr" sz="quarter" idx="12"/>
          </p:nvPr>
        </p:nvSpPr>
        <p:spPr>
          <a:xfrm>
            <a:off x="9900138" y="6453639"/>
            <a:ext cx="1722014" cy="295062"/>
          </a:xfrm>
        </p:spPr>
        <p:txBody>
          <a:bodyPr/>
          <a:lstStyle/>
          <a:p>
            <a:pPr rtl="0"/>
            <a:r>
              <a:rPr lang="fr-FR" noProof="0"/>
              <a:t>projet GDELT 2021</a:t>
            </a:r>
          </a:p>
        </p:txBody>
      </p:sp>
      <p:cxnSp>
        <p:nvCxnSpPr>
          <p:cNvPr id="32" name="Connecteur droit avec flèche 31">
            <a:extLst>
              <a:ext uri="{FF2B5EF4-FFF2-40B4-BE49-F238E27FC236}">
                <a16:creationId xmlns:a16="http://schemas.microsoft.com/office/drawing/2014/main" id="{4137944C-30CA-45EA-82F7-19134A9A0401}"/>
              </a:ext>
            </a:extLst>
          </p:cNvPr>
          <p:cNvCxnSpPr>
            <a:cxnSpLocks/>
          </p:cNvCxnSpPr>
          <p:nvPr/>
        </p:nvCxnSpPr>
        <p:spPr>
          <a:xfrm flipV="1">
            <a:off x="1946715" y="3694654"/>
            <a:ext cx="574541" cy="2"/>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39" name="Image 38">
            <a:extLst>
              <a:ext uri="{FF2B5EF4-FFF2-40B4-BE49-F238E27FC236}">
                <a16:creationId xmlns:a16="http://schemas.microsoft.com/office/drawing/2014/main" id="{5D7F2F0F-F85A-4D71-9A90-810689556D12}"/>
              </a:ext>
            </a:extLst>
          </p:cNvPr>
          <p:cNvPicPr>
            <a:picLocks noChangeAspect="1"/>
          </p:cNvPicPr>
          <p:nvPr/>
        </p:nvPicPr>
        <p:blipFill>
          <a:blip r:embed="rId2"/>
          <a:stretch>
            <a:fillRect/>
          </a:stretch>
        </p:blipFill>
        <p:spPr>
          <a:xfrm>
            <a:off x="195085" y="3235672"/>
            <a:ext cx="1722014" cy="1131040"/>
          </a:xfrm>
          <a:prstGeom prst="rect">
            <a:avLst/>
          </a:prstGeom>
        </p:spPr>
      </p:pic>
      <p:pic>
        <p:nvPicPr>
          <p:cNvPr id="12" name="Image 11">
            <a:extLst>
              <a:ext uri="{FF2B5EF4-FFF2-40B4-BE49-F238E27FC236}">
                <a16:creationId xmlns:a16="http://schemas.microsoft.com/office/drawing/2014/main" id="{D3599376-E65C-4570-92B0-3D29E8C0E7F6}"/>
              </a:ext>
            </a:extLst>
          </p:cNvPr>
          <p:cNvPicPr>
            <a:picLocks noChangeAspect="1"/>
          </p:cNvPicPr>
          <p:nvPr/>
        </p:nvPicPr>
        <p:blipFill>
          <a:blip r:embed="rId3"/>
          <a:stretch>
            <a:fillRect/>
          </a:stretch>
        </p:blipFill>
        <p:spPr>
          <a:xfrm>
            <a:off x="7437266" y="1647629"/>
            <a:ext cx="1927191" cy="815582"/>
          </a:xfrm>
          <a:prstGeom prst="rect">
            <a:avLst/>
          </a:prstGeom>
        </p:spPr>
      </p:pic>
      <p:cxnSp>
        <p:nvCxnSpPr>
          <p:cNvPr id="28" name="Connecteur droit avec flèche 27">
            <a:extLst>
              <a:ext uri="{FF2B5EF4-FFF2-40B4-BE49-F238E27FC236}">
                <a16:creationId xmlns:a16="http://schemas.microsoft.com/office/drawing/2014/main" id="{8EDF3EE5-A20E-412F-801F-8C786C6E3402}"/>
              </a:ext>
            </a:extLst>
          </p:cNvPr>
          <p:cNvCxnSpPr>
            <a:cxnSpLocks/>
          </p:cNvCxnSpPr>
          <p:nvPr/>
        </p:nvCxnSpPr>
        <p:spPr>
          <a:xfrm flipV="1">
            <a:off x="4361444" y="3712068"/>
            <a:ext cx="574541" cy="2"/>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7EE10816-52FA-43FC-B52D-170E7B09CDC5}"/>
              </a:ext>
            </a:extLst>
          </p:cNvPr>
          <p:cNvCxnSpPr>
            <a:cxnSpLocks/>
          </p:cNvCxnSpPr>
          <p:nvPr/>
        </p:nvCxnSpPr>
        <p:spPr>
          <a:xfrm flipV="1">
            <a:off x="3358268" y="3125872"/>
            <a:ext cx="574541" cy="2"/>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Forme libre : forme 13">
            <a:extLst>
              <a:ext uri="{FF2B5EF4-FFF2-40B4-BE49-F238E27FC236}">
                <a16:creationId xmlns:a16="http://schemas.microsoft.com/office/drawing/2014/main" id="{0E677A45-1D19-46ED-BF23-82920FC9912D}"/>
              </a:ext>
            </a:extLst>
          </p:cNvPr>
          <p:cNvSpPr/>
          <p:nvPr/>
        </p:nvSpPr>
        <p:spPr>
          <a:xfrm>
            <a:off x="2568409" y="2711516"/>
            <a:ext cx="1722014" cy="442277"/>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a:solidFill>
            <a:schemeClr val="accent2">
              <a:lumMod val="75000"/>
            </a:schemeClr>
          </a:solidFill>
          <a:ln w="28575"/>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algn="ctr" defTabSz="755650">
              <a:lnSpc>
                <a:spcPct val="90000"/>
              </a:lnSpc>
              <a:spcBef>
                <a:spcPct val="0"/>
              </a:spcBef>
              <a:spcAft>
                <a:spcPct val="35000"/>
              </a:spcAft>
            </a:pPr>
            <a:r>
              <a:rPr lang="fr-FR" sz="1400"/>
              <a:t>Spark DF</a:t>
            </a:r>
            <a:endParaRPr lang="fr-FR" sz="1400" kern="1200"/>
          </a:p>
        </p:txBody>
      </p:sp>
      <p:sp>
        <p:nvSpPr>
          <p:cNvPr id="15" name="Forme libre : forme 14">
            <a:extLst>
              <a:ext uri="{FF2B5EF4-FFF2-40B4-BE49-F238E27FC236}">
                <a16:creationId xmlns:a16="http://schemas.microsoft.com/office/drawing/2014/main" id="{ABC763E7-2864-4FD6-A02B-4FF4A99B77CA}"/>
              </a:ext>
            </a:extLst>
          </p:cNvPr>
          <p:cNvSpPr/>
          <p:nvPr/>
        </p:nvSpPr>
        <p:spPr>
          <a:xfrm>
            <a:off x="2568409" y="3138971"/>
            <a:ext cx="1722014" cy="1504038"/>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a:ln w="28575">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400" kern="1200"/>
              <a:t>Country</a:t>
            </a:r>
          </a:p>
          <a:p>
            <a:pPr marL="171450" lvl="1" indent="-171450" defTabSz="755650">
              <a:lnSpc>
                <a:spcPct val="90000"/>
              </a:lnSpc>
              <a:spcBef>
                <a:spcPct val="0"/>
              </a:spcBef>
              <a:spcAft>
                <a:spcPct val="15000"/>
              </a:spcAft>
              <a:buFontTx/>
              <a:buChar char="•"/>
            </a:pPr>
            <a:r>
              <a:rPr lang="fr-FR" sz="1400"/>
              <a:t>GLOBALEVENTID</a:t>
            </a:r>
            <a:endParaRPr lang="fr-FR" sz="1400" kern="1200"/>
          </a:p>
          <a:p>
            <a:pPr marL="171450" lvl="1" indent="-171450" defTabSz="755650">
              <a:lnSpc>
                <a:spcPct val="90000"/>
              </a:lnSpc>
              <a:spcBef>
                <a:spcPct val="0"/>
              </a:spcBef>
              <a:spcAft>
                <a:spcPct val="15000"/>
              </a:spcAft>
              <a:buFontTx/>
              <a:buChar char="•"/>
            </a:pPr>
            <a:r>
              <a:rPr lang="fr-FR" sz="1400"/>
              <a:t>Jour</a:t>
            </a:r>
          </a:p>
          <a:p>
            <a:pPr marL="171450" lvl="1" indent="-171450" defTabSz="755650">
              <a:lnSpc>
                <a:spcPct val="90000"/>
              </a:lnSpc>
              <a:spcBef>
                <a:spcPct val="0"/>
              </a:spcBef>
              <a:spcAft>
                <a:spcPct val="15000"/>
              </a:spcAft>
              <a:buFontTx/>
              <a:buChar char="•"/>
            </a:pPr>
            <a:r>
              <a:rPr lang="fr-FR" sz="1400"/>
              <a:t>Mois</a:t>
            </a:r>
          </a:p>
          <a:p>
            <a:pPr marL="171450" lvl="1" indent="-171450" defTabSz="755650">
              <a:lnSpc>
                <a:spcPct val="90000"/>
              </a:lnSpc>
              <a:spcBef>
                <a:spcPct val="0"/>
              </a:spcBef>
              <a:spcAft>
                <a:spcPct val="15000"/>
              </a:spcAft>
              <a:buFontTx/>
              <a:buChar char="•"/>
            </a:pPr>
            <a:r>
              <a:rPr lang="fr-FR" sz="1400"/>
              <a:t>Année</a:t>
            </a:r>
          </a:p>
          <a:p>
            <a:pPr marL="171450" lvl="1" indent="-171450" algn="l" defTabSz="755650">
              <a:lnSpc>
                <a:spcPct val="90000"/>
              </a:lnSpc>
              <a:spcBef>
                <a:spcPct val="0"/>
              </a:spcBef>
              <a:spcAft>
                <a:spcPct val="15000"/>
              </a:spcAft>
              <a:buChar char="•"/>
            </a:pPr>
            <a:r>
              <a:rPr lang="fr-FR" sz="1400" kern="1200"/>
              <a:t>Num_mentions</a:t>
            </a:r>
          </a:p>
        </p:txBody>
      </p:sp>
      <p:pic>
        <p:nvPicPr>
          <p:cNvPr id="4" name="Image 3">
            <a:extLst>
              <a:ext uri="{FF2B5EF4-FFF2-40B4-BE49-F238E27FC236}">
                <a16:creationId xmlns:a16="http://schemas.microsoft.com/office/drawing/2014/main" id="{0DB68AA5-AC29-4855-8491-F9641C969455}"/>
              </a:ext>
            </a:extLst>
          </p:cNvPr>
          <p:cNvPicPr>
            <a:picLocks noChangeAspect="1"/>
          </p:cNvPicPr>
          <p:nvPr/>
        </p:nvPicPr>
        <p:blipFill>
          <a:blip r:embed="rId4"/>
          <a:stretch>
            <a:fillRect/>
          </a:stretch>
        </p:blipFill>
        <p:spPr>
          <a:xfrm>
            <a:off x="5080282" y="2577072"/>
            <a:ext cx="6410343" cy="3014516"/>
          </a:xfrm>
          <a:prstGeom prst="rect">
            <a:avLst/>
          </a:prstGeom>
        </p:spPr>
      </p:pic>
    </p:spTree>
    <p:extLst>
      <p:ext uri="{BB962C8B-B14F-4D97-AF65-F5344CB8AC3E}">
        <p14:creationId xmlns:p14="http://schemas.microsoft.com/office/powerpoint/2010/main" val="1203609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972754-2B96-4D91-B318-76E8314E4C52}"/>
              </a:ext>
            </a:extLst>
          </p:cNvPr>
          <p:cNvSpPr>
            <a:spLocks noGrp="1"/>
          </p:cNvSpPr>
          <p:nvPr>
            <p:ph type="title"/>
          </p:nvPr>
        </p:nvSpPr>
        <p:spPr>
          <a:xfrm>
            <a:off x="432000" y="334342"/>
            <a:ext cx="11328000" cy="432000"/>
          </a:xfrm>
        </p:spPr>
        <p:txBody>
          <a:bodyPr/>
          <a:lstStyle/>
          <a:p>
            <a:r>
              <a:rPr lang="fr-FR" dirty="0"/>
              <a:t>Requête 3    /by </a:t>
            </a:r>
            <a:r>
              <a:rPr lang="fr-FR" dirty="0" err="1"/>
              <a:t>Themes</a:t>
            </a:r>
            <a:r>
              <a:rPr lang="fr-FR" dirty="0"/>
              <a:t> - écriture</a:t>
            </a:r>
          </a:p>
        </p:txBody>
      </p:sp>
      <p:sp>
        <p:nvSpPr>
          <p:cNvPr id="3" name="Espace réservé du texte 2">
            <a:extLst>
              <a:ext uri="{FF2B5EF4-FFF2-40B4-BE49-F238E27FC236}">
                <a16:creationId xmlns:a16="http://schemas.microsoft.com/office/drawing/2014/main" id="{3389C19F-3AFA-45D3-A867-2E9DFA20F756}"/>
              </a:ext>
            </a:extLst>
          </p:cNvPr>
          <p:cNvSpPr>
            <a:spLocks noGrp="1"/>
          </p:cNvSpPr>
          <p:nvPr>
            <p:ph type="body" sz="quarter" idx="32"/>
          </p:nvPr>
        </p:nvSpPr>
        <p:spPr>
          <a:xfrm>
            <a:off x="420487" y="883242"/>
            <a:ext cx="11339513" cy="360000"/>
          </a:xfrm>
        </p:spPr>
        <p:txBody>
          <a:bodyPr/>
          <a:lstStyle/>
          <a:p>
            <a:r>
              <a:rPr lang="fr">
                <a:solidFill>
                  <a:schemeClr val="dk2"/>
                </a:solidFill>
                <a:latin typeface="Open Sans"/>
                <a:ea typeface="Open Sans"/>
                <a:cs typeface="Open Sans"/>
                <a:sym typeface="Open Sans"/>
              </a:rPr>
              <a:t>Pour une source de donnés passée en paramètre (</a:t>
            </a:r>
            <a:r>
              <a:rPr lang="fr-FR">
                <a:solidFill>
                  <a:schemeClr val="dk2"/>
                </a:solidFill>
                <a:latin typeface="Open Sans"/>
                <a:ea typeface="Open Sans"/>
                <a:cs typeface="Open Sans"/>
                <a:sym typeface="Open Sans"/>
              </a:rPr>
              <a:t>e.g. gkg.SourceCommonName)</a:t>
            </a:r>
            <a:r>
              <a:rPr lang="fr">
                <a:solidFill>
                  <a:schemeClr val="dk2"/>
                </a:solidFill>
                <a:latin typeface="Open Sans"/>
                <a:ea typeface="Open Sans"/>
                <a:cs typeface="Open Sans"/>
                <a:sym typeface="Open Sans"/>
              </a:rPr>
              <a:t>, affichez les </a:t>
            </a:r>
            <a:r>
              <a:rPr lang="fr">
                <a:solidFill>
                  <a:srgbClr val="FF0000"/>
                </a:solidFill>
                <a:latin typeface="Open Sans"/>
                <a:ea typeface="Open Sans"/>
                <a:cs typeface="Open Sans"/>
                <a:sym typeface="Open Sans"/>
              </a:rPr>
              <a:t>thèmes</a:t>
            </a:r>
            <a:r>
              <a:rPr lang="fr">
                <a:solidFill>
                  <a:schemeClr val="dk2"/>
                </a:solidFill>
                <a:latin typeface="Open Sans"/>
                <a:ea typeface="Open Sans"/>
                <a:cs typeface="Open Sans"/>
                <a:sym typeface="Open Sans"/>
              </a:rPr>
              <a:t>, personnes, lieux dont les articles de cette source parlent ainsi que le nombre d’articles et le ton moyen des articles (pour chaque thème/personne/lieu); permettez une agrégation par jour/mois/année</a:t>
            </a:r>
            <a:endParaRPr lang="fr-FR"/>
          </a:p>
        </p:txBody>
      </p:sp>
      <p:cxnSp>
        <p:nvCxnSpPr>
          <p:cNvPr id="13" name="Connecteur droit avec flèche 12">
            <a:extLst>
              <a:ext uri="{FF2B5EF4-FFF2-40B4-BE49-F238E27FC236}">
                <a16:creationId xmlns:a16="http://schemas.microsoft.com/office/drawing/2014/main" id="{EB3D9C0C-6A30-495F-B19A-95262195BD1E}"/>
              </a:ext>
            </a:extLst>
          </p:cNvPr>
          <p:cNvCxnSpPr>
            <a:cxnSpLocks/>
          </p:cNvCxnSpPr>
          <p:nvPr/>
        </p:nvCxnSpPr>
        <p:spPr>
          <a:xfrm>
            <a:off x="2547891" y="3863898"/>
            <a:ext cx="1623947" cy="0"/>
          </a:xfrm>
          <a:prstGeom prst="straightConnector1">
            <a:avLst/>
          </a:prstGeom>
          <a:ln w="317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4" name="Forme libre : forme 13">
            <a:extLst>
              <a:ext uri="{FF2B5EF4-FFF2-40B4-BE49-F238E27FC236}">
                <a16:creationId xmlns:a16="http://schemas.microsoft.com/office/drawing/2014/main" id="{142D21E0-B56A-408C-9462-0648713D13DB}"/>
              </a:ext>
            </a:extLst>
          </p:cNvPr>
          <p:cNvSpPr/>
          <p:nvPr/>
        </p:nvSpPr>
        <p:spPr>
          <a:xfrm>
            <a:off x="841725" y="2811257"/>
            <a:ext cx="1622936" cy="454012"/>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p:spPr>
        <p:style>
          <a:lnRef idx="2">
            <a:schemeClr val="accent5">
              <a:hueOff val="-14047587"/>
              <a:satOff val="34105"/>
              <a:lumOff val="32937"/>
              <a:alphaOff val="0"/>
            </a:schemeClr>
          </a:lnRef>
          <a:fillRef idx="1">
            <a:schemeClr val="accent5">
              <a:hueOff val="-14047587"/>
              <a:satOff val="34105"/>
              <a:lumOff val="32937"/>
              <a:alphaOff val="0"/>
            </a:schemeClr>
          </a:fillRef>
          <a:effectRef idx="0">
            <a:schemeClr val="accent5">
              <a:hueOff val="-14047587"/>
              <a:satOff val="34105"/>
              <a:lumOff val="32937"/>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GKG full</a:t>
            </a:r>
          </a:p>
        </p:txBody>
      </p:sp>
      <p:sp>
        <p:nvSpPr>
          <p:cNvPr id="15" name="Forme libre : forme 14">
            <a:extLst>
              <a:ext uri="{FF2B5EF4-FFF2-40B4-BE49-F238E27FC236}">
                <a16:creationId xmlns:a16="http://schemas.microsoft.com/office/drawing/2014/main" id="{7B4CB6FB-D87E-471E-99A5-78D9EE017275}"/>
              </a:ext>
            </a:extLst>
          </p:cNvPr>
          <p:cNvSpPr/>
          <p:nvPr/>
        </p:nvSpPr>
        <p:spPr>
          <a:xfrm>
            <a:off x="841725" y="3265346"/>
            <a:ext cx="1622936" cy="1545450"/>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400" kern="1200"/>
              <a:t>Themes</a:t>
            </a:r>
          </a:p>
          <a:p>
            <a:pPr marL="171450" lvl="1" indent="-171450" defTabSz="755650">
              <a:lnSpc>
                <a:spcPct val="90000"/>
              </a:lnSpc>
              <a:spcBef>
                <a:spcPct val="0"/>
              </a:spcBef>
              <a:spcAft>
                <a:spcPct val="15000"/>
              </a:spcAft>
              <a:buChar char="•"/>
            </a:pPr>
            <a:r>
              <a:rPr lang="fr-FR" sz="1400"/>
              <a:t>Source</a:t>
            </a:r>
          </a:p>
          <a:p>
            <a:pPr marL="171450" lvl="1" indent="-171450" defTabSz="755650">
              <a:lnSpc>
                <a:spcPct val="90000"/>
              </a:lnSpc>
              <a:spcBef>
                <a:spcPct val="0"/>
              </a:spcBef>
              <a:spcAft>
                <a:spcPct val="15000"/>
              </a:spcAft>
              <a:buChar char="•"/>
            </a:pPr>
            <a:r>
              <a:rPr lang="fr-FR" sz="1400"/>
              <a:t>tone </a:t>
            </a:r>
            <a:endParaRPr lang="fr-FR" sz="1400" kern="1200"/>
          </a:p>
          <a:p>
            <a:pPr marL="171450" lvl="1" indent="-171450" defTabSz="755650">
              <a:lnSpc>
                <a:spcPct val="90000"/>
              </a:lnSpc>
              <a:spcBef>
                <a:spcPct val="0"/>
              </a:spcBef>
              <a:spcAft>
                <a:spcPct val="15000"/>
              </a:spcAft>
              <a:buChar char="•"/>
            </a:pPr>
            <a:r>
              <a:rPr lang="fr-FR" sz="1400"/>
              <a:t>date</a:t>
            </a:r>
            <a:endParaRPr lang="fr-FR" sz="1400" kern="1200"/>
          </a:p>
        </p:txBody>
      </p:sp>
      <p:sp>
        <p:nvSpPr>
          <p:cNvPr id="16" name="ZoneTexte 15">
            <a:extLst>
              <a:ext uri="{FF2B5EF4-FFF2-40B4-BE49-F238E27FC236}">
                <a16:creationId xmlns:a16="http://schemas.microsoft.com/office/drawing/2014/main" id="{0F26D62D-882C-4A5E-9881-20E38BDDDDF0}"/>
              </a:ext>
            </a:extLst>
          </p:cNvPr>
          <p:cNvSpPr txBox="1"/>
          <p:nvPr/>
        </p:nvSpPr>
        <p:spPr>
          <a:xfrm>
            <a:off x="2553382" y="3912618"/>
            <a:ext cx="1569592" cy="523220"/>
          </a:xfrm>
          <a:prstGeom prst="rect">
            <a:avLst/>
          </a:prstGeom>
          <a:noFill/>
        </p:spPr>
        <p:txBody>
          <a:bodyPr wrap="square" rtlCol="0">
            <a:spAutoFit/>
          </a:bodyPr>
          <a:lstStyle/>
          <a:p>
            <a:r>
              <a:rPr lang="fr-FR" sz="1400" b="1"/>
              <a:t>Apply « COVID » filter on Themes</a:t>
            </a:r>
          </a:p>
        </p:txBody>
      </p:sp>
      <p:cxnSp>
        <p:nvCxnSpPr>
          <p:cNvPr id="21" name="Connecteur droit avec flèche 20">
            <a:extLst>
              <a:ext uri="{FF2B5EF4-FFF2-40B4-BE49-F238E27FC236}">
                <a16:creationId xmlns:a16="http://schemas.microsoft.com/office/drawing/2014/main" id="{DE05CF30-B2A3-4311-A64D-01D365C71E73}"/>
              </a:ext>
            </a:extLst>
          </p:cNvPr>
          <p:cNvCxnSpPr>
            <a:cxnSpLocks/>
          </p:cNvCxnSpPr>
          <p:nvPr/>
        </p:nvCxnSpPr>
        <p:spPr>
          <a:xfrm>
            <a:off x="6021080" y="3909360"/>
            <a:ext cx="1453948" cy="1"/>
          </a:xfrm>
          <a:prstGeom prst="straightConnector1">
            <a:avLst/>
          </a:prstGeom>
          <a:ln w="317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2" name="ZoneTexte 21">
            <a:extLst>
              <a:ext uri="{FF2B5EF4-FFF2-40B4-BE49-F238E27FC236}">
                <a16:creationId xmlns:a16="http://schemas.microsoft.com/office/drawing/2014/main" id="{93FACBD9-B415-40E6-A1A0-D2C6D24C02EE}"/>
              </a:ext>
            </a:extLst>
          </p:cNvPr>
          <p:cNvSpPr txBox="1"/>
          <p:nvPr/>
        </p:nvSpPr>
        <p:spPr>
          <a:xfrm>
            <a:off x="5905970" y="3936062"/>
            <a:ext cx="1773423" cy="523220"/>
          </a:xfrm>
          <a:prstGeom prst="rect">
            <a:avLst/>
          </a:prstGeom>
          <a:noFill/>
        </p:spPr>
        <p:txBody>
          <a:bodyPr wrap="square" rtlCol="0">
            <a:spAutoFit/>
          </a:bodyPr>
          <a:lstStyle/>
          <a:p>
            <a:pPr algn="ctr"/>
            <a:r>
              <a:rPr lang="fr-FR" sz="1400" b="1"/>
              <a:t>Group by Source, </a:t>
            </a:r>
            <a:r>
              <a:rPr lang="fr-FR" sz="1400" b="1">
                <a:solidFill>
                  <a:srgbClr val="FF0000"/>
                </a:solidFill>
              </a:rPr>
              <a:t>theme</a:t>
            </a:r>
            <a:r>
              <a:rPr lang="fr-FR" sz="1400" b="1"/>
              <a:t>, date</a:t>
            </a:r>
          </a:p>
        </p:txBody>
      </p:sp>
      <p:sp>
        <p:nvSpPr>
          <p:cNvPr id="23" name="Forme libre : forme 22">
            <a:extLst>
              <a:ext uri="{FF2B5EF4-FFF2-40B4-BE49-F238E27FC236}">
                <a16:creationId xmlns:a16="http://schemas.microsoft.com/office/drawing/2014/main" id="{D10DF2D9-DD03-4750-9104-411C4B0039E9}"/>
              </a:ext>
            </a:extLst>
          </p:cNvPr>
          <p:cNvSpPr/>
          <p:nvPr/>
        </p:nvSpPr>
        <p:spPr>
          <a:xfrm>
            <a:off x="7760960" y="2845281"/>
            <a:ext cx="1455933" cy="415529"/>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a:solidFill>
            <a:schemeClr val="accent2">
              <a:lumMod val="75000"/>
            </a:schemeClr>
          </a:solidFill>
          <a:ln w="28575"/>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Final Table</a:t>
            </a:r>
          </a:p>
        </p:txBody>
      </p:sp>
      <p:sp>
        <p:nvSpPr>
          <p:cNvPr id="24" name="Forme libre : forme 23">
            <a:extLst>
              <a:ext uri="{FF2B5EF4-FFF2-40B4-BE49-F238E27FC236}">
                <a16:creationId xmlns:a16="http://schemas.microsoft.com/office/drawing/2014/main" id="{DD51901E-8D65-4AEE-8B8C-BAD2BC714454}"/>
              </a:ext>
            </a:extLst>
          </p:cNvPr>
          <p:cNvSpPr/>
          <p:nvPr/>
        </p:nvSpPr>
        <p:spPr>
          <a:xfrm>
            <a:off x="7760960" y="3272736"/>
            <a:ext cx="1455933" cy="1752016"/>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a:ln w="28575">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400" kern="1200"/>
              <a:t>Source</a:t>
            </a:r>
          </a:p>
          <a:p>
            <a:pPr marL="171450" lvl="1" indent="-171450" algn="l" defTabSz="755650">
              <a:lnSpc>
                <a:spcPct val="90000"/>
              </a:lnSpc>
              <a:spcBef>
                <a:spcPct val="0"/>
              </a:spcBef>
              <a:spcAft>
                <a:spcPct val="15000"/>
              </a:spcAft>
              <a:buChar char="•"/>
            </a:pPr>
            <a:r>
              <a:rPr lang="fr-FR" sz="1400">
                <a:solidFill>
                  <a:srgbClr val="FF0000"/>
                </a:solidFill>
              </a:rPr>
              <a:t>Theme</a:t>
            </a:r>
          </a:p>
          <a:p>
            <a:pPr marL="171450" lvl="1" indent="-171450" algn="l" defTabSz="755650">
              <a:lnSpc>
                <a:spcPct val="90000"/>
              </a:lnSpc>
              <a:spcBef>
                <a:spcPct val="0"/>
              </a:spcBef>
              <a:spcAft>
                <a:spcPct val="15000"/>
              </a:spcAft>
              <a:buChar char="•"/>
            </a:pPr>
            <a:r>
              <a:rPr lang="fr-FR" sz="1400" kern="1200"/>
              <a:t>Jour</a:t>
            </a:r>
          </a:p>
          <a:p>
            <a:pPr marL="171450" lvl="1" indent="-171450" algn="l" defTabSz="755650">
              <a:lnSpc>
                <a:spcPct val="90000"/>
              </a:lnSpc>
              <a:spcBef>
                <a:spcPct val="0"/>
              </a:spcBef>
              <a:spcAft>
                <a:spcPct val="15000"/>
              </a:spcAft>
              <a:buChar char="•"/>
            </a:pPr>
            <a:r>
              <a:rPr lang="fr-FR" sz="1400"/>
              <a:t>Mois</a:t>
            </a:r>
          </a:p>
          <a:p>
            <a:pPr marL="171450" lvl="1" indent="-171450" algn="l" defTabSz="755650">
              <a:lnSpc>
                <a:spcPct val="90000"/>
              </a:lnSpc>
              <a:spcBef>
                <a:spcPct val="0"/>
              </a:spcBef>
              <a:spcAft>
                <a:spcPct val="15000"/>
              </a:spcAft>
              <a:buChar char="•"/>
            </a:pPr>
            <a:r>
              <a:rPr lang="fr-FR" sz="1400" kern="1200"/>
              <a:t>Année</a:t>
            </a:r>
          </a:p>
          <a:p>
            <a:pPr marL="171450" lvl="1" indent="-171450" algn="l" defTabSz="755650">
              <a:lnSpc>
                <a:spcPct val="90000"/>
              </a:lnSpc>
              <a:spcBef>
                <a:spcPct val="0"/>
              </a:spcBef>
              <a:spcAft>
                <a:spcPct val="15000"/>
              </a:spcAft>
              <a:buChar char="•"/>
            </a:pPr>
            <a:r>
              <a:rPr lang="fr-FR" sz="1400"/>
              <a:t>Average Tone</a:t>
            </a:r>
            <a:endParaRPr lang="fr-FR" sz="1400" kern="1200"/>
          </a:p>
          <a:p>
            <a:pPr marL="171450" lvl="1" indent="-171450" algn="l" defTabSz="755650">
              <a:lnSpc>
                <a:spcPct val="90000"/>
              </a:lnSpc>
              <a:spcBef>
                <a:spcPct val="0"/>
              </a:spcBef>
              <a:spcAft>
                <a:spcPct val="15000"/>
              </a:spcAft>
              <a:buChar char="•"/>
            </a:pPr>
            <a:r>
              <a:rPr lang="fr-FR" sz="1400" kern="1200"/>
              <a:t>Num_articles</a:t>
            </a:r>
          </a:p>
        </p:txBody>
      </p:sp>
      <p:cxnSp>
        <p:nvCxnSpPr>
          <p:cNvPr id="25" name="Connecteur droit avec flèche 24">
            <a:extLst>
              <a:ext uri="{FF2B5EF4-FFF2-40B4-BE49-F238E27FC236}">
                <a16:creationId xmlns:a16="http://schemas.microsoft.com/office/drawing/2014/main" id="{327F4FC6-FE38-45D2-8AD4-0D42BD5ED09B}"/>
              </a:ext>
            </a:extLst>
          </p:cNvPr>
          <p:cNvCxnSpPr>
            <a:cxnSpLocks/>
          </p:cNvCxnSpPr>
          <p:nvPr/>
        </p:nvCxnSpPr>
        <p:spPr>
          <a:xfrm flipV="1">
            <a:off x="9386201" y="3969862"/>
            <a:ext cx="574541" cy="2"/>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26" name="Image 25">
            <a:extLst>
              <a:ext uri="{FF2B5EF4-FFF2-40B4-BE49-F238E27FC236}">
                <a16:creationId xmlns:a16="http://schemas.microsoft.com/office/drawing/2014/main" id="{B6F95F12-3730-4459-9AE7-D8EE7428AD35}"/>
              </a:ext>
            </a:extLst>
          </p:cNvPr>
          <p:cNvPicPr>
            <a:picLocks noChangeAspect="1"/>
          </p:cNvPicPr>
          <p:nvPr/>
        </p:nvPicPr>
        <p:blipFill>
          <a:blip r:embed="rId2"/>
          <a:stretch>
            <a:fillRect/>
          </a:stretch>
        </p:blipFill>
        <p:spPr>
          <a:xfrm>
            <a:off x="9942763" y="3457610"/>
            <a:ext cx="1722014" cy="1131040"/>
          </a:xfrm>
          <a:prstGeom prst="rect">
            <a:avLst/>
          </a:prstGeom>
        </p:spPr>
      </p:pic>
      <p:sp>
        <p:nvSpPr>
          <p:cNvPr id="27" name="Forme libre : forme 26">
            <a:extLst>
              <a:ext uri="{FF2B5EF4-FFF2-40B4-BE49-F238E27FC236}">
                <a16:creationId xmlns:a16="http://schemas.microsoft.com/office/drawing/2014/main" id="{C9BCBD57-3B24-4AA0-9F5C-23E30279E4FA}"/>
              </a:ext>
            </a:extLst>
          </p:cNvPr>
          <p:cNvSpPr/>
          <p:nvPr/>
        </p:nvSpPr>
        <p:spPr>
          <a:xfrm>
            <a:off x="4260559" y="2811257"/>
            <a:ext cx="1622936" cy="454012"/>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p:spPr>
        <p:style>
          <a:lnRef idx="2">
            <a:schemeClr val="accent5">
              <a:hueOff val="-14047587"/>
              <a:satOff val="34105"/>
              <a:lumOff val="32937"/>
              <a:alphaOff val="0"/>
            </a:schemeClr>
          </a:lnRef>
          <a:fillRef idx="1">
            <a:schemeClr val="accent5">
              <a:hueOff val="-14047587"/>
              <a:satOff val="34105"/>
              <a:lumOff val="32937"/>
              <a:alphaOff val="0"/>
            </a:schemeClr>
          </a:fillRef>
          <a:effectRef idx="0">
            <a:schemeClr val="accent5">
              <a:hueOff val="-14047587"/>
              <a:satOff val="34105"/>
              <a:lumOff val="32937"/>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GKG filtered</a:t>
            </a:r>
          </a:p>
        </p:txBody>
      </p:sp>
      <p:sp>
        <p:nvSpPr>
          <p:cNvPr id="28" name="Forme libre : forme 27">
            <a:extLst>
              <a:ext uri="{FF2B5EF4-FFF2-40B4-BE49-F238E27FC236}">
                <a16:creationId xmlns:a16="http://schemas.microsoft.com/office/drawing/2014/main" id="{E3B7C5A3-C1C6-44E0-8B09-95A922352535}"/>
              </a:ext>
            </a:extLst>
          </p:cNvPr>
          <p:cNvSpPr/>
          <p:nvPr/>
        </p:nvSpPr>
        <p:spPr>
          <a:xfrm>
            <a:off x="4260559" y="3265346"/>
            <a:ext cx="1622936" cy="1545450"/>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400" kern="1200">
                <a:solidFill>
                  <a:srgbClr val="FF0000"/>
                </a:solidFill>
              </a:rPr>
              <a:t>Themes</a:t>
            </a:r>
          </a:p>
          <a:p>
            <a:pPr marL="171450" lvl="1" indent="-171450" defTabSz="755650">
              <a:lnSpc>
                <a:spcPct val="90000"/>
              </a:lnSpc>
              <a:spcBef>
                <a:spcPct val="0"/>
              </a:spcBef>
              <a:spcAft>
                <a:spcPct val="15000"/>
              </a:spcAft>
              <a:buChar char="•"/>
            </a:pPr>
            <a:r>
              <a:rPr lang="fr-FR" sz="1400"/>
              <a:t>Source</a:t>
            </a:r>
          </a:p>
          <a:p>
            <a:pPr marL="171450" lvl="1" indent="-171450" defTabSz="755650">
              <a:lnSpc>
                <a:spcPct val="90000"/>
              </a:lnSpc>
              <a:spcBef>
                <a:spcPct val="0"/>
              </a:spcBef>
              <a:spcAft>
                <a:spcPct val="15000"/>
              </a:spcAft>
              <a:buChar char="•"/>
            </a:pPr>
            <a:r>
              <a:rPr lang="fr-FR" sz="1400"/>
              <a:t>tone </a:t>
            </a:r>
            <a:endParaRPr lang="fr-FR" sz="1400" kern="1200"/>
          </a:p>
          <a:p>
            <a:pPr marL="171450" lvl="1" indent="-171450" defTabSz="755650">
              <a:lnSpc>
                <a:spcPct val="90000"/>
              </a:lnSpc>
              <a:spcBef>
                <a:spcPct val="0"/>
              </a:spcBef>
              <a:spcAft>
                <a:spcPct val="15000"/>
              </a:spcAft>
              <a:buChar char="•"/>
            </a:pPr>
            <a:r>
              <a:rPr lang="fr-FR" sz="1400"/>
              <a:t>date</a:t>
            </a:r>
            <a:endParaRPr lang="fr-FR" sz="1400" kern="1200"/>
          </a:p>
        </p:txBody>
      </p:sp>
      <p:sp>
        <p:nvSpPr>
          <p:cNvPr id="4" name="ZoneTexte 3">
            <a:extLst>
              <a:ext uri="{FF2B5EF4-FFF2-40B4-BE49-F238E27FC236}">
                <a16:creationId xmlns:a16="http://schemas.microsoft.com/office/drawing/2014/main" id="{B4FB6FF7-961D-4BA5-A431-558E9F46A7C3}"/>
              </a:ext>
            </a:extLst>
          </p:cNvPr>
          <p:cNvSpPr txBox="1"/>
          <p:nvPr/>
        </p:nvSpPr>
        <p:spPr>
          <a:xfrm>
            <a:off x="692459" y="5748660"/>
            <a:ext cx="8380520" cy="523220"/>
          </a:xfrm>
          <a:prstGeom prst="rect">
            <a:avLst/>
          </a:prstGeom>
          <a:noFill/>
        </p:spPr>
        <p:txBody>
          <a:bodyPr wrap="square" rtlCol="0">
            <a:spAutoFit/>
          </a:bodyPr>
          <a:lstStyle/>
          <a:p>
            <a:r>
              <a:rPr lang="fr-FR" sz="1400"/>
              <a:t>Le champ Thèmes (tableau) est décomposé en ses différents thèmes</a:t>
            </a:r>
            <a:br>
              <a:rPr lang="fr-FR" sz="1400"/>
            </a:br>
            <a:r>
              <a:rPr lang="fr-FR" sz="1400"/>
              <a:t>Le champ Date est décomposé en Jour, Mois et Année</a:t>
            </a:r>
          </a:p>
        </p:txBody>
      </p:sp>
      <p:sp>
        <p:nvSpPr>
          <p:cNvPr id="7" name="Espace réservé du pied de page 6">
            <a:extLst>
              <a:ext uri="{FF2B5EF4-FFF2-40B4-BE49-F238E27FC236}">
                <a16:creationId xmlns:a16="http://schemas.microsoft.com/office/drawing/2014/main" id="{69B87153-2FF6-4F33-B1B9-01F468ED5BE3}"/>
              </a:ext>
            </a:extLst>
          </p:cNvPr>
          <p:cNvSpPr>
            <a:spLocks noGrp="1"/>
          </p:cNvSpPr>
          <p:nvPr>
            <p:ph type="ftr" sz="quarter" idx="12"/>
          </p:nvPr>
        </p:nvSpPr>
        <p:spPr/>
        <p:txBody>
          <a:bodyPr/>
          <a:lstStyle/>
          <a:p>
            <a:pPr rtl="0"/>
            <a:r>
              <a:rPr lang="fr-FR" noProof="0"/>
              <a:t>projet GDELT 2021</a:t>
            </a:r>
          </a:p>
        </p:txBody>
      </p:sp>
    </p:spTree>
    <p:extLst>
      <p:ext uri="{BB962C8B-B14F-4D97-AF65-F5344CB8AC3E}">
        <p14:creationId xmlns:p14="http://schemas.microsoft.com/office/powerpoint/2010/main" val="207084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972754-2B96-4D91-B318-76E8314E4C52}"/>
              </a:ext>
            </a:extLst>
          </p:cNvPr>
          <p:cNvSpPr>
            <a:spLocks noGrp="1"/>
          </p:cNvSpPr>
          <p:nvPr>
            <p:ph type="title"/>
          </p:nvPr>
        </p:nvSpPr>
        <p:spPr>
          <a:xfrm>
            <a:off x="432000" y="334342"/>
            <a:ext cx="11328000" cy="432000"/>
          </a:xfrm>
        </p:spPr>
        <p:txBody>
          <a:bodyPr/>
          <a:lstStyle/>
          <a:p>
            <a:r>
              <a:rPr lang="fr-FR" dirty="0"/>
              <a:t>Requête 3    /by </a:t>
            </a:r>
            <a:r>
              <a:rPr lang="fr-FR" dirty="0" err="1"/>
              <a:t>Persons</a:t>
            </a:r>
            <a:r>
              <a:rPr lang="fr-FR" dirty="0"/>
              <a:t> - écriture</a:t>
            </a:r>
          </a:p>
        </p:txBody>
      </p:sp>
      <p:sp>
        <p:nvSpPr>
          <p:cNvPr id="3" name="Espace réservé du texte 2">
            <a:extLst>
              <a:ext uri="{FF2B5EF4-FFF2-40B4-BE49-F238E27FC236}">
                <a16:creationId xmlns:a16="http://schemas.microsoft.com/office/drawing/2014/main" id="{3389C19F-3AFA-45D3-A867-2E9DFA20F756}"/>
              </a:ext>
            </a:extLst>
          </p:cNvPr>
          <p:cNvSpPr>
            <a:spLocks noGrp="1"/>
          </p:cNvSpPr>
          <p:nvPr>
            <p:ph type="body" sz="quarter" idx="32"/>
          </p:nvPr>
        </p:nvSpPr>
        <p:spPr>
          <a:xfrm>
            <a:off x="420487" y="883242"/>
            <a:ext cx="11339513" cy="360000"/>
          </a:xfrm>
        </p:spPr>
        <p:txBody>
          <a:bodyPr/>
          <a:lstStyle/>
          <a:p>
            <a:r>
              <a:rPr lang="fr">
                <a:solidFill>
                  <a:schemeClr val="dk2"/>
                </a:solidFill>
                <a:latin typeface="Open Sans"/>
                <a:ea typeface="Open Sans"/>
                <a:cs typeface="Open Sans"/>
                <a:sym typeface="Open Sans"/>
              </a:rPr>
              <a:t>Pour une source de donnés passée en paramètre (</a:t>
            </a:r>
            <a:r>
              <a:rPr lang="fr-FR">
                <a:solidFill>
                  <a:schemeClr val="dk2"/>
                </a:solidFill>
                <a:latin typeface="Open Sans"/>
                <a:ea typeface="Open Sans"/>
                <a:cs typeface="Open Sans"/>
                <a:sym typeface="Open Sans"/>
              </a:rPr>
              <a:t>e.g. gkg.SourceCommonName)</a:t>
            </a:r>
            <a:r>
              <a:rPr lang="fr">
                <a:solidFill>
                  <a:schemeClr val="dk2"/>
                </a:solidFill>
                <a:latin typeface="Open Sans"/>
                <a:ea typeface="Open Sans"/>
                <a:cs typeface="Open Sans"/>
                <a:sym typeface="Open Sans"/>
              </a:rPr>
              <a:t>, affichez les thèmes, </a:t>
            </a:r>
            <a:r>
              <a:rPr lang="fr">
                <a:solidFill>
                  <a:srgbClr val="FF0000"/>
                </a:solidFill>
                <a:latin typeface="Open Sans"/>
                <a:ea typeface="Open Sans"/>
                <a:cs typeface="Open Sans"/>
                <a:sym typeface="Open Sans"/>
              </a:rPr>
              <a:t>personnes</a:t>
            </a:r>
            <a:r>
              <a:rPr lang="fr">
                <a:solidFill>
                  <a:schemeClr val="dk2"/>
                </a:solidFill>
                <a:latin typeface="Open Sans"/>
                <a:ea typeface="Open Sans"/>
                <a:cs typeface="Open Sans"/>
                <a:sym typeface="Open Sans"/>
              </a:rPr>
              <a:t>, lieux dont les articles de cette source parlent ainsi que le nombre d’articles et le ton moyen des articles (pour chaque thème/personne/lieu); permettez une agrégation par jour/mois/année</a:t>
            </a:r>
            <a:endParaRPr lang="fr-FR"/>
          </a:p>
        </p:txBody>
      </p:sp>
      <p:cxnSp>
        <p:nvCxnSpPr>
          <p:cNvPr id="13" name="Connecteur droit avec flèche 12">
            <a:extLst>
              <a:ext uri="{FF2B5EF4-FFF2-40B4-BE49-F238E27FC236}">
                <a16:creationId xmlns:a16="http://schemas.microsoft.com/office/drawing/2014/main" id="{EB3D9C0C-6A30-495F-B19A-95262195BD1E}"/>
              </a:ext>
            </a:extLst>
          </p:cNvPr>
          <p:cNvCxnSpPr>
            <a:cxnSpLocks/>
          </p:cNvCxnSpPr>
          <p:nvPr/>
        </p:nvCxnSpPr>
        <p:spPr>
          <a:xfrm>
            <a:off x="2547891" y="3863898"/>
            <a:ext cx="1623947" cy="0"/>
          </a:xfrm>
          <a:prstGeom prst="straightConnector1">
            <a:avLst/>
          </a:prstGeom>
          <a:ln w="317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4" name="Forme libre : forme 13">
            <a:extLst>
              <a:ext uri="{FF2B5EF4-FFF2-40B4-BE49-F238E27FC236}">
                <a16:creationId xmlns:a16="http://schemas.microsoft.com/office/drawing/2014/main" id="{142D21E0-B56A-408C-9462-0648713D13DB}"/>
              </a:ext>
            </a:extLst>
          </p:cNvPr>
          <p:cNvSpPr/>
          <p:nvPr/>
        </p:nvSpPr>
        <p:spPr>
          <a:xfrm>
            <a:off x="841725" y="2811257"/>
            <a:ext cx="1622936" cy="454012"/>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p:spPr>
        <p:style>
          <a:lnRef idx="2">
            <a:schemeClr val="accent5">
              <a:hueOff val="-14047587"/>
              <a:satOff val="34105"/>
              <a:lumOff val="32937"/>
              <a:alphaOff val="0"/>
            </a:schemeClr>
          </a:lnRef>
          <a:fillRef idx="1">
            <a:schemeClr val="accent5">
              <a:hueOff val="-14047587"/>
              <a:satOff val="34105"/>
              <a:lumOff val="32937"/>
              <a:alphaOff val="0"/>
            </a:schemeClr>
          </a:fillRef>
          <a:effectRef idx="0">
            <a:schemeClr val="accent5">
              <a:hueOff val="-14047587"/>
              <a:satOff val="34105"/>
              <a:lumOff val="32937"/>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GKG full</a:t>
            </a:r>
          </a:p>
        </p:txBody>
      </p:sp>
      <p:sp>
        <p:nvSpPr>
          <p:cNvPr id="15" name="Forme libre : forme 14">
            <a:extLst>
              <a:ext uri="{FF2B5EF4-FFF2-40B4-BE49-F238E27FC236}">
                <a16:creationId xmlns:a16="http://schemas.microsoft.com/office/drawing/2014/main" id="{7B4CB6FB-D87E-471E-99A5-78D9EE017275}"/>
              </a:ext>
            </a:extLst>
          </p:cNvPr>
          <p:cNvSpPr/>
          <p:nvPr/>
        </p:nvSpPr>
        <p:spPr>
          <a:xfrm>
            <a:off x="841725" y="3265346"/>
            <a:ext cx="1622936" cy="1545450"/>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400" kern="1200"/>
              <a:t>Themes</a:t>
            </a:r>
          </a:p>
          <a:p>
            <a:pPr marL="171450" lvl="1" indent="-171450" defTabSz="755650">
              <a:lnSpc>
                <a:spcPct val="90000"/>
              </a:lnSpc>
              <a:spcBef>
                <a:spcPct val="0"/>
              </a:spcBef>
              <a:spcAft>
                <a:spcPct val="15000"/>
              </a:spcAft>
              <a:buChar char="•"/>
            </a:pPr>
            <a:r>
              <a:rPr lang="fr-FR" sz="1400"/>
              <a:t>Source</a:t>
            </a:r>
          </a:p>
          <a:p>
            <a:pPr marL="171450" lvl="1" indent="-171450" defTabSz="755650">
              <a:lnSpc>
                <a:spcPct val="90000"/>
              </a:lnSpc>
              <a:spcBef>
                <a:spcPct val="0"/>
              </a:spcBef>
              <a:spcAft>
                <a:spcPct val="15000"/>
              </a:spcAft>
              <a:buChar char="•"/>
            </a:pPr>
            <a:r>
              <a:rPr lang="fr-FR" sz="1400"/>
              <a:t>tone </a:t>
            </a:r>
            <a:endParaRPr lang="fr-FR" sz="1400" kern="1200"/>
          </a:p>
          <a:p>
            <a:pPr marL="171450" lvl="1" indent="-171450" defTabSz="755650">
              <a:lnSpc>
                <a:spcPct val="90000"/>
              </a:lnSpc>
              <a:spcBef>
                <a:spcPct val="0"/>
              </a:spcBef>
              <a:spcAft>
                <a:spcPct val="15000"/>
              </a:spcAft>
              <a:buChar char="•"/>
            </a:pPr>
            <a:r>
              <a:rPr lang="fr-FR" sz="1400"/>
              <a:t>Date</a:t>
            </a:r>
          </a:p>
          <a:p>
            <a:pPr marL="171450" lvl="1" indent="-171450" defTabSz="755650">
              <a:lnSpc>
                <a:spcPct val="90000"/>
              </a:lnSpc>
              <a:spcBef>
                <a:spcPct val="0"/>
              </a:spcBef>
              <a:spcAft>
                <a:spcPct val="15000"/>
              </a:spcAft>
              <a:buChar char="•"/>
            </a:pPr>
            <a:r>
              <a:rPr lang="fr-FR" sz="1400" kern="1200">
                <a:solidFill>
                  <a:srgbClr val="FF0000"/>
                </a:solidFill>
              </a:rPr>
              <a:t>Persons</a:t>
            </a:r>
          </a:p>
        </p:txBody>
      </p:sp>
      <p:sp>
        <p:nvSpPr>
          <p:cNvPr id="16" name="ZoneTexte 15">
            <a:extLst>
              <a:ext uri="{FF2B5EF4-FFF2-40B4-BE49-F238E27FC236}">
                <a16:creationId xmlns:a16="http://schemas.microsoft.com/office/drawing/2014/main" id="{0F26D62D-882C-4A5E-9881-20E38BDDDDF0}"/>
              </a:ext>
            </a:extLst>
          </p:cNvPr>
          <p:cNvSpPr txBox="1"/>
          <p:nvPr/>
        </p:nvSpPr>
        <p:spPr>
          <a:xfrm>
            <a:off x="2553382" y="3912618"/>
            <a:ext cx="1569592" cy="523220"/>
          </a:xfrm>
          <a:prstGeom prst="rect">
            <a:avLst/>
          </a:prstGeom>
          <a:noFill/>
        </p:spPr>
        <p:txBody>
          <a:bodyPr wrap="square" rtlCol="0">
            <a:spAutoFit/>
          </a:bodyPr>
          <a:lstStyle/>
          <a:p>
            <a:r>
              <a:rPr lang="fr-FR" sz="1400" b="1"/>
              <a:t>Apply « COVID » filter on Themes</a:t>
            </a:r>
          </a:p>
        </p:txBody>
      </p:sp>
      <p:cxnSp>
        <p:nvCxnSpPr>
          <p:cNvPr id="21" name="Connecteur droit avec flèche 20">
            <a:extLst>
              <a:ext uri="{FF2B5EF4-FFF2-40B4-BE49-F238E27FC236}">
                <a16:creationId xmlns:a16="http://schemas.microsoft.com/office/drawing/2014/main" id="{DE05CF30-B2A3-4311-A64D-01D365C71E73}"/>
              </a:ext>
            </a:extLst>
          </p:cNvPr>
          <p:cNvCxnSpPr>
            <a:cxnSpLocks/>
          </p:cNvCxnSpPr>
          <p:nvPr/>
        </p:nvCxnSpPr>
        <p:spPr>
          <a:xfrm>
            <a:off x="6021080" y="3909360"/>
            <a:ext cx="1453948" cy="1"/>
          </a:xfrm>
          <a:prstGeom prst="straightConnector1">
            <a:avLst/>
          </a:prstGeom>
          <a:ln w="317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2" name="ZoneTexte 21">
            <a:extLst>
              <a:ext uri="{FF2B5EF4-FFF2-40B4-BE49-F238E27FC236}">
                <a16:creationId xmlns:a16="http://schemas.microsoft.com/office/drawing/2014/main" id="{93FACBD9-B415-40E6-A1A0-D2C6D24C02EE}"/>
              </a:ext>
            </a:extLst>
          </p:cNvPr>
          <p:cNvSpPr txBox="1"/>
          <p:nvPr/>
        </p:nvSpPr>
        <p:spPr>
          <a:xfrm>
            <a:off x="5905970" y="3936062"/>
            <a:ext cx="1773423" cy="523220"/>
          </a:xfrm>
          <a:prstGeom prst="rect">
            <a:avLst/>
          </a:prstGeom>
          <a:noFill/>
        </p:spPr>
        <p:txBody>
          <a:bodyPr wrap="square" rtlCol="0">
            <a:spAutoFit/>
          </a:bodyPr>
          <a:lstStyle/>
          <a:p>
            <a:pPr algn="ctr"/>
            <a:r>
              <a:rPr lang="fr-FR" sz="1400" b="1"/>
              <a:t>Group by Source, </a:t>
            </a:r>
            <a:r>
              <a:rPr lang="fr-FR" sz="1400" b="1">
                <a:solidFill>
                  <a:srgbClr val="FF0000"/>
                </a:solidFill>
              </a:rPr>
              <a:t>Person</a:t>
            </a:r>
            <a:r>
              <a:rPr lang="fr-FR" sz="1400" b="1"/>
              <a:t>, date</a:t>
            </a:r>
          </a:p>
        </p:txBody>
      </p:sp>
      <p:sp>
        <p:nvSpPr>
          <p:cNvPr id="23" name="Forme libre : forme 22">
            <a:extLst>
              <a:ext uri="{FF2B5EF4-FFF2-40B4-BE49-F238E27FC236}">
                <a16:creationId xmlns:a16="http://schemas.microsoft.com/office/drawing/2014/main" id="{D10DF2D9-DD03-4750-9104-411C4B0039E9}"/>
              </a:ext>
            </a:extLst>
          </p:cNvPr>
          <p:cNvSpPr/>
          <p:nvPr/>
        </p:nvSpPr>
        <p:spPr>
          <a:xfrm>
            <a:off x="7760960" y="2845281"/>
            <a:ext cx="1455933" cy="415529"/>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a:solidFill>
            <a:schemeClr val="accent2">
              <a:lumMod val="75000"/>
            </a:schemeClr>
          </a:solidFill>
          <a:ln w="28575"/>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Final Table</a:t>
            </a:r>
          </a:p>
        </p:txBody>
      </p:sp>
      <p:sp>
        <p:nvSpPr>
          <p:cNvPr id="24" name="Forme libre : forme 23">
            <a:extLst>
              <a:ext uri="{FF2B5EF4-FFF2-40B4-BE49-F238E27FC236}">
                <a16:creationId xmlns:a16="http://schemas.microsoft.com/office/drawing/2014/main" id="{DD51901E-8D65-4AEE-8B8C-BAD2BC714454}"/>
              </a:ext>
            </a:extLst>
          </p:cNvPr>
          <p:cNvSpPr/>
          <p:nvPr/>
        </p:nvSpPr>
        <p:spPr>
          <a:xfrm>
            <a:off x="7760960" y="3272736"/>
            <a:ext cx="1455933" cy="1752016"/>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a:ln w="28575">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400" kern="1200"/>
              <a:t>Source</a:t>
            </a:r>
          </a:p>
          <a:p>
            <a:pPr marL="171450" lvl="1" indent="-171450" algn="l" defTabSz="755650">
              <a:lnSpc>
                <a:spcPct val="90000"/>
              </a:lnSpc>
              <a:spcBef>
                <a:spcPct val="0"/>
              </a:spcBef>
              <a:spcAft>
                <a:spcPct val="15000"/>
              </a:spcAft>
              <a:buChar char="•"/>
            </a:pPr>
            <a:r>
              <a:rPr lang="fr-FR" sz="1400">
                <a:solidFill>
                  <a:srgbClr val="FF0000"/>
                </a:solidFill>
              </a:rPr>
              <a:t>Person</a:t>
            </a:r>
          </a:p>
          <a:p>
            <a:pPr marL="171450" lvl="1" indent="-171450" algn="l" defTabSz="755650">
              <a:lnSpc>
                <a:spcPct val="90000"/>
              </a:lnSpc>
              <a:spcBef>
                <a:spcPct val="0"/>
              </a:spcBef>
              <a:spcAft>
                <a:spcPct val="15000"/>
              </a:spcAft>
              <a:buChar char="•"/>
            </a:pPr>
            <a:r>
              <a:rPr lang="fr-FR" sz="1400" kern="1200"/>
              <a:t>Jour</a:t>
            </a:r>
          </a:p>
          <a:p>
            <a:pPr marL="171450" lvl="1" indent="-171450" algn="l" defTabSz="755650">
              <a:lnSpc>
                <a:spcPct val="90000"/>
              </a:lnSpc>
              <a:spcBef>
                <a:spcPct val="0"/>
              </a:spcBef>
              <a:spcAft>
                <a:spcPct val="15000"/>
              </a:spcAft>
              <a:buChar char="•"/>
            </a:pPr>
            <a:r>
              <a:rPr lang="fr-FR" sz="1400"/>
              <a:t>Mois</a:t>
            </a:r>
          </a:p>
          <a:p>
            <a:pPr marL="171450" lvl="1" indent="-171450" algn="l" defTabSz="755650">
              <a:lnSpc>
                <a:spcPct val="90000"/>
              </a:lnSpc>
              <a:spcBef>
                <a:spcPct val="0"/>
              </a:spcBef>
              <a:spcAft>
                <a:spcPct val="15000"/>
              </a:spcAft>
              <a:buChar char="•"/>
            </a:pPr>
            <a:r>
              <a:rPr lang="fr-FR" sz="1400" kern="1200"/>
              <a:t>Année</a:t>
            </a:r>
          </a:p>
          <a:p>
            <a:pPr marL="171450" lvl="1" indent="-171450" algn="l" defTabSz="755650">
              <a:lnSpc>
                <a:spcPct val="90000"/>
              </a:lnSpc>
              <a:spcBef>
                <a:spcPct val="0"/>
              </a:spcBef>
              <a:spcAft>
                <a:spcPct val="15000"/>
              </a:spcAft>
              <a:buChar char="•"/>
            </a:pPr>
            <a:r>
              <a:rPr lang="fr-FR" sz="1400"/>
              <a:t>Average Tone</a:t>
            </a:r>
            <a:endParaRPr lang="fr-FR" sz="1400" kern="1200"/>
          </a:p>
          <a:p>
            <a:pPr marL="171450" lvl="1" indent="-171450" algn="l" defTabSz="755650">
              <a:lnSpc>
                <a:spcPct val="90000"/>
              </a:lnSpc>
              <a:spcBef>
                <a:spcPct val="0"/>
              </a:spcBef>
              <a:spcAft>
                <a:spcPct val="15000"/>
              </a:spcAft>
              <a:buChar char="•"/>
            </a:pPr>
            <a:r>
              <a:rPr lang="fr-FR" sz="1400" kern="1200"/>
              <a:t>Num_articles</a:t>
            </a:r>
          </a:p>
        </p:txBody>
      </p:sp>
      <p:cxnSp>
        <p:nvCxnSpPr>
          <p:cNvPr id="25" name="Connecteur droit avec flèche 24">
            <a:extLst>
              <a:ext uri="{FF2B5EF4-FFF2-40B4-BE49-F238E27FC236}">
                <a16:creationId xmlns:a16="http://schemas.microsoft.com/office/drawing/2014/main" id="{327F4FC6-FE38-45D2-8AD4-0D42BD5ED09B}"/>
              </a:ext>
            </a:extLst>
          </p:cNvPr>
          <p:cNvCxnSpPr>
            <a:cxnSpLocks/>
          </p:cNvCxnSpPr>
          <p:nvPr/>
        </p:nvCxnSpPr>
        <p:spPr>
          <a:xfrm flipV="1">
            <a:off x="9386201" y="3969862"/>
            <a:ext cx="574541" cy="2"/>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26" name="Image 25">
            <a:extLst>
              <a:ext uri="{FF2B5EF4-FFF2-40B4-BE49-F238E27FC236}">
                <a16:creationId xmlns:a16="http://schemas.microsoft.com/office/drawing/2014/main" id="{B6F95F12-3730-4459-9AE7-D8EE7428AD35}"/>
              </a:ext>
            </a:extLst>
          </p:cNvPr>
          <p:cNvPicPr>
            <a:picLocks noChangeAspect="1"/>
          </p:cNvPicPr>
          <p:nvPr/>
        </p:nvPicPr>
        <p:blipFill>
          <a:blip r:embed="rId2"/>
          <a:stretch>
            <a:fillRect/>
          </a:stretch>
        </p:blipFill>
        <p:spPr>
          <a:xfrm>
            <a:off x="9942763" y="3457610"/>
            <a:ext cx="1722014" cy="1131040"/>
          </a:xfrm>
          <a:prstGeom prst="rect">
            <a:avLst/>
          </a:prstGeom>
        </p:spPr>
      </p:pic>
      <p:sp>
        <p:nvSpPr>
          <p:cNvPr id="27" name="Forme libre : forme 26">
            <a:extLst>
              <a:ext uri="{FF2B5EF4-FFF2-40B4-BE49-F238E27FC236}">
                <a16:creationId xmlns:a16="http://schemas.microsoft.com/office/drawing/2014/main" id="{C9BCBD57-3B24-4AA0-9F5C-23E30279E4FA}"/>
              </a:ext>
            </a:extLst>
          </p:cNvPr>
          <p:cNvSpPr/>
          <p:nvPr/>
        </p:nvSpPr>
        <p:spPr>
          <a:xfrm>
            <a:off x="4260559" y="2811257"/>
            <a:ext cx="1622936" cy="454012"/>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p:spPr>
        <p:style>
          <a:lnRef idx="2">
            <a:schemeClr val="accent5">
              <a:hueOff val="-14047587"/>
              <a:satOff val="34105"/>
              <a:lumOff val="32937"/>
              <a:alphaOff val="0"/>
            </a:schemeClr>
          </a:lnRef>
          <a:fillRef idx="1">
            <a:schemeClr val="accent5">
              <a:hueOff val="-14047587"/>
              <a:satOff val="34105"/>
              <a:lumOff val="32937"/>
              <a:alphaOff val="0"/>
            </a:schemeClr>
          </a:fillRef>
          <a:effectRef idx="0">
            <a:schemeClr val="accent5">
              <a:hueOff val="-14047587"/>
              <a:satOff val="34105"/>
              <a:lumOff val="32937"/>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GKG filtered</a:t>
            </a:r>
          </a:p>
        </p:txBody>
      </p:sp>
      <p:sp>
        <p:nvSpPr>
          <p:cNvPr id="28" name="Forme libre : forme 27">
            <a:extLst>
              <a:ext uri="{FF2B5EF4-FFF2-40B4-BE49-F238E27FC236}">
                <a16:creationId xmlns:a16="http://schemas.microsoft.com/office/drawing/2014/main" id="{E3B7C5A3-C1C6-44E0-8B09-95A922352535}"/>
              </a:ext>
            </a:extLst>
          </p:cNvPr>
          <p:cNvSpPr/>
          <p:nvPr/>
        </p:nvSpPr>
        <p:spPr>
          <a:xfrm>
            <a:off x="4260559" y="3265346"/>
            <a:ext cx="1622936" cy="1545450"/>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400" kern="1200">
                <a:solidFill>
                  <a:schemeClr val="tx1"/>
                </a:solidFill>
              </a:rPr>
              <a:t>Themes</a:t>
            </a:r>
          </a:p>
          <a:p>
            <a:pPr marL="171450" lvl="1" indent="-171450" defTabSz="755650">
              <a:lnSpc>
                <a:spcPct val="90000"/>
              </a:lnSpc>
              <a:spcBef>
                <a:spcPct val="0"/>
              </a:spcBef>
              <a:spcAft>
                <a:spcPct val="15000"/>
              </a:spcAft>
              <a:buChar char="•"/>
            </a:pPr>
            <a:r>
              <a:rPr lang="fr-FR" sz="1400"/>
              <a:t>Source</a:t>
            </a:r>
          </a:p>
          <a:p>
            <a:pPr marL="171450" lvl="1" indent="-171450" defTabSz="755650">
              <a:lnSpc>
                <a:spcPct val="90000"/>
              </a:lnSpc>
              <a:spcBef>
                <a:spcPct val="0"/>
              </a:spcBef>
              <a:spcAft>
                <a:spcPct val="15000"/>
              </a:spcAft>
              <a:buChar char="•"/>
            </a:pPr>
            <a:r>
              <a:rPr lang="fr-FR" sz="1400"/>
              <a:t>tone </a:t>
            </a:r>
            <a:endParaRPr lang="fr-FR" sz="1400" kern="1200"/>
          </a:p>
          <a:p>
            <a:pPr marL="171450" lvl="1" indent="-171450" defTabSz="755650">
              <a:lnSpc>
                <a:spcPct val="90000"/>
              </a:lnSpc>
              <a:spcBef>
                <a:spcPct val="0"/>
              </a:spcBef>
              <a:spcAft>
                <a:spcPct val="15000"/>
              </a:spcAft>
              <a:buChar char="•"/>
            </a:pPr>
            <a:r>
              <a:rPr lang="fr-FR" sz="1400"/>
              <a:t>Date</a:t>
            </a:r>
          </a:p>
          <a:p>
            <a:pPr marL="171450" lvl="1" indent="-171450" defTabSz="755650">
              <a:lnSpc>
                <a:spcPct val="90000"/>
              </a:lnSpc>
              <a:spcBef>
                <a:spcPct val="0"/>
              </a:spcBef>
              <a:spcAft>
                <a:spcPct val="15000"/>
              </a:spcAft>
              <a:buChar char="•"/>
            </a:pPr>
            <a:r>
              <a:rPr lang="fr-FR" sz="1400" kern="1200">
                <a:solidFill>
                  <a:srgbClr val="FF0000"/>
                </a:solidFill>
              </a:rPr>
              <a:t>Persons</a:t>
            </a:r>
          </a:p>
        </p:txBody>
      </p:sp>
      <p:sp>
        <p:nvSpPr>
          <p:cNvPr id="18" name="ZoneTexte 17">
            <a:extLst>
              <a:ext uri="{FF2B5EF4-FFF2-40B4-BE49-F238E27FC236}">
                <a16:creationId xmlns:a16="http://schemas.microsoft.com/office/drawing/2014/main" id="{9DB59EC3-D0B6-4BF9-90B1-B0C8CE2B2B8A}"/>
              </a:ext>
            </a:extLst>
          </p:cNvPr>
          <p:cNvSpPr txBox="1"/>
          <p:nvPr/>
        </p:nvSpPr>
        <p:spPr>
          <a:xfrm>
            <a:off x="692459" y="5748660"/>
            <a:ext cx="8380520" cy="523220"/>
          </a:xfrm>
          <a:prstGeom prst="rect">
            <a:avLst/>
          </a:prstGeom>
          <a:noFill/>
        </p:spPr>
        <p:txBody>
          <a:bodyPr wrap="square" rtlCol="0">
            <a:spAutoFit/>
          </a:bodyPr>
          <a:lstStyle/>
          <a:p>
            <a:r>
              <a:rPr lang="fr-FR" sz="1400"/>
              <a:t>Le champ Personnes (tableau) est décomposé en ses différentes personnes</a:t>
            </a:r>
            <a:br>
              <a:rPr lang="fr-FR" sz="1400"/>
            </a:br>
            <a:r>
              <a:rPr lang="fr-FR" sz="1400"/>
              <a:t>Le champ Date est décomposé en Jour, Mois et Année</a:t>
            </a:r>
          </a:p>
        </p:txBody>
      </p:sp>
      <p:sp>
        <p:nvSpPr>
          <p:cNvPr id="4" name="Espace réservé du pied de page 3">
            <a:extLst>
              <a:ext uri="{FF2B5EF4-FFF2-40B4-BE49-F238E27FC236}">
                <a16:creationId xmlns:a16="http://schemas.microsoft.com/office/drawing/2014/main" id="{84B3205C-28F9-4D89-8600-9C97A4F60318}"/>
              </a:ext>
            </a:extLst>
          </p:cNvPr>
          <p:cNvSpPr>
            <a:spLocks noGrp="1"/>
          </p:cNvSpPr>
          <p:nvPr>
            <p:ph type="ftr" sz="quarter" idx="12"/>
          </p:nvPr>
        </p:nvSpPr>
        <p:spPr/>
        <p:txBody>
          <a:bodyPr/>
          <a:lstStyle/>
          <a:p>
            <a:pPr rtl="0"/>
            <a:r>
              <a:rPr lang="fr-FR" noProof="0"/>
              <a:t>projet GDELT 2021</a:t>
            </a:r>
          </a:p>
        </p:txBody>
      </p:sp>
    </p:spTree>
    <p:extLst>
      <p:ext uri="{BB962C8B-B14F-4D97-AF65-F5344CB8AC3E}">
        <p14:creationId xmlns:p14="http://schemas.microsoft.com/office/powerpoint/2010/main" val="599118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972754-2B96-4D91-B318-76E8314E4C52}"/>
              </a:ext>
            </a:extLst>
          </p:cNvPr>
          <p:cNvSpPr>
            <a:spLocks noGrp="1"/>
          </p:cNvSpPr>
          <p:nvPr>
            <p:ph type="title"/>
          </p:nvPr>
        </p:nvSpPr>
        <p:spPr>
          <a:xfrm>
            <a:off x="432000" y="334342"/>
            <a:ext cx="11328000" cy="432000"/>
          </a:xfrm>
        </p:spPr>
        <p:txBody>
          <a:bodyPr/>
          <a:lstStyle/>
          <a:p>
            <a:r>
              <a:rPr lang="fr-FR" dirty="0"/>
              <a:t>Requête 3    /by Locations - écriture</a:t>
            </a:r>
          </a:p>
        </p:txBody>
      </p:sp>
      <p:sp>
        <p:nvSpPr>
          <p:cNvPr id="3" name="Espace réservé du texte 2">
            <a:extLst>
              <a:ext uri="{FF2B5EF4-FFF2-40B4-BE49-F238E27FC236}">
                <a16:creationId xmlns:a16="http://schemas.microsoft.com/office/drawing/2014/main" id="{3389C19F-3AFA-45D3-A867-2E9DFA20F756}"/>
              </a:ext>
            </a:extLst>
          </p:cNvPr>
          <p:cNvSpPr>
            <a:spLocks noGrp="1"/>
          </p:cNvSpPr>
          <p:nvPr>
            <p:ph type="body" sz="quarter" idx="32"/>
          </p:nvPr>
        </p:nvSpPr>
        <p:spPr>
          <a:xfrm>
            <a:off x="420487" y="883242"/>
            <a:ext cx="11339513" cy="360000"/>
          </a:xfrm>
        </p:spPr>
        <p:txBody>
          <a:bodyPr/>
          <a:lstStyle/>
          <a:p>
            <a:r>
              <a:rPr lang="fr">
                <a:solidFill>
                  <a:schemeClr val="dk2"/>
                </a:solidFill>
                <a:latin typeface="Open Sans"/>
                <a:ea typeface="Open Sans"/>
                <a:cs typeface="Open Sans"/>
                <a:sym typeface="Open Sans"/>
              </a:rPr>
              <a:t>Pour une source de donnés passée en paramètre (</a:t>
            </a:r>
            <a:r>
              <a:rPr lang="fr-FR">
                <a:solidFill>
                  <a:schemeClr val="dk2"/>
                </a:solidFill>
                <a:latin typeface="Open Sans"/>
                <a:ea typeface="Open Sans"/>
                <a:cs typeface="Open Sans"/>
                <a:sym typeface="Open Sans"/>
              </a:rPr>
              <a:t>e.g. gkg.SourceCommonName)</a:t>
            </a:r>
            <a:r>
              <a:rPr lang="fr">
                <a:solidFill>
                  <a:schemeClr val="dk2"/>
                </a:solidFill>
                <a:latin typeface="Open Sans"/>
                <a:ea typeface="Open Sans"/>
                <a:cs typeface="Open Sans"/>
                <a:sym typeface="Open Sans"/>
              </a:rPr>
              <a:t>, affichez les thèmes, personnes, </a:t>
            </a:r>
            <a:r>
              <a:rPr lang="fr">
                <a:solidFill>
                  <a:srgbClr val="FF0000"/>
                </a:solidFill>
                <a:latin typeface="Open Sans"/>
                <a:ea typeface="Open Sans"/>
                <a:cs typeface="Open Sans"/>
                <a:sym typeface="Open Sans"/>
              </a:rPr>
              <a:t>lieux</a:t>
            </a:r>
            <a:r>
              <a:rPr lang="fr">
                <a:solidFill>
                  <a:schemeClr val="dk2"/>
                </a:solidFill>
                <a:latin typeface="Open Sans"/>
                <a:ea typeface="Open Sans"/>
                <a:cs typeface="Open Sans"/>
                <a:sym typeface="Open Sans"/>
              </a:rPr>
              <a:t> dont les articles de cette source parlent ainsi que le nombre d’articles et le ton moyen des articles (pour chaque thème/personne/lieu); permettez une agrégation par jour/mois/année</a:t>
            </a:r>
            <a:endParaRPr lang="fr-FR">
              <a:solidFill>
                <a:schemeClr val="dk2"/>
              </a:solidFill>
              <a:latin typeface="Open Sans"/>
              <a:ea typeface="Open Sans"/>
              <a:cs typeface="Open Sans"/>
            </a:endParaRPr>
          </a:p>
        </p:txBody>
      </p:sp>
      <p:cxnSp>
        <p:nvCxnSpPr>
          <p:cNvPr id="13" name="Connecteur droit avec flèche 12">
            <a:extLst>
              <a:ext uri="{FF2B5EF4-FFF2-40B4-BE49-F238E27FC236}">
                <a16:creationId xmlns:a16="http://schemas.microsoft.com/office/drawing/2014/main" id="{EB3D9C0C-6A30-495F-B19A-95262195BD1E}"/>
              </a:ext>
            </a:extLst>
          </p:cNvPr>
          <p:cNvCxnSpPr>
            <a:cxnSpLocks/>
          </p:cNvCxnSpPr>
          <p:nvPr/>
        </p:nvCxnSpPr>
        <p:spPr>
          <a:xfrm>
            <a:off x="2547891" y="3863898"/>
            <a:ext cx="1623947" cy="0"/>
          </a:xfrm>
          <a:prstGeom prst="straightConnector1">
            <a:avLst/>
          </a:prstGeom>
          <a:ln w="317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4" name="Forme libre : forme 13">
            <a:extLst>
              <a:ext uri="{FF2B5EF4-FFF2-40B4-BE49-F238E27FC236}">
                <a16:creationId xmlns:a16="http://schemas.microsoft.com/office/drawing/2014/main" id="{142D21E0-B56A-408C-9462-0648713D13DB}"/>
              </a:ext>
            </a:extLst>
          </p:cNvPr>
          <p:cNvSpPr/>
          <p:nvPr/>
        </p:nvSpPr>
        <p:spPr>
          <a:xfrm>
            <a:off x="841725" y="2811257"/>
            <a:ext cx="1622936" cy="454012"/>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p:spPr>
        <p:style>
          <a:lnRef idx="2">
            <a:schemeClr val="accent5">
              <a:hueOff val="-14047587"/>
              <a:satOff val="34105"/>
              <a:lumOff val="32937"/>
              <a:alphaOff val="0"/>
            </a:schemeClr>
          </a:lnRef>
          <a:fillRef idx="1">
            <a:schemeClr val="accent5">
              <a:hueOff val="-14047587"/>
              <a:satOff val="34105"/>
              <a:lumOff val="32937"/>
              <a:alphaOff val="0"/>
            </a:schemeClr>
          </a:fillRef>
          <a:effectRef idx="0">
            <a:schemeClr val="accent5">
              <a:hueOff val="-14047587"/>
              <a:satOff val="34105"/>
              <a:lumOff val="32937"/>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GKG full</a:t>
            </a:r>
          </a:p>
        </p:txBody>
      </p:sp>
      <p:sp>
        <p:nvSpPr>
          <p:cNvPr id="15" name="Forme libre : forme 14">
            <a:extLst>
              <a:ext uri="{FF2B5EF4-FFF2-40B4-BE49-F238E27FC236}">
                <a16:creationId xmlns:a16="http://schemas.microsoft.com/office/drawing/2014/main" id="{7B4CB6FB-D87E-471E-99A5-78D9EE017275}"/>
              </a:ext>
            </a:extLst>
          </p:cNvPr>
          <p:cNvSpPr/>
          <p:nvPr/>
        </p:nvSpPr>
        <p:spPr>
          <a:xfrm>
            <a:off x="841725" y="3265346"/>
            <a:ext cx="1622936" cy="1545450"/>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400" kern="1200"/>
              <a:t>Themes</a:t>
            </a:r>
          </a:p>
          <a:p>
            <a:pPr marL="171450" lvl="1" indent="-171450" defTabSz="755650">
              <a:lnSpc>
                <a:spcPct val="90000"/>
              </a:lnSpc>
              <a:spcBef>
                <a:spcPct val="0"/>
              </a:spcBef>
              <a:spcAft>
                <a:spcPct val="15000"/>
              </a:spcAft>
              <a:buChar char="•"/>
            </a:pPr>
            <a:r>
              <a:rPr lang="fr-FR" sz="1400"/>
              <a:t>Source</a:t>
            </a:r>
          </a:p>
          <a:p>
            <a:pPr marL="171450" lvl="1" indent="-171450" defTabSz="755650">
              <a:lnSpc>
                <a:spcPct val="90000"/>
              </a:lnSpc>
              <a:spcBef>
                <a:spcPct val="0"/>
              </a:spcBef>
              <a:spcAft>
                <a:spcPct val="15000"/>
              </a:spcAft>
              <a:buChar char="•"/>
            </a:pPr>
            <a:r>
              <a:rPr lang="fr-FR" sz="1400"/>
              <a:t>tone </a:t>
            </a:r>
            <a:endParaRPr lang="fr-FR" sz="1400" kern="1200"/>
          </a:p>
          <a:p>
            <a:pPr marL="171450" lvl="1" indent="-171450" defTabSz="755650">
              <a:lnSpc>
                <a:spcPct val="90000"/>
              </a:lnSpc>
              <a:spcBef>
                <a:spcPct val="0"/>
              </a:spcBef>
              <a:spcAft>
                <a:spcPct val="15000"/>
              </a:spcAft>
              <a:buChar char="•"/>
            </a:pPr>
            <a:r>
              <a:rPr lang="fr-FR" sz="1400"/>
              <a:t>Date</a:t>
            </a:r>
          </a:p>
          <a:p>
            <a:pPr marL="171450" lvl="1" indent="-171450" defTabSz="755650">
              <a:lnSpc>
                <a:spcPct val="90000"/>
              </a:lnSpc>
              <a:spcBef>
                <a:spcPct val="0"/>
              </a:spcBef>
              <a:spcAft>
                <a:spcPct val="15000"/>
              </a:spcAft>
              <a:buChar char="•"/>
            </a:pPr>
            <a:r>
              <a:rPr lang="fr-FR" sz="1400" kern="1200">
                <a:solidFill>
                  <a:srgbClr val="FF0000"/>
                </a:solidFill>
              </a:rPr>
              <a:t>Locations</a:t>
            </a:r>
          </a:p>
        </p:txBody>
      </p:sp>
      <p:sp>
        <p:nvSpPr>
          <p:cNvPr id="16" name="ZoneTexte 15">
            <a:extLst>
              <a:ext uri="{FF2B5EF4-FFF2-40B4-BE49-F238E27FC236}">
                <a16:creationId xmlns:a16="http://schemas.microsoft.com/office/drawing/2014/main" id="{0F26D62D-882C-4A5E-9881-20E38BDDDDF0}"/>
              </a:ext>
            </a:extLst>
          </p:cNvPr>
          <p:cNvSpPr txBox="1"/>
          <p:nvPr/>
        </p:nvSpPr>
        <p:spPr>
          <a:xfrm>
            <a:off x="2553382" y="3912618"/>
            <a:ext cx="1569592" cy="523220"/>
          </a:xfrm>
          <a:prstGeom prst="rect">
            <a:avLst/>
          </a:prstGeom>
          <a:noFill/>
        </p:spPr>
        <p:txBody>
          <a:bodyPr wrap="square" rtlCol="0">
            <a:spAutoFit/>
          </a:bodyPr>
          <a:lstStyle/>
          <a:p>
            <a:r>
              <a:rPr lang="fr-FR" sz="1400" b="1"/>
              <a:t>Apply « COVID » filter on Themes</a:t>
            </a:r>
          </a:p>
        </p:txBody>
      </p:sp>
      <p:cxnSp>
        <p:nvCxnSpPr>
          <p:cNvPr id="21" name="Connecteur droit avec flèche 20">
            <a:extLst>
              <a:ext uri="{FF2B5EF4-FFF2-40B4-BE49-F238E27FC236}">
                <a16:creationId xmlns:a16="http://schemas.microsoft.com/office/drawing/2014/main" id="{DE05CF30-B2A3-4311-A64D-01D365C71E73}"/>
              </a:ext>
            </a:extLst>
          </p:cNvPr>
          <p:cNvCxnSpPr>
            <a:cxnSpLocks/>
          </p:cNvCxnSpPr>
          <p:nvPr/>
        </p:nvCxnSpPr>
        <p:spPr>
          <a:xfrm>
            <a:off x="6021080" y="3909360"/>
            <a:ext cx="1453948" cy="1"/>
          </a:xfrm>
          <a:prstGeom prst="straightConnector1">
            <a:avLst/>
          </a:prstGeom>
          <a:ln w="317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2" name="ZoneTexte 21">
            <a:extLst>
              <a:ext uri="{FF2B5EF4-FFF2-40B4-BE49-F238E27FC236}">
                <a16:creationId xmlns:a16="http://schemas.microsoft.com/office/drawing/2014/main" id="{93FACBD9-B415-40E6-A1A0-D2C6D24C02EE}"/>
              </a:ext>
            </a:extLst>
          </p:cNvPr>
          <p:cNvSpPr txBox="1"/>
          <p:nvPr/>
        </p:nvSpPr>
        <p:spPr>
          <a:xfrm>
            <a:off x="5905970" y="3936062"/>
            <a:ext cx="1773423" cy="523220"/>
          </a:xfrm>
          <a:prstGeom prst="rect">
            <a:avLst/>
          </a:prstGeom>
          <a:noFill/>
        </p:spPr>
        <p:txBody>
          <a:bodyPr wrap="square" rtlCol="0">
            <a:spAutoFit/>
          </a:bodyPr>
          <a:lstStyle/>
          <a:p>
            <a:pPr algn="ctr"/>
            <a:r>
              <a:rPr lang="fr-FR" sz="1400" b="1"/>
              <a:t>Group by Source, </a:t>
            </a:r>
            <a:r>
              <a:rPr lang="fr-FR" sz="1400" b="1">
                <a:solidFill>
                  <a:srgbClr val="FF0000"/>
                </a:solidFill>
              </a:rPr>
              <a:t>Location</a:t>
            </a:r>
            <a:r>
              <a:rPr lang="fr-FR" sz="1400" b="1"/>
              <a:t>, date</a:t>
            </a:r>
          </a:p>
        </p:txBody>
      </p:sp>
      <p:sp>
        <p:nvSpPr>
          <p:cNvPr id="23" name="Forme libre : forme 22">
            <a:extLst>
              <a:ext uri="{FF2B5EF4-FFF2-40B4-BE49-F238E27FC236}">
                <a16:creationId xmlns:a16="http://schemas.microsoft.com/office/drawing/2014/main" id="{D10DF2D9-DD03-4750-9104-411C4B0039E9}"/>
              </a:ext>
            </a:extLst>
          </p:cNvPr>
          <p:cNvSpPr/>
          <p:nvPr/>
        </p:nvSpPr>
        <p:spPr>
          <a:xfrm>
            <a:off x="7760960" y="2845281"/>
            <a:ext cx="1455933" cy="415529"/>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a:solidFill>
            <a:schemeClr val="accent2">
              <a:lumMod val="75000"/>
            </a:schemeClr>
          </a:solidFill>
          <a:ln w="28575"/>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Final Table</a:t>
            </a:r>
          </a:p>
        </p:txBody>
      </p:sp>
      <p:sp>
        <p:nvSpPr>
          <p:cNvPr id="24" name="Forme libre : forme 23">
            <a:extLst>
              <a:ext uri="{FF2B5EF4-FFF2-40B4-BE49-F238E27FC236}">
                <a16:creationId xmlns:a16="http://schemas.microsoft.com/office/drawing/2014/main" id="{DD51901E-8D65-4AEE-8B8C-BAD2BC714454}"/>
              </a:ext>
            </a:extLst>
          </p:cNvPr>
          <p:cNvSpPr/>
          <p:nvPr/>
        </p:nvSpPr>
        <p:spPr>
          <a:xfrm>
            <a:off x="7760960" y="3272736"/>
            <a:ext cx="1455933" cy="1725388"/>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a:ln w="28575">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400" kern="1200"/>
              <a:t>Source</a:t>
            </a:r>
          </a:p>
          <a:p>
            <a:pPr marL="171450" lvl="1" indent="-171450" algn="l" defTabSz="755650">
              <a:lnSpc>
                <a:spcPct val="90000"/>
              </a:lnSpc>
              <a:spcBef>
                <a:spcPct val="0"/>
              </a:spcBef>
              <a:spcAft>
                <a:spcPct val="15000"/>
              </a:spcAft>
              <a:buChar char="•"/>
            </a:pPr>
            <a:r>
              <a:rPr lang="fr-FR" sz="1400">
                <a:solidFill>
                  <a:srgbClr val="FF0000"/>
                </a:solidFill>
              </a:rPr>
              <a:t>Location</a:t>
            </a:r>
          </a:p>
          <a:p>
            <a:pPr marL="171450" lvl="1" indent="-171450" algn="l" defTabSz="755650">
              <a:lnSpc>
                <a:spcPct val="90000"/>
              </a:lnSpc>
              <a:spcBef>
                <a:spcPct val="0"/>
              </a:spcBef>
              <a:spcAft>
                <a:spcPct val="15000"/>
              </a:spcAft>
              <a:buChar char="•"/>
            </a:pPr>
            <a:r>
              <a:rPr lang="fr-FR" sz="1400" kern="1200"/>
              <a:t>Jour</a:t>
            </a:r>
          </a:p>
          <a:p>
            <a:pPr marL="171450" lvl="1" indent="-171450" algn="l" defTabSz="755650">
              <a:lnSpc>
                <a:spcPct val="90000"/>
              </a:lnSpc>
              <a:spcBef>
                <a:spcPct val="0"/>
              </a:spcBef>
              <a:spcAft>
                <a:spcPct val="15000"/>
              </a:spcAft>
              <a:buChar char="•"/>
            </a:pPr>
            <a:r>
              <a:rPr lang="fr-FR" sz="1400"/>
              <a:t>Mois</a:t>
            </a:r>
          </a:p>
          <a:p>
            <a:pPr marL="171450" lvl="1" indent="-171450" algn="l" defTabSz="755650">
              <a:lnSpc>
                <a:spcPct val="90000"/>
              </a:lnSpc>
              <a:spcBef>
                <a:spcPct val="0"/>
              </a:spcBef>
              <a:spcAft>
                <a:spcPct val="15000"/>
              </a:spcAft>
              <a:buChar char="•"/>
            </a:pPr>
            <a:r>
              <a:rPr lang="fr-FR" sz="1400" kern="1200"/>
              <a:t>Année</a:t>
            </a:r>
          </a:p>
          <a:p>
            <a:pPr marL="171450" lvl="1" indent="-171450" algn="l" defTabSz="755650">
              <a:lnSpc>
                <a:spcPct val="90000"/>
              </a:lnSpc>
              <a:spcBef>
                <a:spcPct val="0"/>
              </a:spcBef>
              <a:spcAft>
                <a:spcPct val="15000"/>
              </a:spcAft>
              <a:buChar char="•"/>
            </a:pPr>
            <a:r>
              <a:rPr lang="fr-FR" sz="1400"/>
              <a:t>Average Tone</a:t>
            </a:r>
            <a:endParaRPr lang="fr-FR" sz="1400" kern="1200"/>
          </a:p>
          <a:p>
            <a:pPr marL="171450" lvl="1" indent="-171450" algn="l" defTabSz="755650">
              <a:lnSpc>
                <a:spcPct val="90000"/>
              </a:lnSpc>
              <a:spcBef>
                <a:spcPct val="0"/>
              </a:spcBef>
              <a:spcAft>
                <a:spcPct val="15000"/>
              </a:spcAft>
              <a:buChar char="•"/>
            </a:pPr>
            <a:r>
              <a:rPr lang="fr-FR" sz="1400" kern="1200"/>
              <a:t>Num_articles</a:t>
            </a:r>
          </a:p>
        </p:txBody>
      </p:sp>
      <p:cxnSp>
        <p:nvCxnSpPr>
          <p:cNvPr id="25" name="Connecteur droit avec flèche 24">
            <a:extLst>
              <a:ext uri="{FF2B5EF4-FFF2-40B4-BE49-F238E27FC236}">
                <a16:creationId xmlns:a16="http://schemas.microsoft.com/office/drawing/2014/main" id="{327F4FC6-FE38-45D2-8AD4-0D42BD5ED09B}"/>
              </a:ext>
            </a:extLst>
          </p:cNvPr>
          <p:cNvCxnSpPr>
            <a:cxnSpLocks/>
          </p:cNvCxnSpPr>
          <p:nvPr/>
        </p:nvCxnSpPr>
        <p:spPr>
          <a:xfrm flipV="1">
            <a:off x="9386201" y="3969862"/>
            <a:ext cx="574541" cy="2"/>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26" name="Image 25">
            <a:extLst>
              <a:ext uri="{FF2B5EF4-FFF2-40B4-BE49-F238E27FC236}">
                <a16:creationId xmlns:a16="http://schemas.microsoft.com/office/drawing/2014/main" id="{B6F95F12-3730-4459-9AE7-D8EE7428AD35}"/>
              </a:ext>
            </a:extLst>
          </p:cNvPr>
          <p:cNvPicPr>
            <a:picLocks noChangeAspect="1"/>
          </p:cNvPicPr>
          <p:nvPr/>
        </p:nvPicPr>
        <p:blipFill>
          <a:blip r:embed="rId2"/>
          <a:stretch>
            <a:fillRect/>
          </a:stretch>
        </p:blipFill>
        <p:spPr>
          <a:xfrm>
            <a:off x="9942763" y="3457610"/>
            <a:ext cx="1722014" cy="1131040"/>
          </a:xfrm>
          <a:prstGeom prst="rect">
            <a:avLst/>
          </a:prstGeom>
        </p:spPr>
      </p:pic>
      <p:sp>
        <p:nvSpPr>
          <p:cNvPr id="27" name="Forme libre : forme 26">
            <a:extLst>
              <a:ext uri="{FF2B5EF4-FFF2-40B4-BE49-F238E27FC236}">
                <a16:creationId xmlns:a16="http://schemas.microsoft.com/office/drawing/2014/main" id="{C9BCBD57-3B24-4AA0-9F5C-23E30279E4FA}"/>
              </a:ext>
            </a:extLst>
          </p:cNvPr>
          <p:cNvSpPr/>
          <p:nvPr/>
        </p:nvSpPr>
        <p:spPr>
          <a:xfrm>
            <a:off x="4260559" y="2811257"/>
            <a:ext cx="1622936" cy="454012"/>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p:spPr>
        <p:style>
          <a:lnRef idx="2">
            <a:schemeClr val="accent5">
              <a:hueOff val="-14047587"/>
              <a:satOff val="34105"/>
              <a:lumOff val="32937"/>
              <a:alphaOff val="0"/>
            </a:schemeClr>
          </a:lnRef>
          <a:fillRef idx="1">
            <a:schemeClr val="accent5">
              <a:hueOff val="-14047587"/>
              <a:satOff val="34105"/>
              <a:lumOff val="32937"/>
              <a:alphaOff val="0"/>
            </a:schemeClr>
          </a:fillRef>
          <a:effectRef idx="0">
            <a:schemeClr val="accent5">
              <a:hueOff val="-14047587"/>
              <a:satOff val="34105"/>
              <a:lumOff val="32937"/>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GKG filtered</a:t>
            </a:r>
          </a:p>
        </p:txBody>
      </p:sp>
      <p:sp>
        <p:nvSpPr>
          <p:cNvPr id="28" name="Forme libre : forme 27">
            <a:extLst>
              <a:ext uri="{FF2B5EF4-FFF2-40B4-BE49-F238E27FC236}">
                <a16:creationId xmlns:a16="http://schemas.microsoft.com/office/drawing/2014/main" id="{E3B7C5A3-C1C6-44E0-8B09-95A922352535}"/>
              </a:ext>
            </a:extLst>
          </p:cNvPr>
          <p:cNvSpPr/>
          <p:nvPr/>
        </p:nvSpPr>
        <p:spPr>
          <a:xfrm>
            <a:off x="4260559" y="3265346"/>
            <a:ext cx="1622936" cy="1545450"/>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400" kern="1200">
                <a:solidFill>
                  <a:schemeClr val="tx1"/>
                </a:solidFill>
              </a:rPr>
              <a:t>Themes</a:t>
            </a:r>
          </a:p>
          <a:p>
            <a:pPr marL="171450" lvl="1" indent="-171450" defTabSz="755650">
              <a:lnSpc>
                <a:spcPct val="90000"/>
              </a:lnSpc>
              <a:spcBef>
                <a:spcPct val="0"/>
              </a:spcBef>
              <a:spcAft>
                <a:spcPct val="15000"/>
              </a:spcAft>
              <a:buChar char="•"/>
            </a:pPr>
            <a:r>
              <a:rPr lang="fr-FR" sz="1400"/>
              <a:t>Source</a:t>
            </a:r>
          </a:p>
          <a:p>
            <a:pPr marL="171450" lvl="1" indent="-171450" defTabSz="755650">
              <a:lnSpc>
                <a:spcPct val="90000"/>
              </a:lnSpc>
              <a:spcBef>
                <a:spcPct val="0"/>
              </a:spcBef>
              <a:spcAft>
                <a:spcPct val="15000"/>
              </a:spcAft>
              <a:buChar char="•"/>
            </a:pPr>
            <a:r>
              <a:rPr lang="fr-FR" sz="1400"/>
              <a:t>tone </a:t>
            </a:r>
            <a:endParaRPr lang="fr-FR" sz="1400" kern="1200"/>
          </a:p>
          <a:p>
            <a:pPr marL="171450" lvl="1" indent="-171450" defTabSz="755650">
              <a:lnSpc>
                <a:spcPct val="90000"/>
              </a:lnSpc>
              <a:spcBef>
                <a:spcPct val="0"/>
              </a:spcBef>
              <a:spcAft>
                <a:spcPct val="15000"/>
              </a:spcAft>
              <a:buChar char="•"/>
            </a:pPr>
            <a:r>
              <a:rPr lang="fr-FR" sz="1400"/>
              <a:t>Date</a:t>
            </a:r>
          </a:p>
          <a:p>
            <a:pPr marL="171450" lvl="1" indent="-171450" defTabSz="755650">
              <a:lnSpc>
                <a:spcPct val="90000"/>
              </a:lnSpc>
              <a:spcBef>
                <a:spcPct val="0"/>
              </a:spcBef>
              <a:spcAft>
                <a:spcPct val="15000"/>
              </a:spcAft>
              <a:buChar char="•"/>
            </a:pPr>
            <a:r>
              <a:rPr lang="fr-FR" sz="1400" kern="1200">
                <a:solidFill>
                  <a:srgbClr val="FF0000"/>
                </a:solidFill>
              </a:rPr>
              <a:t>Locations</a:t>
            </a:r>
          </a:p>
        </p:txBody>
      </p:sp>
      <p:sp>
        <p:nvSpPr>
          <p:cNvPr id="18" name="ZoneTexte 17">
            <a:extLst>
              <a:ext uri="{FF2B5EF4-FFF2-40B4-BE49-F238E27FC236}">
                <a16:creationId xmlns:a16="http://schemas.microsoft.com/office/drawing/2014/main" id="{2A6569BD-83E3-4991-8F55-EBCC61CFEC34}"/>
              </a:ext>
            </a:extLst>
          </p:cNvPr>
          <p:cNvSpPr txBox="1"/>
          <p:nvPr/>
        </p:nvSpPr>
        <p:spPr>
          <a:xfrm>
            <a:off x="692459" y="5748660"/>
            <a:ext cx="8380520" cy="523220"/>
          </a:xfrm>
          <a:prstGeom prst="rect">
            <a:avLst/>
          </a:prstGeom>
          <a:noFill/>
        </p:spPr>
        <p:txBody>
          <a:bodyPr wrap="square" rtlCol="0">
            <a:spAutoFit/>
          </a:bodyPr>
          <a:lstStyle/>
          <a:p>
            <a:r>
              <a:rPr lang="fr-FR" sz="1400"/>
              <a:t>Le champ Locations (tableau) est décomposé en ses différents lieux</a:t>
            </a:r>
            <a:br>
              <a:rPr lang="fr-FR" sz="1400"/>
            </a:br>
            <a:r>
              <a:rPr lang="fr-FR" sz="1400"/>
              <a:t>Le champ Date est décomposé en Jour, Mois et Année</a:t>
            </a:r>
          </a:p>
        </p:txBody>
      </p:sp>
      <p:sp>
        <p:nvSpPr>
          <p:cNvPr id="4" name="Espace réservé du pied de page 3">
            <a:extLst>
              <a:ext uri="{FF2B5EF4-FFF2-40B4-BE49-F238E27FC236}">
                <a16:creationId xmlns:a16="http://schemas.microsoft.com/office/drawing/2014/main" id="{E9A8EA9B-1552-4C53-A1C1-77A1D8603165}"/>
              </a:ext>
            </a:extLst>
          </p:cNvPr>
          <p:cNvSpPr>
            <a:spLocks noGrp="1"/>
          </p:cNvSpPr>
          <p:nvPr>
            <p:ph type="ftr" sz="quarter" idx="12"/>
          </p:nvPr>
        </p:nvSpPr>
        <p:spPr/>
        <p:txBody>
          <a:bodyPr/>
          <a:lstStyle/>
          <a:p>
            <a:pPr rtl="0"/>
            <a:r>
              <a:rPr lang="fr-FR" noProof="0"/>
              <a:t>projet GDELT 2021</a:t>
            </a:r>
          </a:p>
        </p:txBody>
      </p:sp>
    </p:spTree>
    <p:extLst>
      <p:ext uri="{BB962C8B-B14F-4D97-AF65-F5344CB8AC3E}">
        <p14:creationId xmlns:p14="http://schemas.microsoft.com/office/powerpoint/2010/main" val="2198281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972754-2B96-4D91-B318-76E8314E4C52}"/>
              </a:ext>
            </a:extLst>
          </p:cNvPr>
          <p:cNvSpPr>
            <a:spLocks noGrp="1"/>
          </p:cNvSpPr>
          <p:nvPr>
            <p:ph type="title"/>
          </p:nvPr>
        </p:nvSpPr>
        <p:spPr>
          <a:xfrm>
            <a:off x="432000" y="334342"/>
            <a:ext cx="11328000" cy="432000"/>
          </a:xfrm>
        </p:spPr>
        <p:txBody>
          <a:bodyPr/>
          <a:lstStyle/>
          <a:p>
            <a:r>
              <a:rPr lang="fr-FR" dirty="0"/>
              <a:t>Requête 3 </a:t>
            </a:r>
            <a:r>
              <a:rPr lang="fr-FR"/>
              <a:t>- interrogation</a:t>
            </a:r>
            <a:endParaRPr lang="fr-FR" dirty="0"/>
          </a:p>
        </p:txBody>
      </p:sp>
      <p:sp>
        <p:nvSpPr>
          <p:cNvPr id="3" name="Espace réservé du texte 2">
            <a:extLst>
              <a:ext uri="{FF2B5EF4-FFF2-40B4-BE49-F238E27FC236}">
                <a16:creationId xmlns:a16="http://schemas.microsoft.com/office/drawing/2014/main" id="{3389C19F-3AFA-45D3-A867-2E9DFA20F756}"/>
              </a:ext>
            </a:extLst>
          </p:cNvPr>
          <p:cNvSpPr>
            <a:spLocks noGrp="1"/>
          </p:cNvSpPr>
          <p:nvPr>
            <p:ph type="body" sz="quarter" idx="32"/>
          </p:nvPr>
        </p:nvSpPr>
        <p:spPr>
          <a:xfrm>
            <a:off x="420487" y="883242"/>
            <a:ext cx="11339513" cy="360000"/>
          </a:xfrm>
        </p:spPr>
        <p:txBody>
          <a:bodyPr/>
          <a:lstStyle/>
          <a:p>
            <a:r>
              <a:rPr lang="fr">
                <a:solidFill>
                  <a:schemeClr val="dk2"/>
                </a:solidFill>
                <a:latin typeface="Open Sans"/>
                <a:ea typeface="Open Sans"/>
                <a:cs typeface="Open Sans"/>
                <a:sym typeface="Open Sans"/>
              </a:rPr>
              <a:t>Pour une source de donnés passée en paramètre (</a:t>
            </a:r>
            <a:r>
              <a:rPr lang="fr-FR">
                <a:solidFill>
                  <a:schemeClr val="dk2"/>
                </a:solidFill>
                <a:latin typeface="Open Sans"/>
                <a:ea typeface="Open Sans"/>
                <a:cs typeface="Open Sans"/>
                <a:sym typeface="Open Sans"/>
              </a:rPr>
              <a:t>e.g. gkg.SourceCommonName)</a:t>
            </a:r>
            <a:r>
              <a:rPr lang="fr">
                <a:solidFill>
                  <a:schemeClr val="dk2"/>
                </a:solidFill>
                <a:latin typeface="Open Sans"/>
                <a:ea typeface="Open Sans"/>
                <a:cs typeface="Open Sans"/>
                <a:sym typeface="Open Sans"/>
              </a:rPr>
              <a:t>, affichez les thèmes, personnes, lieux dont les articles de cette source parlent ainsi que le nombre d’articles et le ton moyen des articles (pour chaque thème/personne/lieu); permettez une agrégation par jour/mois/année</a:t>
            </a:r>
            <a:endParaRPr lang="fr-FR">
              <a:solidFill>
                <a:schemeClr val="dk2"/>
              </a:solidFill>
              <a:latin typeface="Open Sans"/>
              <a:ea typeface="Open Sans"/>
              <a:cs typeface="Open Sans"/>
            </a:endParaRPr>
          </a:p>
        </p:txBody>
      </p:sp>
      <p:cxnSp>
        <p:nvCxnSpPr>
          <p:cNvPr id="19" name="Connecteur droit avec flèche 18">
            <a:extLst>
              <a:ext uri="{FF2B5EF4-FFF2-40B4-BE49-F238E27FC236}">
                <a16:creationId xmlns:a16="http://schemas.microsoft.com/office/drawing/2014/main" id="{36E95904-298D-43E7-9FFB-23FD3995A791}"/>
              </a:ext>
            </a:extLst>
          </p:cNvPr>
          <p:cNvCxnSpPr>
            <a:cxnSpLocks/>
          </p:cNvCxnSpPr>
          <p:nvPr/>
        </p:nvCxnSpPr>
        <p:spPr>
          <a:xfrm flipV="1">
            <a:off x="2062125" y="3810068"/>
            <a:ext cx="574541" cy="2"/>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20" name="Image 19">
            <a:extLst>
              <a:ext uri="{FF2B5EF4-FFF2-40B4-BE49-F238E27FC236}">
                <a16:creationId xmlns:a16="http://schemas.microsoft.com/office/drawing/2014/main" id="{CDC3455A-83F9-434F-9E18-EA5CBE72C55E}"/>
              </a:ext>
            </a:extLst>
          </p:cNvPr>
          <p:cNvPicPr>
            <a:picLocks noChangeAspect="1"/>
          </p:cNvPicPr>
          <p:nvPr/>
        </p:nvPicPr>
        <p:blipFill>
          <a:blip r:embed="rId2"/>
          <a:stretch>
            <a:fillRect/>
          </a:stretch>
        </p:blipFill>
        <p:spPr>
          <a:xfrm>
            <a:off x="195085" y="3351086"/>
            <a:ext cx="1722014" cy="1131040"/>
          </a:xfrm>
          <a:prstGeom prst="rect">
            <a:avLst/>
          </a:prstGeom>
        </p:spPr>
      </p:pic>
      <p:pic>
        <p:nvPicPr>
          <p:cNvPr id="30" name="Image 29">
            <a:extLst>
              <a:ext uri="{FF2B5EF4-FFF2-40B4-BE49-F238E27FC236}">
                <a16:creationId xmlns:a16="http://schemas.microsoft.com/office/drawing/2014/main" id="{BF16C59D-8286-41A0-8A6C-5AC415530A7A}"/>
              </a:ext>
            </a:extLst>
          </p:cNvPr>
          <p:cNvPicPr>
            <a:picLocks noChangeAspect="1"/>
          </p:cNvPicPr>
          <p:nvPr/>
        </p:nvPicPr>
        <p:blipFill>
          <a:blip r:embed="rId3"/>
          <a:stretch>
            <a:fillRect/>
          </a:stretch>
        </p:blipFill>
        <p:spPr>
          <a:xfrm>
            <a:off x="7487376" y="1686547"/>
            <a:ext cx="1927191" cy="815582"/>
          </a:xfrm>
          <a:prstGeom prst="rect">
            <a:avLst/>
          </a:prstGeom>
        </p:spPr>
      </p:pic>
      <p:cxnSp>
        <p:nvCxnSpPr>
          <p:cNvPr id="31" name="Connecteur droit avec flèche 30">
            <a:extLst>
              <a:ext uri="{FF2B5EF4-FFF2-40B4-BE49-F238E27FC236}">
                <a16:creationId xmlns:a16="http://schemas.microsoft.com/office/drawing/2014/main" id="{7EC77E50-EE4E-4FD8-9495-7E4B81EB12D6}"/>
              </a:ext>
            </a:extLst>
          </p:cNvPr>
          <p:cNvCxnSpPr>
            <a:cxnSpLocks/>
          </p:cNvCxnSpPr>
          <p:nvPr/>
        </p:nvCxnSpPr>
        <p:spPr>
          <a:xfrm flipV="1">
            <a:off x="4361444" y="3827482"/>
            <a:ext cx="574541" cy="2"/>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4" name="Forme libre : forme 33">
            <a:extLst>
              <a:ext uri="{FF2B5EF4-FFF2-40B4-BE49-F238E27FC236}">
                <a16:creationId xmlns:a16="http://schemas.microsoft.com/office/drawing/2014/main" id="{CB6A4EED-C1F8-4D0D-8B87-78A4F115DF8C}"/>
              </a:ext>
            </a:extLst>
          </p:cNvPr>
          <p:cNvSpPr/>
          <p:nvPr/>
        </p:nvSpPr>
        <p:spPr>
          <a:xfrm>
            <a:off x="2823107" y="2845817"/>
            <a:ext cx="1455933" cy="415529"/>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a:solidFill>
            <a:schemeClr val="accent2">
              <a:lumMod val="75000"/>
            </a:schemeClr>
          </a:solidFill>
          <a:ln w="28575"/>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400" kern="1200"/>
              <a:t>Spark DF</a:t>
            </a:r>
          </a:p>
        </p:txBody>
      </p:sp>
      <p:sp>
        <p:nvSpPr>
          <p:cNvPr id="35" name="Forme libre : forme 34">
            <a:extLst>
              <a:ext uri="{FF2B5EF4-FFF2-40B4-BE49-F238E27FC236}">
                <a16:creationId xmlns:a16="http://schemas.microsoft.com/office/drawing/2014/main" id="{B8011E75-9B68-4F73-BDD2-379468DC15CC}"/>
              </a:ext>
            </a:extLst>
          </p:cNvPr>
          <p:cNvSpPr/>
          <p:nvPr/>
        </p:nvSpPr>
        <p:spPr>
          <a:xfrm>
            <a:off x="2823107" y="3273272"/>
            <a:ext cx="1455933" cy="1752016"/>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a:ln w="28575">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400" kern="1200"/>
              <a:t>Source</a:t>
            </a:r>
          </a:p>
          <a:p>
            <a:pPr marL="171450" lvl="1" indent="-171450" algn="l" defTabSz="755650">
              <a:lnSpc>
                <a:spcPct val="90000"/>
              </a:lnSpc>
              <a:spcBef>
                <a:spcPct val="0"/>
              </a:spcBef>
              <a:spcAft>
                <a:spcPct val="15000"/>
              </a:spcAft>
              <a:buChar char="•"/>
            </a:pPr>
            <a:r>
              <a:rPr lang="fr-FR" sz="1400">
                <a:solidFill>
                  <a:srgbClr val="FF0000"/>
                </a:solidFill>
              </a:rPr>
              <a:t>Theme</a:t>
            </a:r>
          </a:p>
          <a:p>
            <a:pPr marL="171450" lvl="1" indent="-171450" algn="l" defTabSz="755650">
              <a:lnSpc>
                <a:spcPct val="90000"/>
              </a:lnSpc>
              <a:spcBef>
                <a:spcPct val="0"/>
              </a:spcBef>
              <a:spcAft>
                <a:spcPct val="15000"/>
              </a:spcAft>
              <a:buChar char="•"/>
            </a:pPr>
            <a:r>
              <a:rPr lang="fr-FR" sz="1400" kern="1200"/>
              <a:t>Jour</a:t>
            </a:r>
          </a:p>
          <a:p>
            <a:pPr marL="171450" lvl="1" indent="-171450" algn="l" defTabSz="755650">
              <a:lnSpc>
                <a:spcPct val="90000"/>
              </a:lnSpc>
              <a:spcBef>
                <a:spcPct val="0"/>
              </a:spcBef>
              <a:spcAft>
                <a:spcPct val="15000"/>
              </a:spcAft>
              <a:buChar char="•"/>
            </a:pPr>
            <a:r>
              <a:rPr lang="fr-FR" sz="1400"/>
              <a:t>Mois</a:t>
            </a:r>
          </a:p>
          <a:p>
            <a:pPr marL="171450" lvl="1" indent="-171450" algn="l" defTabSz="755650">
              <a:lnSpc>
                <a:spcPct val="90000"/>
              </a:lnSpc>
              <a:spcBef>
                <a:spcPct val="0"/>
              </a:spcBef>
              <a:spcAft>
                <a:spcPct val="15000"/>
              </a:spcAft>
              <a:buChar char="•"/>
            </a:pPr>
            <a:r>
              <a:rPr lang="fr-FR" sz="1400" kern="1200"/>
              <a:t>Année</a:t>
            </a:r>
          </a:p>
          <a:p>
            <a:pPr marL="171450" lvl="1" indent="-171450" algn="l" defTabSz="755650">
              <a:lnSpc>
                <a:spcPct val="90000"/>
              </a:lnSpc>
              <a:spcBef>
                <a:spcPct val="0"/>
              </a:spcBef>
              <a:spcAft>
                <a:spcPct val="15000"/>
              </a:spcAft>
              <a:buChar char="•"/>
            </a:pPr>
            <a:r>
              <a:rPr lang="fr-FR" sz="1400"/>
              <a:t>Average Tone</a:t>
            </a:r>
            <a:endParaRPr lang="fr-FR" sz="1400" kern="1200"/>
          </a:p>
          <a:p>
            <a:pPr marL="171450" lvl="1" indent="-171450" algn="l" defTabSz="755650">
              <a:lnSpc>
                <a:spcPct val="90000"/>
              </a:lnSpc>
              <a:spcBef>
                <a:spcPct val="0"/>
              </a:spcBef>
              <a:spcAft>
                <a:spcPct val="15000"/>
              </a:spcAft>
              <a:buChar char="•"/>
            </a:pPr>
            <a:r>
              <a:rPr lang="fr-FR" sz="1400" kern="1200"/>
              <a:t>Num_articles</a:t>
            </a:r>
          </a:p>
        </p:txBody>
      </p:sp>
      <p:sp>
        <p:nvSpPr>
          <p:cNvPr id="4" name="Espace réservé du pied de page 3">
            <a:extLst>
              <a:ext uri="{FF2B5EF4-FFF2-40B4-BE49-F238E27FC236}">
                <a16:creationId xmlns:a16="http://schemas.microsoft.com/office/drawing/2014/main" id="{CA3C84AE-1BDF-48ED-A087-53DC267B9924}"/>
              </a:ext>
            </a:extLst>
          </p:cNvPr>
          <p:cNvSpPr>
            <a:spLocks noGrp="1"/>
          </p:cNvSpPr>
          <p:nvPr>
            <p:ph type="ftr" sz="quarter" idx="12"/>
          </p:nvPr>
        </p:nvSpPr>
        <p:spPr/>
        <p:txBody>
          <a:bodyPr/>
          <a:lstStyle/>
          <a:p>
            <a:pPr rtl="0"/>
            <a:r>
              <a:rPr lang="fr-FR" noProof="0"/>
              <a:t>projet GDELT 2021</a:t>
            </a:r>
          </a:p>
        </p:txBody>
      </p:sp>
      <p:pic>
        <p:nvPicPr>
          <p:cNvPr id="1026" name="Picture 2" descr="https://cdn.discordapp.com/attachments/789511119889891341/801971315593969675/unknown.png">
            <a:extLst>
              <a:ext uri="{FF2B5EF4-FFF2-40B4-BE49-F238E27FC236}">
                <a16:creationId xmlns:a16="http://schemas.microsoft.com/office/drawing/2014/main" id="{52E292EF-7B3C-4C55-A1AC-EFEDEFF0A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9792" y="3351086"/>
            <a:ext cx="6342360" cy="2623656"/>
          </a:xfrm>
          <a:prstGeom prst="rect">
            <a:avLst/>
          </a:prstGeom>
          <a:noFill/>
          <a:extLst>
            <a:ext uri="{909E8E84-426E-40DD-AFC4-6F175D3DCCD1}">
              <a14:hiddenFill xmlns:a14="http://schemas.microsoft.com/office/drawing/2010/main">
                <a:solidFill>
                  <a:srgbClr val="FFFFFF"/>
                </a:solidFill>
              </a14:hiddenFill>
            </a:ext>
          </a:extLst>
        </p:spPr>
      </p:pic>
      <p:sp>
        <p:nvSpPr>
          <p:cNvPr id="29" name="ZoneTexte 28">
            <a:extLst>
              <a:ext uri="{FF2B5EF4-FFF2-40B4-BE49-F238E27FC236}">
                <a16:creationId xmlns:a16="http://schemas.microsoft.com/office/drawing/2014/main" id="{AE0C41FD-F55D-417C-9584-3452A80815F1}"/>
              </a:ext>
            </a:extLst>
          </p:cNvPr>
          <p:cNvSpPr txBox="1"/>
          <p:nvPr/>
        </p:nvSpPr>
        <p:spPr>
          <a:xfrm>
            <a:off x="7115220" y="2565527"/>
            <a:ext cx="3191756" cy="738664"/>
          </a:xfrm>
          <a:prstGeom prst="rect">
            <a:avLst/>
          </a:prstGeom>
          <a:noFill/>
        </p:spPr>
        <p:txBody>
          <a:bodyPr wrap="square" rtlCol="0">
            <a:spAutoFit/>
          </a:bodyPr>
          <a:lstStyle/>
          <a:p>
            <a:r>
              <a:rPr lang="fr-FR" sz="1400" b="1">
                <a:solidFill>
                  <a:schemeClr val="accent5">
                    <a:lumMod val="75000"/>
                    <a:lumOff val="25000"/>
                  </a:schemeClr>
                </a:solidFill>
              </a:rPr>
              <a:t>"SELECT * FROM vue_q3_theme                  </a:t>
            </a:r>
          </a:p>
          <a:p>
            <a:r>
              <a:rPr lang="fr-FR" sz="1400" b="1">
                <a:solidFill>
                  <a:schemeClr val="accent5">
                    <a:lumMod val="75000"/>
                    <a:lumOff val="25000"/>
                  </a:schemeClr>
                </a:solidFill>
              </a:rPr>
              <a:t>WHERE Source like « billboard.com » </a:t>
            </a:r>
          </a:p>
          <a:p>
            <a:r>
              <a:rPr lang="fr-FR" sz="1400" b="1">
                <a:solidFill>
                  <a:schemeClr val="accent5">
                    <a:lumMod val="75000"/>
                    <a:lumOff val="25000"/>
                  </a:schemeClr>
                </a:solidFill>
              </a:rPr>
              <a:t>ORDER BY num_article DESC</a:t>
            </a:r>
          </a:p>
        </p:txBody>
      </p:sp>
    </p:spTree>
    <p:extLst>
      <p:ext uri="{BB962C8B-B14F-4D97-AF65-F5344CB8AC3E}">
        <p14:creationId xmlns:p14="http://schemas.microsoft.com/office/powerpoint/2010/main" val="146067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BA5102-6E94-40F1-B3C7-0A07FBDF242B}"/>
              </a:ext>
            </a:extLst>
          </p:cNvPr>
          <p:cNvSpPr>
            <a:spLocks noGrp="1"/>
          </p:cNvSpPr>
          <p:nvPr>
            <p:ph type="title"/>
          </p:nvPr>
        </p:nvSpPr>
        <p:spPr/>
        <p:txBody>
          <a:bodyPr/>
          <a:lstStyle/>
          <a:p>
            <a:r>
              <a:rPr lang="fr-FR"/>
              <a:t>Plan</a:t>
            </a:r>
          </a:p>
        </p:txBody>
      </p:sp>
      <p:sp>
        <p:nvSpPr>
          <p:cNvPr id="4" name="Espace réservé du contenu 3">
            <a:extLst>
              <a:ext uri="{FF2B5EF4-FFF2-40B4-BE49-F238E27FC236}">
                <a16:creationId xmlns:a16="http://schemas.microsoft.com/office/drawing/2014/main" id="{2F8F1C90-DB76-43C2-A5F5-F5BDD5CA9527}"/>
              </a:ext>
            </a:extLst>
          </p:cNvPr>
          <p:cNvSpPr>
            <a:spLocks noGrp="1"/>
          </p:cNvSpPr>
          <p:nvPr>
            <p:ph idx="1"/>
          </p:nvPr>
        </p:nvSpPr>
        <p:spPr/>
        <p:txBody>
          <a:bodyPr/>
          <a:lstStyle/>
          <a:p>
            <a:pPr marL="457200" lvl="0" indent="-381000">
              <a:lnSpc>
                <a:spcPct val="150000"/>
              </a:lnSpc>
              <a:spcBef>
                <a:spcPts val="0"/>
              </a:spcBef>
              <a:buSzPts val="2400"/>
              <a:buAutoNum type="arabicPeriod"/>
            </a:pPr>
            <a:r>
              <a:rPr lang="fr-FR" sz="3200">
                <a:latin typeface="Abadi" panose="020B0604020104020204" pitchFamily="34" charset="0"/>
              </a:rPr>
              <a:t>Présentation et choix de l’architecture</a:t>
            </a:r>
          </a:p>
          <a:p>
            <a:pPr marL="457200" lvl="0" indent="-381000">
              <a:lnSpc>
                <a:spcPct val="150000"/>
              </a:lnSpc>
              <a:spcBef>
                <a:spcPts val="0"/>
              </a:spcBef>
              <a:buSzPts val="2400"/>
              <a:buAutoNum type="arabicPeriod"/>
            </a:pPr>
            <a:r>
              <a:rPr lang="fr-FR" sz="3200">
                <a:latin typeface="Abadi" panose="020B0604020104020204" pitchFamily="34" charset="0"/>
              </a:rPr>
              <a:t>Modélisation des données et requêtage</a:t>
            </a:r>
          </a:p>
          <a:p>
            <a:pPr marL="457200" lvl="0" indent="-381000">
              <a:lnSpc>
                <a:spcPct val="150000"/>
              </a:lnSpc>
              <a:spcBef>
                <a:spcPts val="0"/>
              </a:spcBef>
              <a:buSzPts val="2400"/>
              <a:buAutoNum type="arabicPeriod"/>
            </a:pPr>
            <a:r>
              <a:rPr lang="fr-FR" sz="3200">
                <a:latin typeface="Abadi" panose="020B0604020104020204" pitchFamily="34" charset="0"/>
              </a:rPr>
              <a:t>Performances et problèmes rencontrés</a:t>
            </a:r>
          </a:p>
          <a:p>
            <a:pPr marL="457200" lvl="0" indent="-381000">
              <a:lnSpc>
                <a:spcPct val="150000"/>
              </a:lnSpc>
              <a:spcBef>
                <a:spcPts val="0"/>
              </a:spcBef>
              <a:buSzPts val="2400"/>
              <a:buAutoNum type="arabicPeriod"/>
            </a:pPr>
            <a:r>
              <a:rPr lang="fr-FR" sz="3200">
                <a:latin typeface="Abadi" panose="020B0604020104020204" pitchFamily="34" charset="0"/>
              </a:rPr>
              <a:t>Coûts</a:t>
            </a:r>
          </a:p>
          <a:p>
            <a:pPr marL="457200" lvl="0" indent="-381000">
              <a:lnSpc>
                <a:spcPct val="150000"/>
              </a:lnSpc>
              <a:spcBef>
                <a:spcPts val="0"/>
              </a:spcBef>
              <a:buSzPts val="2400"/>
              <a:buAutoNum type="arabicPeriod"/>
            </a:pPr>
            <a:r>
              <a:rPr lang="fr-FR" sz="3200">
                <a:latin typeface="Abadi" panose="020B0604020104020204" pitchFamily="34" charset="0"/>
              </a:rPr>
              <a:t>Demo</a:t>
            </a:r>
          </a:p>
          <a:p>
            <a:endParaRPr lang="fr-FR"/>
          </a:p>
        </p:txBody>
      </p:sp>
      <p:sp>
        <p:nvSpPr>
          <p:cNvPr id="5" name="Espace réservé du pied de page 4">
            <a:extLst>
              <a:ext uri="{FF2B5EF4-FFF2-40B4-BE49-F238E27FC236}">
                <a16:creationId xmlns:a16="http://schemas.microsoft.com/office/drawing/2014/main" id="{BB87C5C4-5EAF-4D3F-9002-CAA809A2441F}"/>
              </a:ext>
            </a:extLst>
          </p:cNvPr>
          <p:cNvSpPr>
            <a:spLocks noGrp="1"/>
          </p:cNvSpPr>
          <p:nvPr>
            <p:ph type="ftr" sz="quarter" idx="12"/>
          </p:nvPr>
        </p:nvSpPr>
        <p:spPr/>
        <p:txBody>
          <a:bodyPr/>
          <a:lstStyle/>
          <a:p>
            <a:pPr rtl="0"/>
            <a:r>
              <a:rPr lang="fr-FR" noProof="0" dirty="0"/>
              <a:t>projet GDELT 2021</a:t>
            </a:r>
          </a:p>
        </p:txBody>
      </p:sp>
    </p:spTree>
    <p:extLst>
      <p:ext uri="{BB962C8B-B14F-4D97-AF65-F5344CB8AC3E}">
        <p14:creationId xmlns:p14="http://schemas.microsoft.com/office/powerpoint/2010/main" val="367106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895303-8506-594D-B735-3ABD1C892361}"/>
              </a:ext>
            </a:extLst>
          </p:cNvPr>
          <p:cNvSpPr>
            <a:spLocks noGrp="1"/>
          </p:cNvSpPr>
          <p:nvPr>
            <p:ph type="title"/>
          </p:nvPr>
        </p:nvSpPr>
        <p:spPr>
          <a:xfrm>
            <a:off x="432000" y="211406"/>
            <a:ext cx="11328000" cy="432000"/>
          </a:xfrm>
        </p:spPr>
        <p:txBody>
          <a:bodyPr/>
          <a:lstStyle/>
          <a:p>
            <a:r>
              <a:rPr lang="fr-FR" dirty="0"/>
              <a:t>3- Problèmes Techniques Rencontrées + Limitations</a:t>
            </a:r>
          </a:p>
        </p:txBody>
      </p:sp>
      <p:sp>
        <p:nvSpPr>
          <p:cNvPr id="3" name="Espace réservé du texte 2">
            <a:extLst>
              <a:ext uri="{FF2B5EF4-FFF2-40B4-BE49-F238E27FC236}">
                <a16:creationId xmlns:a16="http://schemas.microsoft.com/office/drawing/2014/main" id="{73FB7262-0235-814D-AD2D-ECF92D7E8167}"/>
              </a:ext>
            </a:extLst>
          </p:cNvPr>
          <p:cNvSpPr>
            <a:spLocks noGrp="1"/>
          </p:cNvSpPr>
          <p:nvPr>
            <p:ph type="body" sz="quarter" idx="32"/>
          </p:nvPr>
        </p:nvSpPr>
        <p:spPr>
          <a:xfrm>
            <a:off x="431800" y="742950"/>
            <a:ext cx="11339513" cy="5295900"/>
          </a:xfrm>
        </p:spPr>
        <p:txBody>
          <a:bodyPr/>
          <a:lstStyle/>
          <a:p>
            <a:pPr marL="342900" indent="-342900">
              <a:spcBef>
                <a:spcPts val="1200"/>
              </a:spcBef>
              <a:spcAft>
                <a:spcPts val="1200"/>
              </a:spcAft>
              <a:buFont typeface="+mj-lt"/>
              <a:buAutoNum type="arabicPeriod"/>
            </a:pPr>
            <a:r>
              <a:rPr lang="fr-FR" dirty="0"/>
              <a:t>Access avec trois clés (AWS </a:t>
            </a:r>
            <a:r>
              <a:rPr lang="fr-FR" dirty="0" err="1"/>
              <a:t>Educate</a:t>
            </a:r>
            <a:r>
              <a:rPr lang="fr-FR" dirty="0"/>
              <a:t>)</a:t>
            </a:r>
          </a:p>
          <a:p>
            <a:pPr marL="609600" lvl="1" indent="-342900">
              <a:spcBef>
                <a:spcPts val="600"/>
              </a:spcBef>
              <a:spcAft>
                <a:spcPts val="600"/>
              </a:spcAft>
              <a:buFont typeface="+mj-lt"/>
              <a:buAutoNum type="arabicPeriod"/>
            </a:pPr>
            <a:r>
              <a:rPr lang="fr-FR" dirty="0"/>
              <a:t>Temps limité de 3heures à chaque connexion. Possible changement des clés.</a:t>
            </a:r>
          </a:p>
          <a:p>
            <a:pPr marL="609600" lvl="1" indent="-342900">
              <a:spcBef>
                <a:spcPts val="600"/>
              </a:spcBef>
              <a:spcAft>
                <a:spcPts val="600"/>
              </a:spcAft>
              <a:buFont typeface="+mj-lt"/>
              <a:buAutoNum type="arabicPeriod"/>
            </a:pPr>
            <a:r>
              <a:rPr lang="fr-FR" dirty="0"/>
              <a:t>Besoin de résilier le cluster après chaque utilisation pour limiter les coûts</a:t>
            </a:r>
          </a:p>
          <a:p>
            <a:pPr marL="342900" indent="-342900">
              <a:spcBef>
                <a:spcPts val="1200"/>
              </a:spcBef>
              <a:spcAft>
                <a:spcPts val="1200"/>
              </a:spcAft>
              <a:buFont typeface="+mj-lt"/>
              <a:buAutoNum type="arabicPeriod"/>
            </a:pPr>
            <a:r>
              <a:rPr lang="fr-FR" dirty="0"/>
              <a:t>Configuration Architecture</a:t>
            </a:r>
          </a:p>
          <a:p>
            <a:pPr marL="609600" lvl="1" indent="-342900">
              <a:spcBef>
                <a:spcPts val="600"/>
              </a:spcBef>
              <a:spcAft>
                <a:spcPts val="600"/>
              </a:spcAft>
              <a:buFont typeface="+mj-lt"/>
              <a:buAutoNum type="arabicPeriod"/>
            </a:pPr>
            <a:r>
              <a:rPr lang="fr-FR" dirty="0"/>
              <a:t>Incompatibilités: EMR 5.32 avec Spark 2.4.7 Vs. Cassandra 3.11 , finalement on a eu besoin d’utiliser la version EMR 5.19 avec Spark 2.3.2</a:t>
            </a:r>
          </a:p>
          <a:p>
            <a:pPr marL="609600" lvl="1" indent="-342900">
              <a:spcBef>
                <a:spcPts val="600"/>
              </a:spcBef>
              <a:spcAft>
                <a:spcPts val="600"/>
              </a:spcAft>
              <a:buFont typeface="+mj-lt"/>
              <a:buAutoNum type="arabicPeriod"/>
            </a:pPr>
            <a:r>
              <a:rPr lang="fr-FR" dirty="0"/>
              <a:t>Disponibilité des clusters m5 à disponibilité très varié (voir coûts), parfois obligé d’utiliser des clusters m4.</a:t>
            </a:r>
          </a:p>
          <a:p>
            <a:pPr marL="609600" lvl="1" indent="-342900">
              <a:spcBef>
                <a:spcPts val="600"/>
              </a:spcBef>
              <a:spcAft>
                <a:spcPts val="600"/>
              </a:spcAft>
              <a:buFont typeface="+mj-lt"/>
              <a:buAutoNum type="arabicPeriod"/>
            </a:pPr>
            <a:r>
              <a:rPr lang="fr-FR" dirty="0"/>
              <a:t>Imposé une seule région: pas possibilité d’assurer résilience à la panne (si général panne d’électricité en Virginie)</a:t>
            </a:r>
          </a:p>
          <a:p>
            <a:pPr marL="342900" indent="-342900">
              <a:spcBef>
                <a:spcPts val="1200"/>
              </a:spcBef>
              <a:spcAft>
                <a:spcPts val="1200"/>
              </a:spcAft>
              <a:buFont typeface="+mj-lt"/>
              <a:buAutoNum type="arabicPeriod"/>
            </a:pPr>
            <a:r>
              <a:rPr lang="fr-FR" dirty="0"/>
              <a:t>Instabilité des instances EC2:</a:t>
            </a:r>
          </a:p>
          <a:p>
            <a:pPr>
              <a:spcBef>
                <a:spcPts val="1200"/>
              </a:spcBef>
              <a:spcAft>
                <a:spcPts val="1200"/>
              </a:spcAft>
            </a:pPr>
            <a:endParaRPr lang="fr-FR" dirty="0"/>
          </a:p>
          <a:p>
            <a:pPr marL="609600" lvl="1" indent="-342900">
              <a:spcBef>
                <a:spcPts val="1200"/>
              </a:spcBef>
              <a:spcAft>
                <a:spcPts val="1200"/>
              </a:spcAft>
              <a:buFont typeface="+mj-lt"/>
              <a:buAutoNum type="arabicPeriod"/>
            </a:pPr>
            <a:endParaRPr lang="fr-FR" dirty="0"/>
          </a:p>
          <a:p>
            <a:pPr marL="342900" indent="-342900">
              <a:buFont typeface="+mj-lt"/>
              <a:buAutoNum type="arabicPeriod"/>
            </a:pPr>
            <a:endParaRPr lang="fr-FR" dirty="0"/>
          </a:p>
        </p:txBody>
      </p:sp>
      <p:sp>
        <p:nvSpPr>
          <p:cNvPr id="4" name="Espace réservé du pied de page 3">
            <a:extLst>
              <a:ext uri="{FF2B5EF4-FFF2-40B4-BE49-F238E27FC236}">
                <a16:creationId xmlns:a16="http://schemas.microsoft.com/office/drawing/2014/main" id="{DA6DE32C-5742-445C-A25C-B583932EB131}"/>
              </a:ext>
            </a:extLst>
          </p:cNvPr>
          <p:cNvSpPr>
            <a:spLocks noGrp="1"/>
          </p:cNvSpPr>
          <p:nvPr>
            <p:ph type="ftr" sz="quarter" idx="12"/>
          </p:nvPr>
        </p:nvSpPr>
        <p:spPr/>
        <p:txBody>
          <a:bodyPr/>
          <a:lstStyle/>
          <a:p>
            <a:pPr rtl="0"/>
            <a:r>
              <a:rPr lang="fr-FR" noProof="0"/>
              <a:t>projet GDELT 2021</a:t>
            </a:r>
          </a:p>
        </p:txBody>
      </p:sp>
      <p:pic>
        <p:nvPicPr>
          <p:cNvPr id="5" name="Image 4">
            <a:extLst>
              <a:ext uri="{FF2B5EF4-FFF2-40B4-BE49-F238E27FC236}">
                <a16:creationId xmlns:a16="http://schemas.microsoft.com/office/drawing/2014/main" id="{5A9CC73B-CB86-4F56-8227-2AEACC887331}"/>
              </a:ext>
            </a:extLst>
          </p:cNvPr>
          <p:cNvPicPr>
            <a:picLocks noChangeAspect="1"/>
          </p:cNvPicPr>
          <p:nvPr/>
        </p:nvPicPr>
        <p:blipFill>
          <a:blip r:embed="rId2"/>
          <a:stretch>
            <a:fillRect/>
          </a:stretch>
        </p:blipFill>
        <p:spPr>
          <a:xfrm>
            <a:off x="705249" y="4512395"/>
            <a:ext cx="9113454" cy="1733849"/>
          </a:xfrm>
          <a:prstGeom prst="rect">
            <a:avLst/>
          </a:prstGeom>
        </p:spPr>
      </p:pic>
    </p:spTree>
    <p:extLst>
      <p:ext uri="{BB962C8B-B14F-4D97-AF65-F5344CB8AC3E}">
        <p14:creationId xmlns:p14="http://schemas.microsoft.com/office/powerpoint/2010/main" val="3852821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4C1115-92AD-A240-A19E-69B7C345BC7C}"/>
              </a:ext>
            </a:extLst>
          </p:cNvPr>
          <p:cNvSpPr>
            <a:spLocks noGrp="1"/>
          </p:cNvSpPr>
          <p:nvPr>
            <p:ph type="title"/>
          </p:nvPr>
        </p:nvSpPr>
        <p:spPr/>
        <p:txBody>
          <a:bodyPr/>
          <a:lstStyle/>
          <a:p>
            <a:r>
              <a:rPr lang="fr-FR" dirty="0"/>
              <a:t>Coûts</a:t>
            </a:r>
          </a:p>
        </p:txBody>
      </p:sp>
      <p:pic>
        <p:nvPicPr>
          <p:cNvPr id="6" name="Image 5">
            <a:extLst>
              <a:ext uri="{FF2B5EF4-FFF2-40B4-BE49-F238E27FC236}">
                <a16:creationId xmlns:a16="http://schemas.microsoft.com/office/drawing/2014/main" id="{347CCE11-D64F-4CCC-A1C5-0D8C722AF9EC}"/>
              </a:ext>
            </a:extLst>
          </p:cNvPr>
          <p:cNvPicPr>
            <a:picLocks noChangeAspect="1"/>
          </p:cNvPicPr>
          <p:nvPr/>
        </p:nvPicPr>
        <p:blipFill>
          <a:blip r:embed="rId2"/>
          <a:stretch>
            <a:fillRect/>
          </a:stretch>
        </p:blipFill>
        <p:spPr>
          <a:xfrm>
            <a:off x="432000" y="1066800"/>
            <a:ext cx="7063484" cy="2573009"/>
          </a:xfrm>
          <a:prstGeom prst="rect">
            <a:avLst/>
          </a:prstGeom>
        </p:spPr>
      </p:pic>
      <p:pic>
        <p:nvPicPr>
          <p:cNvPr id="8" name="Image 7">
            <a:extLst>
              <a:ext uri="{FF2B5EF4-FFF2-40B4-BE49-F238E27FC236}">
                <a16:creationId xmlns:a16="http://schemas.microsoft.com/office/drawing/2014/main" id="{8747521B-2E66-4643-AF38-BF02FD1DC24F}"/>
              </a:ext>
            </a:extLst>
          </p:cNvPr>
          <p:cNvPicPr>
            <a:picLocks noChangeAspect="1"/>
          </p:cNvPicPr>
          <p:nvPr/>
        </p:nvPicPr>
        <p:blipFill>
          <a:blip r:embed="rId3"/>
          <a:stretch>
            <a:fillRect/>
          </a:stretch>
        </p:blipFill>
        <p:spPr>
          <a:xfrm>
            <a:off x="4282875" y="3842609"/>
            <a:ext cx="7477125" cy="2514370"/>
          </a:xfrm>
          <a:prstGeom prst="rect">
            <a:avLst/>
          </a:prstGeom>
        </p:spPr>
      </p:pic>
      <p:sp>
        <p:nvSpPr>
          <p:cNvPr id="13" name="ZoneTexte 12">
            <a:extLst>
              <a:ext uri="{FF2B5EF4-FFF2-40B4-BE49-F238E27FC236}">
                <a16:creationId xmlns:a16="http://schemas.microsoft.com/office/drawing/2014/main" id="{4710F0A1-E23F-4F6C-AB3A-CA19450CC607}"/>
              </a:ext>
            </a:extLst>
          </p:cNvPr>
          <p:cNvSpPr txBox="1"/>
          <p:nvPr/>
        </p:nvSpPr>
        <p:spPr>
          <a:xfrm>
            <a:off x="7705725" y="1362075"/>
            <a:ext cx="1171575" cy="369332"/>
          </a:xfrm>
          <a:prstGeom prst="rect">
            <a:avLst/>
          </a:prstGeom>
          <a:noFill/>
        </p:spPr>
        <p:txBody>
          <a:bodyPr wrap="square" rtlCol="0">
            <a:spAutoFit/>
          </a:bodyPr>
          <a:lstStyle/>
          <a:p>
            <a:r>
              <a:rPr lang="fr-FR" dirty="0" err="1"/>
              <a:t>Géneral</a:t>
            </a:r>
            <a:endParaRPr lang="fr-FR" dirty="0"/>
          </a:p>
        </p:txBody>
      </p:sp>
      <p:sp>
        <p:nvSpPr>
          <p:cNvPr id="14" name="ZoneTexte 13">
            <a:extLst>
              <a:ext uri="{FF2B5EF4-FFF2-40B4-BE49-F238E27FC236}">
                <a16:creationId xmlns:a16="http://schemas.microsoft.com/office/drawing/2014/main" id="{080D45E0-8E4A-4747-A0F2-548F1AD3D7B7}"/>
              </a:ext>
            </a:extLst>
          </p:cNvPr>
          <p:cNvSpPr txBox="1"/>
          <p:nvPr/>
        </p:nvSpPr>
        <p:spPr>
          <a:xfrm>
            <a:off x="1428342" y="4067320"/>
            <a:ext cx="2668645" cy="369332"/>
          </a:xfrm>
          <a:prstGeom prst="rect">
            <a:avLst/>
          </a:prstGeom>
          <a:noFill/>
        </p:spPr>
        <p:txBody>
          <a:bodyPr wrap="square" rtlCol="0">
            <a:spAutoFit/>
          </a:bodyPr>
          <a:lstStyle/>
          <a:p>
            <a:r>
              <a:rPr lang="fr-FR" dirty="0"/>
              <a:t>Selon le type d’Instance</a:t>
            </a:r>
          </a:p>
        </p:txBody>
      </p:sp>
      <p:sp>
        <p:nvSpPr>
          <p:cNvPr id="3" name="Espace réservé du pied de page 2">
            <a:extLst>
              <a:ext uri="{FF2B5EF4-FFF2-40B4-BE49-F238E27FC236}">
                <a16:creationId xmlns:a16="http://schemas.microsoft.com/office/drawing/2014/main" id="{C38F22C0-C7DF-45E4-A993-45A0774E7215}"/>
              </a:ext>
            </a:extLst>
          </p:cNvPr>
          <p:cNvSpPr>
            <a:spLocks noGrp="1"/>
          </p:cNvSpPr>
          <p:nvPr>
            <p:ph type="ftr" sz="quarter" idx="34"/>
          </p:nvPr>
        </p:nvSpPr>
        <p:spPr/>
        <p:txBody>
          <a:bodyPr/>
          <a:lstStyle/>
          <a:p>
            <a:pPr rtl="0"/>
            <a:r>
              <a:rPr lang="fr-FR"/>
              <a:t>projet GDELT 2021</a:t>
            </a:r>
            <a:endParaRPr lang="fr-FR" noProof="0"/>
          </a:p>
        </p:txBody>
      </p:sp>
    </p:spTree>
    <p:extLst>
      <p:ext uri="{BB962C8B-B14F-4D97-AF65-F5344CB8AC3E}">
        <p14:creationId xmlns:p14="http://schemas.microsoft.com/office/powerpoint/2010/main" val="1332294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4C1115-92AD-A240-A19E-69B7C345BC7C}"/>
              </a:ext>
            </a:extLst>
          </p:cNvPr>
          <p:cNvSpPr>
            <a:spLocks noGrp="1"/>
          </p:cNvSpPr>
          <p:nvPr>
            <p:ph type="title"/>
          </p:nvPr>
        </p:nvSpPr>
        <p:spPr/>
        <p:txBody>
          <a:bodyPr/>
          <a:lstStyle/>
          <a:p>
            <a:r>
              <a:rPr lang="fr-FR" dirty="0"/>
              <a:t>Coûts</a:t>
            </a:r>
          </a:p>
        </p:txBody>
      </p:sp>
      <p:pic>
        <p:nvPicPr>
          <p:cNvPr id="7" name="Image 6">
            <a:extLst>
              <a:ext uri="{FF2B5EF4-FFF2-40B4-BE49-F238E27FC236}">
                <a16:creationId xmlns:a16="http://schemas.microsoft.com/office/drawing/2014/main" id="{C4F86BD6-1D92-43CC-9007-C66E93E61151}"/>
              </a:ext>
            </a:extLst>
          </p:cNvPr>
          <p:cNvPicPr>
            <a:picLocks noChangeAspect="1"/>
          </p:cNvPicPr>
          <p:nvPr/>
        </p:nvPicPr>
        <p:blipFill>
          <a:blip r:embed="rId2"/>
          <a:stretch>
            <a:fillRect/>
          </a:stretch>
        </p:blipFill>
        <p:spPr>
          <a:xfrm>
            <a:off x="346664" y="1123950"/>
            <a:ext cx="7079070" cy="2514370"/>
          </a:xfrm>
          <a:prstGeom prst="rect">
            <a:avLst/>
          </a:prstGeom>
        </p:spPr>
      </p:pic>
      <p:pic>
        <p:nvPicPr>
          <p:cNvPr id="4" name="Image 3">
            <a:extLst>
              <a:ext uri="{FF2B5EF4-FFF2-40B4-BE49-F238E27FC236}">
                <a16:creationId xmlns:a16="http://schemas.microsoft.com/office/drawing/2014/main" id="{51A7188E-0F61-4E40-8805-FAD647091BE8}"/>
              </a:ext>
            </a:extLst>
          </p:cNvPr>
          <p:cNvPicPr>
            <a:picLocks noChangeAspect="1"/>
          </p:cNvPicPr>
          <p:nvPr/>
        </p:nvPicPr>
        <p:blipFill>
          <a:blip r:embed="rId3"/>
          <a:stretch>
            <a:fillRect/>
          </a:stretch>
        </p:blipFill>
        <p:spPr>
          <a:xfrm>
            <a:off x="4397175" y="3638320"/>
            <a:ext cx="7362825" cy="2586569"/>
          </a:xfrm>
          <a:prstGeom prst="rect">
            <a:avLst/>
          </a:prstGeom>
        </p:spPr>
      </p:pic>
      <p:sp>
        <p:nvSpPr>
          <p:cNvPr id="9" name="ZoneTexte 8">
            <a:extLst>
              <a:ext uri="{FF2B5EF4-FFF2-40B4-BE49-F238E27FC236}">
                <a16:creationId xmlns:a16="http://schemas.microsoft.com/office/drawing/2014/main" id="{A51400E9-9D00-4F73-BB8C-FA11AAADAD7E}"/>
              </a:ext>
            </a:extLst>
          </p:cNvPr>
          <p:cNvSpPr txBox="1"/>
          <p:nvPr/>
        </p:nvSpPr>
        <p:spPr>
          <a:xfrm>
            <a:off x="7502323" y="1281663"/>
            <a:ext cx="3031090" cy="369332"/>
          </a:xfrm>
          <a:prstGeom prst="rect">
            <a:avLst/>
          </a:prstGeom>
          <a:noFill/>
        </p:spPr>
        <p:txBody>
          <a:bodyPr wrap="square" rtlCol="0">
            <a:spAutoFit/>
          </a:bodyPr>
          <a:lstStyle/>
          <a:p>
            <a:r>
              <a:rPr lang="fr-FR" dirty="0"/>
              <a:t>Selon le type de service</a:t>
            </a:r>
          </a:p>
        </p:txBody>
      </p:sp>
      <p:sp>
        <p:nvSpPr>
          <p:cNvPr id="11" name="ZoneTexte 10">
            <a:extLst>
              <a:ext uri="{FF2B5EF4-FFF2-40B4-BE49-F238E27FC236}">
                <a16:creationId xmlns:a16="http://schemas.microsoft.com/office/drawing/2014/main" id="{BCE4DA7C-F792-4FCF-B2ED-ADB999B194C6}"/>
              </a:ext>
            </a:extLst>
          </p:cNvPr>
          <p:cNvSpPr txBox="1"/>
          <p:nvPr/>
        </p:nvSpPr>
        <p:spPr>
          <a:xfrm>
            <a:off x="1419225" y="3898270"/>
            <a:ext cx="2977949" cy="369332"/>
          </a:xfrm>
          <a:prstGeom prst="rect">
            <a:avLst/>
          </a:prstGeom>
          <a:noFill/>
        </p:spPr>
        <p:txBody>
          <a:bodyPr wrap="square" rtlCol="0">
            <a:spAutoFit/>
          </a:bodyPr>
          <a:lstStyle/>
          <a:p>
            <a:r>
              <a:rPr lang="fr-FR" dirty="0"/>
              <a:t>Selon la zone de disponibilité</a:t>
            </a:r>
          </a:p>
        </p:txBody>
      </p:sp>
      <p:sp>
        <p:nvSpPr>
          <p:cNvPr id="3" name="Espace réservé du pied de page 2">
            <a:extLst>
              <a:ext uri="{FF2B5EF4-FFF2-40B4-BE49-F238E27FC236}">
                <a16:creationId xmlns:a16="http://schemas.microsoft.com/office/drawing/2014/main" id="{705969A0-1011-4E56-90CB-9B9619567A83}"/>
              </a:ext>
            </a:extLst>
          </p:cNvPr>
          <p:cNvSpPr>
            <a:spLocks noGrp="1"/>
          </p:cNvSpPr>
          <p:nvPr>
            <p:ph type="ftr" sz="quarter" idx="34"/>
          </p:nvPr>
        </p:nvSpPr>
        <p:spPr/>
        <p:txBody>
          <a:bodyPr/>
          <a:lstStyle/>
          <a:p>
            <a:pPr rtl="0"/>
            <a:r>
              <a:rPr lang="fr-FR"/>
              <a:t>projet GDELT 2021</a:t>
            </a:r>
            <a:endParaRPr lang="fr-FR" noProof="0"/>
          </a:p>
        </p:txBody>
      </p:sp>
    </p:spTree>
    <p:extLst>
      <p:ext uri="{BB962C8B-B14F-4D97-AF65-F5344CB8AC3E}">
        <p14:creationId xmlns:p14="http://schemas.microsoft.com/office/powerpoint/2010/main" val="3017289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14F7872A-FDA0-4C27-ABD4-9D412B461F4A}"/>
              </a:ext>
            </a:extLst>
          </p:cNvPr>
          <p:cNvPicPr>
            <a:picLocks noChangeAspect="1"/>
          </p:cNvPicPr>
          <p:nvPr/>
        </p:nvPicPr>
        <p:blipFill>
          <a:blip r:embed="rId2"/>
          <a:stretch>
            <a:fillRect/>
          </a:stretch>
        </p:blipFill>
        <p:spPr>
          <a:xfrm>
            <a:off x="929192" y="1382852"/>
            <a:ext cx="10333615" cy="4092295"/>
          </a:xfrm>
          <a:prstGeom prst="rect">
            <a:avLst/>
          </a:prstGeom>
        </p:spPr>
      </p:pic>
      <p:sp>
        <p:nvSpPr>
          <p:cNvPr id="3" name="Espace réservé du pied de page 2">
            <a:extLst>
              <a:ext uri="{FF2B5EF4-FFF2-40B4-BE49-F238E27FC236}">
                <a16:creationId xmlns:a16="http://schemas.microsoft.com/office/drawing/2014/main" id="{3214F519-1897-422D-9A2E-26A4CC8896CC}"/>
              </a:ext>
            </a:extLst>
          </p:cNvPr>
          <p:cNvSpPr>
            <a:spLocks noGrp="1"/>
          </p:cNvSpPr>
          <p:nvPr>
            <p:ph type="ftr" sz="quarter" idx="34"/>
          </p:nvPr>
        </p:nvSpPr>
        <p:spPr/>
        <p:txBody>
          <a:bodyPr/>
          <a:lstStyle/>
          <a:p>
            <a:pPr rtl="0"/>
            <a:r>
              <a:rPr lang="fr-FR"/>
              <a:t>projet GDELT 2021</a:t>
            </a:r>
            <a:endParaRPr lang="fr-FR" noProof="0"/>
          </a:p>
        </p:txBody>
      </p:sp>
    </p:spTree>
    <p:extLst>
      <p:ext uri="{BB962C8B-B14F-4D97-AF65-F5344CB8AC3E}">
        <p14:creationId xmlns:p14="http://schemas.microsoft.com/office/powerpoint/2010/main" val="3399953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rme libre : forme 24">
            <a:extLst>
              <a:ext uri="{FF2B5EF4-FFF2-40B4-BE49-F238E27FC236}">
                <a16:creationId xmlns:a16="http://schemas.microsoft.com/office/drawing/2014/main" id="{0187B2A3-8886-4D8D-BC03-665CD4DFD0E8}"/>
              </a:ext>
            </a:extLst>
          </p:cNvPr>
          <p:cNvSpPr/>
          <p:nvPr/>
        </p:nvSpPr>
        <p:spPr>
          <a:xfrm>
            <a:off x="917374" y="1842581"/>
            <a:ext cx="2899668" cy="489600"/>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700" kern="1200"/>
              <a:t>Events</a:t>
            </a:r>
          </a:p>
        </p:txBody>
      </p:sp>
      <p:sp>
        <p:nvSpPr>
          <p:cNvPr id="26" name="Forme libre : forme 25">
            <a:extLst>
              <a:ext uri="{FF2B5EF4-FFF2-40B4-BE49-F238E27FC236}">
                <a16:creationId xmlns:a16="http://schemas.microsoft.com/office/drawing/2014/main" id="{FBE66809-FB6F-4EDC-896E-5C25715148C7}"/>
              </a:ext>
            </a:extLst>
          </p:cNvPr>
          <p:cNvSpPr/>
          <p:nvPr/>
        </p:nvSpPr>
        <p:spPr>
          <a:xfrm>
            <a:off x="917374" y="2332181"/>
            <a:ext cx="2899668" cy="2683237"/>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700" b="1" u="sng" kern="1200"/>
              <a:t>GLOBALEVENTID</a:t>
            </a:r>
          </a:p>
          <a:p>
            <a:pPr marL="171450" lvl="1" indent="-171450" algn="l" defTabSz="755650">
              <a:lnSpc>
                <a:spcPct val="90000"/>
              </a:lnSpc>
              <a:spcBef>
                <a:spcPct val="0"/>
              </a:spcBef>
              <a:spcAft>
                <a:spcPct val="15000"/>
              </a:spcAft>
              <a:buChar char="•"/>
            </a:pPr>
            <a:r>
              <a:rPr lang="fr-FR" sz="1700" kern="1200"/>
              <a:t>Day</a:t>
            </a:r>
          </a:p>
          <a:p>
            <a:pPr marL="171450" lvl="1" indent="-171450" algn="l" defTabSz="755650">
              <a:lnSpc>
                <a:spcPct val="90000"/>
              </a:lnSpc>
              <a:spcBef>
                <a:spcPct val="0"/>
              </a:spcBef>
              <a:spcAft>
                <a:spcPct val="15000"/>
              </a:spcAft>
              <a:buChar char="•"/>
            </a:pPr>
            <a:r>
              <a:rPr lang="fr-FR" sz="1700" kern="1200" err="1"/>
              <a:t>Month</a:t>
            </a:r>
            <a:endParaRPr lang="fr-FR" sz="1700" kern="1200"/>
          </a:p>
          <a:p>
            <a:pPr marL="171450" lvl="1" indent="-171450" algn="l" defTabSz="755650">
              <a:lnSpc>
                <a:spcPct val="90000"/>
              </a:lnSpc>
              <a:spcBef>
                <a:spcPct val="0"/>
              </a:spcBef>
              <a:spcAft>
                <a:spcPct val="15000"/>
              </a:spcAft>
              <a:buChar char="•"/>
            </a:pPr>
            <a:r>
              <a:rPr lang="fr-FR" sz="1700" kern="1200" err="1"/>
              <a:t>Year</a:t>
            </a:r>
            <a:endParaRPr lang="fr-FR" sz="1700" kern="1200"/>
          </a:p>
          <a:p>
            <a:pPr marL="171450" lvl="1" indent="-171450" algn="l" defTabSz="755650">
              <a:lnSpc>
                <a:spcPct val="90000"/>
              </a:lnSpc>
              <a:spcBef>
                <a:spcPct val="0"/>
              </a:spcBef>
              <a:spcAft>
                <a:spcPct val="15000"/>
              </a:spcAft>
              <a:buChar char="•"/>
            </a:pPr>
            <a:r>
              <a:rPr lang="fr-FR" sz="1700" kern="1200" err="1"/>
              <a:t>ActionGeo_CountryCode</a:t>
            </a:r>
            <a:endParaRPr lang="fr-FR" sz="1700" kern="1200"/>
          </a:p>
          <a:p>
            <a:pPr marL="171450" lvl="1" indent="-171450" algn="l" defTabSz="755650">
              <a:lnSpc>
                <a:spcPct val="90000"/>
              </a:lnSpc>
              <a:spcBef>
                <a:spcPct val="0"/>
              </a:spcBef>
              <a:spcAft>
                <a:spcPct val="15000"/>
              </a:spcAft>
              <a:buChar char="•"/>
            </a:pPr>
            <a:r>
              <a:rPr lang="fr-FR" sz="1700" kern="1200" err="1"/>
              <a:t>EventAvgTone</a:t>
            </a:r>
            <a:endParaRPr lang="fr-FR" sz="1700" kern="1200"/>
          </a:p>
          <a:p>
            <a:pPr marL="171450" lvl="1" indent="-171450" algn="l" defTabSz="755650">
              <a:lnSpc>
                <a:spcPct val="90000"/>
              </a:lnSpc>
              <a:spcBef>
                <a:spcPct val="0"/>
              </a:spcBef>
              <a:spcAft>
                <a:spcPct val="15000"/>
              </a:spcAft>
              <a:buChar char="•"/>
            </a:pPr>
            <a:endParaRPr lang="fr-FR" sz="1700" kern="1200"/>
          </a:p>
        </p:txBody>
      </p:sp>
      <p:sp>
        <p:nvSpPr>
          <p:cNvPr id="27" name="Forme libre : forme 26">
            <a:extLst>
              <a:ext uri="{FF2B5EF4-FFF2-40B4-BE49-F238E27FC236}">
                <a16:creationId xmlns:a16="http://schemas.microsoft.com/office/drawing/2014/main" id="{9E5DB287-E03C-401E-9944-736C6400AC70}"/>
              </a:ext>
            </a:extLst>
          </p:cNvPr>
          <p:cNvSpPr/>
          <p:nvPr/>
        </p:nvSpPr>
        <p:spPr>
          <a:xfrm>
            <a:off x="4835555" y="1842581"/>
            <a:ext cx="2899668" cy="489600"/>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p:spPr>
        <p:style>
          <a:lnRef idx="2">
            <a:schemeClr val="accent5">
              <a:hueOff val="-7023793"/>
              <a:satOff val="17053"/>
              <a:lumOff val="16469"/>
              <a:alphaOff val="0"/>
            </a:schemeClr>
          </a:lnRef>
          <a:fillRef idx="1">
            <a:schemeClr val="accent5">
              <a:hueOff val="-7023793"/>
              <a:satOff val="17053"/>
              <a:lumOff val="16469"/>
              <a:alphaOff val="0"/>
            </a:schemeClr>
          </a:fillRef>
          <a:effectRef idx="0">
            <a:schemeClr val="accent5">
              <a:hueOff val="-7023793"/>
              <a:satOff val="17053"/>
              <a:lumOff val="16469"/>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700" kern="1200"/>
              <a:t>Mentions</a:t>
            </a:r>
          </a:p>
        </p:txBody>
      </p:sp>
      <p:sp>
        <p:nvSpPr>
          <p:cNvPr id="28" name="Forme libre : forme 27">
            <a:extLst>
              <a:ext uri="{FF2B5EF4-FFF2-40B4-BE49-F238E27FC236}">
                <a16:creationId xmlns:a16="http://schemas.microsoft.com/office/drawing/2014/main" id="{1E0B96AB-BDD3-4C23-8189-5511759507CA}"/>
              </a:ext>
            </a:extLst>
          </p:cNvPr>
          <p:cNvSpPr/>
          <p:nvPr/>
        </p:nvSpPr>
        <p:spPr>
          <a:xfrm>
            <a:off x="4835555" y="2332181"/>
            <a:ext cx="2899668" cy="2683237"/>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p:spPr>
        <p:style>
          <a:lnRef idx="2">
            <a:schemeClr val="accent5">
              <a:tint val="40000"/>
              <a:alpha val="90000"/>
              <a:hueOff val="-7221380"/>
              <a:satOff val="48137"/>
              <a:lumOff val="4640"/>
              <a:alphaOff val="0"/>
            </a:schemeClr>
          </a:lnRef>
          <a:fillRef idx="1">
            <a:schemeClr val="accent5">
              <a:tint val="40000"/>
              <a:alpha val="90000"/>
              <a:hueOff val="-7221380"/>
              <a:satOff val="48137"/>
              <a:lumOff val="4640"/>
              <a:alphaOff val="0"/>
            </a:schemeClr>
          </a:fillRef>
          <a:effectRef idx="0">
            <a:schemeClr val="accent5">
              <a:tint val="40000"/>
              <a:alpha val="90000"/>
              <a:hueOff val="-7221380"/>
              <a:satOff val="48137"/>
              <a:lumOff val="464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700" b="1" u="sng" kern="1200" dirty="0"/>
              <a:t>GLOBALEVENTID</a:t>
            </a:r>
            <a:endParaRPr lang="fr-FR" sz="1700" kern="1200" dirty="0"/>
          </a:p>
          <a:p>
            <a:pPr marL="171450" lvl="1" indent="-171450" algn="l" defTabSz="755650">
              <a:lnSpc>
                <a:spcPct val="90000"/>
              </a:lnSpc>
              <a:spcBef>
                <a:spcPct val="0"/>
              </a:spcBef>
              <a:spcAft>
                <a:spcPct val="15000"/>
              </a:spcAft>
              <a:buChar char="•"/>
            </a:pPr>
            <a:r>
              <a:rPr lang="fr-FR" sz="1700" b="1" u="sng" kern="1200" dirty="0"/>
              <a:t>MENTIONIDENTIFIER</a:t>
            </a:r>
          </a:p>
          <a:p>
            <a:pPr marL="171450" lvl="1" indent="-171450" algn="l" defTabSz="755650">
              <a:lnSpc>
                <a:spcPct val="90000"/>
              </a:lnSpc>
              <a:spcBef>
                <a:spcPct val="0"/>
              </a:spcBef>
              <a:spcAft>
                <a:spcPct val="15000"/>
              </a:spcAft>
              <a:buChar char="•"/>
            </a:pPr>
            <a:r>
              <a:rPr lang="fr-FR" sz="1700" b="0" u="none" kern="1200" dirty="0" err="1"/>
              <a:t>MentionDocTranslationInfo</a:t>
            </a:r>
            <a:endParaRPr lang="fr-FR" sz="1700" b="0" u="none" kern="1200" dirty="0"/>
          </a:p>
          <a:p>
            <a:pPr marL="171450" lvl="1" indent="-171450" algn="l" defTabSz="755650">
              <a:lnSpc>
                <a:spcPct val="90000"/>
              </a:lnSpc>
              <a:spcBef>
                <a:spcPct val="0"/>
              </a:spcBef>
              <a:spcAft>
                <a:spcPct val="15000"/>
              </a:spcAft>
              <a:buChar char="•"/>
            </a:pPr>
            <a:r>
              <a:rPr lang="fr-FR" sz="1700" b="0" u="none" kern="1200" dirty="0" err="1"/>
              <a:t>MentionDocTone</a:t>
            </a:r>
            <a:endParaRPr lang="fr-FR" sz="1700" b="0" u="none" kern="1200" dirty="0"/>
          </a:p>
        </p:txBody>
      </p:sp>
      <p:sp>
        <p:nvSpPr>
          <p:cNvPr id="29" name="Forme libre : forme 28">
            <a:extLst>
              <a:ext uri="{FF2B5EF4-FFF2-40B4-BE49-F238E27FC236}">
                <a16:creationId xmlns:a16="http://schemas.microsoft.com/office/drawing/2014/main" id="{E18F106E-26B5-4146-8782-95C1101E8BA1}"/>
              </a:ext>
            </a:extLst>
          </p:cNvPr>
          <p:cNvSpPr/>
          <p:nvPr/>
        </p:nvSpPr>
        <p:spPr>
          <a:xfrm>
            <a:off x="8722484" y="1842581"/>
            <a:ext cx="2899668" cy="489600"/>
          </a:xfrm>
          <a:custGeom>
            <a:avLst/>
            <a:gdLst>
              <a:gd name="connsiteX0" fmla="*/ 0 w 2899668"/>
              <a:gd name="connsiteY0" fmla="*/ 0 h 489600"/>
              <a:gd name="connsiteX1" fmla="*/ 2899668 w 2899668"/>
              <a:gd name="connsiteY1" fmla="*/ 0 h 489600"/>
              <a:gd name="connsiteX2" fmla="*/ 2899668 w 2899668"/>
              <a:gd name="connsiteY2" fmla="*/ 489600 h 489600"/>
              <a:gd name="connsiteX3" fmla="*/ 0 w 2899668"/>
              <a:gd name="connsiteY3" fmla="*/ 489600 h 489600"/>
              <a:gd name="connsiteX4" fmla="*/ 0 w 2899668"/>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489600">
                <a:moveTo>
                  <a:pt x="0" y="0"/>
                </a:moveTo>
                <a:lnTo>
                  <a:pt x="2899668" y="0"/>
                </a:lnTo>
                <a:lnTo>
                  <a:pt x="2899668" y="489600"/>
                </a:lnTo>
                <a:lnTo>
                  <a:pt x="0" y="489600"/>
                </a:lnTo>
                <a:lnTo>
                  <a:pt x="0" y="0"/>
                </a:lnTo>
                <a:close/>
              </a:path>
            </a:pathLst>
          </a:custGeom>
        </p:spPr>
        <p:style>
          <a:lnRef idx="2">
            <a:schemeClr val="accent5">
              <a:hueOff val="-14047587"/>
              <a:satOff val="34105"/>
              <a:lumOff val="32937"/>
              <a:alphaOff val="0"/>
            </a:schemeClr>
          </a:lnRef>
          <a:fillRef idx="1">
            <a:schemeClr val="accent5">
              <a:hueOff val="-14047587"/>
              <a:satOff val="34105"/>
              <a:lumOff val="32937"/>
              <a:alphaOff val="0"/>
            </a:schemeClr>
          </a:fillRef>
          <a:effectRef idx="0">
            <a:schemeClr val="accent5">
              <a:hueOff val="-14047587"/>
              <a:satOff val="34105"/>
              <a:lumOff val="32937"/>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700" kern="1200"/>
              <a:t>GKG (Document)</a:t>
            </a:r>
          </a:p>
        </p:txBody>
      </p:sp>
      <p:sp>
        <p:nvSpPr>
          <p:cNvPr id="30" name="Forme libre : forme 29">
            <a:extLst>
              <a:ext uri="{FF2B5EF4-FFF2-40B4-BE49-F238E27FC236}">
                <a16:creationId xmlns:a16="http://schemas.microsoft.com/office/drawing/2014/main" id="{5F998D97-A81A-42B3-9AAF-758B34BD2865}"/>
              </a:ext>
            </a:extLst>
          </p:cNvPr>
          <p:cNvSpPr/>
          <p:nvPr/>
        </p:nvSpPr>
        <p:spPr>
          <a:xfrm>
            <a:off x="8722484" y="2332181"/>
            <a:ext cx="2899668" cy="2683237"/>
          </a:xfrm>
          <a:custGeom>
            <a:avLst/>
            <a:gdLst>
              <a:gd name="connsiteX0" fmla="*/ 0 w 2899668"/>
              <a:gd name="connsiteY0" fmla="*/ 0 h 2683237"/>
              <a:gd name="connsiteX1" fmla="*/ 2899668 w 2899668"/>
              <a:gd name="connsiteY1" fmla="*/ 0 h 2683237"/>
              <a:gd name="connsiteX2" fmla="*/ 2899668 w 2899668"/>
              <a:gd name="connsiteY2" fmla="*/ 2683237 h 2683237"/>
              <a:gd name="connsiteX3" fmla="*/ 0 w 2899668"/>
              <a:gd name="connsiteY3" fmla="*/ 2683237 h 2683237"/>
              <a:gd name="connsiteX4" fmla="*/ 0 w 2899668"/>
              <a:gd name="connsiteY4" fmla="*/ 0 h 268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668" h="2683237">
                <a:moveTo>
                  <a:pt x="0" y="0"/>
                </a:moveTo>
                <a:lnTo>
                  <a:pt x="2899668" y="0"/>
                </a:lnTo>
                <a:lnTo>
                  <a:pt x="2899668" y="2683237"/>
                </a:lnTo>
                <a:lnTo>
                  <a:pt x="0" y="2683237"/>
                </a:lnTo>
                <a:lnTo>
                  <a:pt x="0" y="0"/>
                </a:lnTo>
                <a:close/>
              </a:path>
            </a:pathLst>
          </a:custGeom>
        </p:spPr>
        <p:style>
          <a:lnRef idx="2">
            <a:schemeClr val="accent5">
              <a:tint val="40000"/>
              <a:alpha val="90000"/>
              <a:hueOff val="-14442761"/>
              <a:satOff val="96274"/>
              <a:lumOff val="9281"/>
              <a:alphaOff val="0"/>
            </a:schemeClr>
          </a:lnRef>
          <a:fillRef idx="1">
            <a:schemeClr val="accent5">
              <a:tint val="40000"/>
              <a:alpha val="90000"/>
              <a:hueOff val="-14442761"/>
              <a:satOff val="96274"/>
              <a:lumOff val="9281"/>
              <a:alphaOff val="0"/>
            </a:schemeClr>
          </a:fillRef>
          <a:effectRef idx="0">
            <a:schemeClr val="accent5">
              <a:tint val="40000"/>
              <a:alpha val="90000"/>
              <a:hueOff val="-14442761"/>
              <a:satOff val="96274"/>
              <a:lumOff val="9281"/>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700" b="1" i="0" u="sng" kern="1200" dirty="0"/>
              <a:t>GKGRECORDID</a:t>
            </a:r>
            <a:r>
              <a:rPr lang="fr-FR" sz="1700" b="0" i="0" u="none" kern="1200" dirty="0"/>
              <a:t> </a:t>
            </a:r>
            <a:endParaRPr lang="fr-FR" sz="1700" kern="1200" dirty="0"/>
          </a:p>
          <a:p>
            <a:pPr marL="171450" lvl="1" indent="-171450" algn="l" defTabSz="755650">
              <a:lnSpc>
                <a:spcPct val="90000"/>
              </a:lnSpc>
              <a:spcBef>
                <a:spcPct val="0"/>
              </a:spcBef>
              <a:spcAft>
                <a:spcPct val="15000"/>
              </a:spcAft>
              <a:buChar char="•"/>
            </a:pPr>
            <a:r>
              <a:rPr lang="fr-FR" sz="1700" kern="1200" dirty="0" err="1"/>
              <a:t>SourceCommonName</a:t>
            </a:r>
            <a:r>
              <a:rPr lang="fr-FR" sz="1700" kern="1200" dirty="0"/>
              <a:t> </a:t>
            </a:r>
          </a:p>
          <a:p>
            <a:pPr marL="171450" lvl="1" indent="-171450" algn="l" defTabSz="755650">
              <a:lnSpc>
                <a:spcPct val="90000"/>
              </a:lnSpc>
              <a:spcBef>
                <a:spcPct val="0"/>
              </a:spcBef>
              <a:spcAft>
                <a:spcPct val="15000"/>
              </a:spcAft>
              <a:buChar char="•"/>
            </a:pPr>
            <a:r>
              <a:rPr lang="fr-FR" sz="1700" kern="1200" dirty="0" err="1"/>
              <a:t>DocumentIdentifier</a:t>
            </a:r>
            <a:r>
              <a:rPr lang="fr-FR" sz="1700" kern="1200" dirty="0"/>
              <a:t> </a:t>
            </a:r>
            <a:r>
              <a:rPr lang="fr-FR" sz="1700" dirty="0"/>
              <a:t>*</a:t>
            </a:r>
            <a:endParaRPr lang="fr-FR" sz="1700" kern="1200" dirty="0"/>
          </a:p>
          <a:p>
            <a:pPr marL="171450" lvl="1" indent="-171450" algn="l" defTabSz="755650">
              <a:lnSpc>
                <a:spcPct val="90000"/>
              </a:lnSpc>
              <a:spcBef>
                <a:spcPct val="0"/>
              </a:spcBef>
              <a:spcAft>
                <a:spcPct val="15000"/>
              </a:spcAft>
              <a:buChar char="•"/>
            </a:pPr>
            <a:r>
              <a:rPr lang="fr-FR" sz="1700" kern="1200" dirty="0" err="1"/>
              <a:t>Themes</a:t>
            </a:r>
            <a:r>
              <a:rPr lang="fr-FR" sz="1700" kern="1200" dirty="0"/>
              <a:t> </a:t>
            </a:r>
          </a:p>
          <a:p>
            <a:pPr marL="171450" lvl="1" indent="-171450" algn="l" defTabSz="755650">
              <a:lnSpc>
                <a:spcPct val="90000"/>
              </a:lnSpc>
              <a:spcBef>
                <a:spcPct val="0"/>
              </a:spcBef>
              <a:spcAft>
                <a:spcPct val="15000"/>
              </a:spcAft>
              <a:buChar char="•"/>
            </a:pPr>
            <a:r>
              <a:rPr lang="fr-FR" sz="1700" kern="1200" dirty="0"/>
              <a:t>Locations </a:t>
            </a:r>
          </a:p>
          <a:p>
            <a:pPr marL="171450" lvl="1" indent="-171450" algn="l" defTabSz="755650">
              <a:lnSpc>
                <a:spcPct val="90000"/>
              </a:lnSpc>
              <a:spcBef>
                <a:spcPct val="0"/>
              </a:spcBef>
              <a:spcAft>
                <a:spcPct val="15000"/>
              </a:spcAft>
              <a:buChar char="•"/>
            </a:pPr>
            <a:r>
              <a:rPr lang="fr-FR" sz="1700" kern="1200" dirty="0" err="1"/>
              <a:t>Persons</a:t>
            </a:r>
            <a:endParaRPr lang="fr-FR" sz="1700" kern="1200" dirty="0"/>
          </a:p>
          <a:p>
            <a:pPr marL="171450" lvl="1" indent="-171450" algn="l" defTabSz="755650">
              <a:lnSpc>
                <a:spcPct val="90000"/>
              </a:lnSpc>
              <a:spcBef>
                <a:spcPct val="0"/>
              </a:spcBef>
              <a:spcAft>
                <a:spcPct val="15000"/>
              </a:spcAft>
              <a:buChar char="•"/>
            </a:pPr>
            <a:r>
              <a:rPr lang="fr-FR" sz="1700" kern="1200" dirty="0" err="1"/>
              <a:t>TranslationInfo</a:t>
            </a:r>
            <a:r>
              <a:rPr lang="fr-FR" sz="1700" kern="1200" dirty="0"/>
              <a:t> </a:t>
            </a:r>
          </a:p>
          <a:p>
            <a:pPr marL="171450" lvl="1" indent="-171450" algn="l" defTabSz="755650">
              <a:lnSpc>
                <a:spcPct val="90000"/>
              </a:lnSpc>
              <a:spcBef>
                <a:spcPct val="0"/>
              </a:spcBef>
              <a:spcAft>
                <a:spcPct val="15000"/>
              </a:spcAft>
              <a:buChar char="•"/>
            </a:pPr>
            <a:r>
              <a:rPr lang="fr-FR" sz="1700" kern="1200" dirty="0" err="1"/>
              <a:t>DocTone</a:t>
            </a:r>
            <a:endParaRPr lang="fr-FR" sz="1700" kern="1200" dirty="0"/>
          </a:p>
          <a:p>
            <a:pPr marL="171450" lvl="1" indent="-171450" algn="l" defTabSz="755650">
              <a:lnSpc>
                <a:spcPct val="90000"/>
              </a:lnSpc>
              <a:spcBef>
                <a:spcPct val="0"/>
              </a:spcBef>
              <a:spcAft>
                <a:spcPct val="15000"/>
              </a:spcAft>
              <a:buChar char="•"/>
            </a:pPr>
            <a:endParaRPr lang="fr-FR" sz="1700" kern="1200" dirty="0"/>
          </a:p>
        </p:txBody>
      </p:sp>
      <p:cxnSp>
        <p:nvCxnSpPr>
          <p:cNvPr id="32" name="Connecteur droit avec flèche 31">
            <a:extLst>
              <a:ext uri="{FF2B5EF4-FFF2-40B4-BE49-F238E27FC236}">
                <a16:creationId xmlns:a16="http://schemas.microsoft.com/office/drawing/2014/main" id="{1E2B8E75-E82E-40FE-BF7E-919AC7225B85}"/>
              </a:ext>
            </a:extLst>
          </p:cNvPr>
          <p:cNvCxnSpPr>
            <a:cxnSpLocks/>
          </p:cNvCxnSpPr>
          <p:nvPr/>
        </p:nvCxnSpPr>
        <p:spPr>
          <a:xfrm flipH="1">
            <a:off x="3817042" y="2509791"/>
            <a:ext cx="1018513"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34" name="Connecteur droit avec flèche 33">
            <a:extLst>
              <a:ext uri="{FF2B5EF4-FFF2-40B4-BE49-F238E27FC236}">
                <a16:creationId xmlns:a16="http://schemas.microsoft.com/office/drawing/2014/main" id="{B30976CF-C406-4A49-A69F-9014379F4FEF}"/>
              </a:ext>
            </a:extLst>
          </p:cNvPr>
          <p:cNvCxnSpPr>
            <a:cxnSpLocks/>
          </p:cNvCxnSpPr>
          <p:nvPr/>
        </p:nvCxnSpPr>
        <p:spPr>
          <a:xfrm>
            <a:off x="7735223" y="2821781"/>
            <a:ext cx="1018513" cy="245292"/>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
        <p:nvSpPr>
          <p:cNvPr id="11" name="Titre 3">
            <a:extLst>
              <a:ext uri="{FF2B5EF4-FFF2-40B4-BE49-F238E27FC236}">
                <a16:creationId xmlns:a16="http://schemas.microsoft.com/office/drawing/2014/main" id="{A3BAD74C-F689-4408-9425-F8355AD9FF5A}"/>
              </a:ext>
            </a:extLst>
          </p:cNvPr>
          <p:cNvSpPr>
            <a:spLocks noGrp="1"/>
          </p:cNvSpPr>
          <p:nvPr>
            <p:ph type="title"/>
          </p:nvPr>
        </p:nvSpPr>
        <p:spPr>
          <a:xfrm>
            <a:off x="432000" y="432000"/>
            <a:ext cx="11328000" cy="432000"/>
          </a:xfrm>
        </p:spPr>
        <p:txBody>
          <a:bodyPr/>
          <a:lstStyle/>
          <a:p>
            <a:r>
              <a:rPr lang="fr-FR" dirty="0"/>
              <a:t>GDELT </a:t>
            </a:r>
            <a:r>
              <a:rPr lang="fr-FR" dirty="0" err="1"/>
              <a:t>Schema</a:t>
            </a:r>
            <a:endParaRPr lang="fr-FR" dirty="0"/>
          </a:p>
        </p:txBody>
      </p:sp>
      <p:sp>
        <p:nvSpPr>
          <p:cNvPr id="2" name="Espace réservé du pied de page 1">
            <a:extLst>
              <a:ext uri="{FF2B5EF4-FFF2-40B4-BE49-F238E27FC236}">
                <a16:creationId xmlns:a16="http://schemas.microsoft.com/office/drawing/2014/main" id="{D0F2F20A-8373-4A4F-B1F0-434A146917A3}"/>
              </a:ext>
            </a:extLst>
          </p:cNvPr>
          <p:cNvSpPr>
            <a:spLocks noGrp="1"/>
          </p:cNvSpPr>
          <p:nvPr>
            <p:ph type="ftr" sz="quarter" idx="34"/>
          </p:nvPr>
        </p:nvSpPr>
        <p:spPr/>
        <p:txBody>
          <a:bodyPr/>
          <a:lstStyle/>
          <a:p>
            <a:pPr rtl="0"/>
            <a:r>
              <a:rPr lang="fr-FR"/>
              <a:t>projet GDELT 2021</a:t>
            </a:r>
            <a:endParaRPr lang="fr-FR" noProof="0"/>
          </a:p>
        </p:txBody>
      </p:sp>
      <p:sp>
        <p:nvSpPr>
          <p:cNvPr id="4" name="ZoneTexte 3">
            <a:extLst>
              <a:ext uri="{FF2B5EF4-FFF2-40B4-BE49-F238E27FC236}">
                <a16:creationId xmlns:a16="http://schemas.microsoft.com/office/drawing/2014/main" id="{D0B83640-5764-4C86-A7C9-8B9E1ABBE64A}"/>
              </a:ext>
            </a:extLst>
          </p:cNvPr>
          <p:cNvSpPr txBox="1"/>
          <p:nvPr/>
        </p:nvSpPr>
        <p:spPr>
          <a:xfrm>
            <a:off x="2922105" y="5620258"/>
            <a:ext cx="6347791" cy="369332"/>
          </a:xfrm>
          <a:prstGeom prst="rect">
            <a:avLst/>
          </a:prstGeom>
          <a:noFill/>
        </p:spPr>
        <p:txBody>
          <a:bodyPr wrap="square" rtlCol="0">
            <a:spAutoFit/>
          </a:bodyPr>
          <a:lstStyle/>
          <a:p>
            <a:r>
              <a:rPr lang="fr-FR" i="1" dirty="0"/>
              <a:t>* </a:t>
            </a:r>
            <a:r>
              <a:rPr lang="fr-FR" i="1" dirty="0" err="1"/>
              <a:t>DocumentIdentifier</a:t>
            </a:r>
            <a:r>
              <a:rPr lang="fr-FR" i="1" dirty="0"/>
              <a:t> de GKG eq MENTIONIDENTIFIER de Mentions</a:t>
            </a:r>
            <a:r>
              <a:rPr lang="fr-FR" dirty="0"/>
              <a:t> </a:t>
            </a:r>
          </a:p>
        </p:txBody>
      </p:sp>
    </p:spTree>
    <p:extLst>
      <p:ext uri="{BB962C8B-B14F-4D97-AF65-F5344CB8AC3E}">
        <p14:creationId xmlns:p14="http://schemas.microsoft.com/office/powerpoint/2010/main" val="57812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Espace réservé du contenu 3">
            <a:extLst>
              <a:ext uri="{FF2B5EF4-FFF2-40B4-BE49-F238E27FC236}">
                <a16:creationId xmlns:a16="http://schemas.microsoft.com/office/drawing/2014/main" id="{E29B5729-BCAB-4187-BB58-16EFBF4D9045}"/>
              </a:ext>
            </a:extLst>
          </p:cNvPr>
          <p:cNvSpPr txBox="1">
            <a:spLocks/>
          </p:cNvSpPr>
          <p:nvPr/>
        </p:nvSpPr>
        <p:spPr>
          <a:xfrm>
            <a:off x="2940209" y="3571888"/>
            <a:ext cx="8059095" cy="1957607"/>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b="1" u="sng" dirty="0"/>
              <a:t>Contraintes</a:t>
            </a:r>
            <a:r>
              <a:rPr lang="fr-FR" b="1" dirty="0"/>
              <a:t> :</a:t>
            </a:r>
          </a:p>
          <a:p>
            <a:r>
              <a:rPr lang="fr-FR" dirty="0"/>
              <a:t> Utiliser </a:t>
            </a:r>
            <a:r>
              <a:rPr lang="fr-FR" b="1" dirty="0"/>
              <a:t>au moins 1 technologie vue en cours</a:t>
            </a:r>
            <a:r>
              <a:rPr lang="fr-FR" dirty="0"/>
              <a:t> et justifier</a:t>
            </a:r>
          </a:p>
          <a:p>
            <a:r>
              <a:rPr lang="fr-FR" dirty="0"/>
              <a:t>Concevoir </a:t>
            </a:r>
            <a:r>
              <a:rPr lang="fr-FR" b="1" dirty="0"/>
              <a:t>un système distribué et tolérant aux pannes</a:t>
            </a:r>
            <a:r>
              <a:rPr lang="fr-FR" dirty="0"/>
              <a:t> (perte d’un nœud)</a:t>
            </a:r>
          </a:p>
          <a:p>
            <a:r>
              <a:rPr lang="fr-FR" dirty="0"/>
              <a:t>Précharger </a:t>
            </a:r>
            <a:r>
              <a:rPr lang="fr-FR" b="1" dirty="0"/>
              <a:t>une année de données</a:t>
            </a:r>
            <a:r>
              <a:rPr lang="fr-FR" dirty="0"/>
              <a:t> dans votre cluster</a:t>
            </a:r>
          </a:p>
          <a:p>
            <a:r>
              <a:rPr lang="fr-FR" dirty="0"/>
              <a:t>Vous devez utiliser </a:t>
            </a:r>
            <a:r>
              <a:rPr lang="fr-FR" b="1" i="1" dirty="0"/>
              <a:t>AWS</a:t>
            </a:r>
            <a:r>
              <a:rPr lang="fr-FR" dirty="0"/>
              <a:t> pour déployer le cluster.</a:t>
            </a:r>
          </a:p>
          <a:p>
            <a:pPr marL="0" indent="0" algn="just">
              <a:buFont typeface="Arial" panose="020B0604020202020204" pitchFamily="34" charset="0"/>
              <a:buNone/>
            </a:pPr>
            <a:endParaRPr lang="fr-FR" b="1" dirty="0"/>
          </a:p>
        </p:txBody>
      </p:sp>
      <p:sp>
        <p:nvSpPr>
          <p:cNvPr id="2" name="Titre 1">
            <a:extLst>
              <a:ext uri="{FF2B5EF4-FFF2-40B4-BE49-F238E27FC236}">
                <a16:creationId xmlns:a16="http://schemas.microsoft.com/office/drawing/2014/main" id="{F12ECC9A-D630-47FD-BB97-C70CBAA07157}"/>
              </a:ext>
            </a:extLst>
          </p:cNvPr>
          <p:cNvSpPr>
            <a:spLocks noGrp="1"/>
          </p:cNvSpPr>
          <p:nvPr>
            <p:ph type="title"/>
          </p:nvPr>
        </p:nvSpPr>
        <p:spPr/>
        <p:txBody>
          <a:bodyPr/>
          <a:lstStyle/>
          <a:p>
            <a:r>
              <a:rPr lang="fr-FR" dirty="0"/>
              <a:t>Architecture cahier des charges</a:t>
            </a:r>
          </a:p>
        </p:txBody>
      </p:sp>
      <p:sp>
        <p:nvSpPr>
          <p:cNvPr id="4" name="Espace réservé du contenu 3">
            <a:extLst>
              <a:ext uri="{FF2B5EF4-FFF2-40B4-BE49-F238E27FC236}">
                <a16:creationId xmlns:a16="http://schemas.microsoft.com/office/drawing/2014/main" id="{3282E0AB-779B-42F1-B468-1314C855D4DA}"/>
              </a:ext>
            </a:extLst>
          </p:cNvPr>
          <p:cNvSpPr>
            <a:spLocks noGrp="1"/>
          </p:cNvSpPr>
          <p:nvPr>
            <p:ph idx="1"/>
          </p:nvPr>
        </p:nvSpPr>
        <p:spPr>
          <a:xfrm>
            <a:off x="188686" y="1537883"/>
            <a:ext cx="10232571" cy="1818427"/>
          </a:xfrm>
        </p:spPr>
        <p:txBody>
          <a:bodyPr/>
          <a:lstStyle/>
          <a:p>
            <a:pPr marL="0" indent="0" algn="just">
              <a:buFont typeface="Arial" panose="020B0604020202020204" pitchFamily="34" charset="0"/>
              <a:buNone/>
            </a:pPr>
            <a:r>
              <a:rPr lang="fr-FR" b="1" u="sng" dirty="0"/>
              <a:t>Objectif</a:t>
            </a:r>
            <a:r>
              <a:rPr lang="fr-FR" b="1" dirty="0"/>
              <a:t> :</a:t>
            </a:r>
          </a:p>
          <a:p>
            <a:pPr marL="0" indent="0" algn="just">
              <a:lnSpc>
                <a:spcPct val="100000"/>
              </a:lnSpc>
              <a:spcAft>
                <a:spcPts val="600"/>
              </a:spcAft>
              <a:buFont typeface="Arial" panose="020B0604020202020204" pitchFamily="34" charset="0"/>
              <a:buNone/>
            </a:pPr>
            <a:r>
              <a:rPr lang="fr-FR" dirty="0"/>
              <a:t>Ce projet nous place dans une problématique de gestion et d’exploitation de base de données volumineuse peu structurée. Nous avons considéré que l’objectif était de construire  une architecture s’appuyant sur une base de donnée NoSQL </a:t>
            </a:r>
            <a:r>
              <a:rPr lang="fr-FR" b="1" dirty="0"/>
              <a:t>persistante</a:t>
            </a:r>
            <a:r>
              <a:rPr lang="fr-FR" dirty="0"/>
              <a:t> permettant au client d’effectuer des </a:t>
            </a:r>
            <a:r>
              <a:rPr lang="fr-FR" b="1" dirty="0"/>
              <a:t>requêtes prédéfinies avec une faible latence</a:t>
            </a:r>
            <a:r>
              <a:rPr lang="fr-FR" dirty="0"/>
              <a:t>.</a:t>
            </a:r>
          </a:p>
        </p:txBody>
      </p:sp>
      <p:sp>
        <p:nvSpPr>
          <p:cNvPr id="5" name="Espace réservé du pied de page 4">
            <a:extLst>
              <a:ext uri="{FF2B5EF4-FFF2-40B4-BE49-F238E27FC236}">
                <a16:creationId xmlns:a16="http://schemas.microsoft.com/office/drawing/2014/main" id="{0D405352-5F1C-41BC-BF32-0D0928FD937E}"/>
              </a:ext>
            </a:extLst>
          </p:cNvPr>
          <p:cNvSpPr>
            <a:spLocks noGrp="1"/>
          </p:cNvSpPr>
          <p:nvPr>
            <p:ph type="ftr" sz="quarter" idx="12"/>
          </p:nvPr>
        </p:nvSpPr>
        <p:spPr/>
        <p:txBody>
          <a:bodyPr/>
          <a:lstStyle/>
          <a:p>
            <a:pPr rtl="0"/>
            <a:r>
              <a:rPr lang="fr-FR" noProof="0"/>
              <a:t>projet GDELT 2021</a:t>
            </a:r>
          </a:p>
        </p:txBody>
      </p:sp>
      <p:sp>
        <p:nvSpPr>
          <p:cNvPr id="8" name="Espace réservé du contenu 3">
            <a:extLst>
              <a:ext uri="{FF2B5EF4-FFF2-40B4-BE49-F238E27FC236}">
                <a16:creationId xmlns:a16="http://schemas.microsoft.com/office/drawing/2014/main" id="{10090F7F-8469-4917-90C1-49FCF3226F31}"/>
              </a:ext>
            </a:extLst>
          </p:cNvPr>
          <p:cNvSpPr txBox="1">
            <a:spLocks/>
          </p:cNvSpPr>
          <p:nvPr/>
        </p:nvSpPr>
        <p:spPr>
          <a:xfrm>
            <a:off x="2107091" y="4410903"/>
            <a:ext cx="8892213" cy="1963807"/>
          </a:xfrm>
          <a:prstGeom prst="rect">
            <a:avLst/>
          </a:prstGeom>
        </p:spPr>
        <p:txBody>
          <a:bodyPr vert="horz" lIns="0" tIns="0" rIns="0" bIns="0" rtlCol="0" anchor="ctr">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sz="2000" dirty="0"/>
          </a:p>
        </p:txBody>
      </p:sp>
      <p:pic>
        <p:nvPicPr>
          <p:cNvPr id="38" name="Image 37">
            <a:extLst>
              <a:ext uri="{FF2B5EF4-FFF2-40B4-BE49-F238E27FC236}">
                <a16:creationId xmlns:a16="http://schemas.microsoft.com/office/drawing/2014/main" id="{638331EB-EE58-42C3-B76E-9D673ADE8898}"/>
              </a:ext>
            </a:extLst>
          </p:cNvPr>
          <p:cNvPicPr>
            <a:picLocks noChangeAspect="1"/>
          </p:cNvPicPr>
          <p:nvPr/>
        </p:nvPicPr>
        <p:blipFill>
          <a:blip r:embed="rId2"/>
          <a:stretch>
            <a:fillRect/>
          </a:stretch>
        </p:blipFill>
        <p:spPr>
          <a:xfrm>
            <a:off x="794751" y="3883060"/>
            <a:ext cx="1312340" cy="1312340"/>
          </a:xfrm>
          <a:prstGeom prst="rect">
            <a:avLst/>
          </a:prstGeom>
        </p:spPr>
      </p:pic>
      <p:pic>
        <p:nvPicPr>
          <p:cNvPr id="52" name="Image 51">
            <a:extLst>
              <a:ext uri="{FF2B5EF4-FFF2-40B4-BE49-F238E27FC236}">
                <a16:creationId xmlns:a16="http://schemas.microsoft.com/office/drawing/2014/main" id="{E37E4175-A4D5-406A-A263-AE4213A668AF}"/>
              </a:ext>
            </a:extLst>
          </p:cNvPr>
          <p:cNvPicPr>
            <a:picLocks noChangeAspect="1"/>
          </p:cNvPicPr>
          <p:nvPr/>
        </p:nvPicPr>
        <p:blipFill>
          <a:blip r:embed="rId3"/>
          <a:stretch>
            <a:fillRect/>
          </a:stretch>
        </p:blipFill>
        <p:spPr>
          <a:xfrm>
            <a:off x="2789628" y="4991927"/>
            <a:ext cx="323829" cy="323829"/>
          </a:xfrm>
          <a:prstGeom prst="rect">
            <a:avLst/>
          </a:prstGeom>
        </p:spPr>
      </p:pic>
      <p:pic>
        <p:nvPicPr>
          <p:cNvPr id="53" name="Image 52">
            <a:extLst>
              <a:ext uri="{FF2B5EF4-FFF2-40B4-BE49-F238E27FC236}">
                <a16:creationId xmlns:a16="http://schemas.microsoft.com/office/drawing/2014/main" id="{3AAE3957-E666-4075-B839-D1AE8E8FB6F5}"/>
              </a:ext>
            </a:extLst>
          </p:cNvPr>
          <p:cNvPicPr>
            <a:picLocks noChangeAspect="1"/>
          </p:cNvPicPr>
          <p:nvPr/>
        </p:nvPicPr>
        <p:blipFill>
          <a:blip r:embed="rId3"/>
          <a:stretch>
            <a:fillRect/>
          </a:stretch>
        </p:blipFill>
        <p:spPr>
          <a:xfrm>
            <a:off x="2789627" y="4622304"/>
            <a:ext cx="323829" cy="323829"/>
          </a:xfrm>
          <a:prstGeom prst="rect">
            <a:avLst/>
          </a:prstGeom>
        </p:spPr>
      </p:pic>
      <p:pic>
        <p:nvPicPr>
          <p:cNvPr id="54" name="Image 53">
            <a:extLst>
              <a:ext uri="{FF2B5EF4-FFF2-40B4-BE49-F238E27FC236}">
                <a16:creationId xmlns:a16="http://schemas.microsoft.com/office/drawing/2014/main" id="{D01F9B8F-FCF8-4EF1-BF5F-2166AFBED0A0}"/>
              </a:ext>
            </a:extLst>
          </p:cNvPr>
          <p:cNvPicPr>
            <a:picLocks noChangeAspect="1"/>
          </p:cNvPicPr>
          <p:nvPr/>
        </p:nvPicPr>
        <p:blipFill>
          <a:blip r:embed="rId3"/>
          <a:stretch>
            <a:fillRect/>
          </a:stretch>
        </p:blipFill>
        <p:spPr>
          <a:xfrm>
            <a:off x="2778294" y="4252682"/>
            <a:ext cx="323829" cy="323829"/>
          </a:xfrm>
          <a:prstGeom prst="rect">
            <a:avLst/>
          </a:prstGeom>
        </p:spPr>
      </p:pic>
      <p:pic>
        <p:nvPicPr>
          <p:cNvPr id="55" name="Image 54">
            <a:extLst>
              <a:ext uri="{FF2B5EF4-FFF2-40B4-BE49-F238E27FC236}">
                <a16:creationId xmlns:a16="http://schemas.microsoft.com/office/drawing/2014/main" id="{A35F6A5E-AB39-4580-9F4A-6E415A8F9105}"/>
              </a:ext>
            </a:extLst>
          </p:cNvPr>
          <p:cNvPicPr>
            <a:picLocks noChangeAspect="1"/>
          </p:cNvPicPr>
          <p:nvPr/>
        </p:nvPicPr>
        <p:blipFill>
          <a:blip r:embed="rId3"/>
          <a:stretch>
            <a:fillRect/>
          </a:stretch>
        </p:blipFill>
        <p:spPr>
          <a:xfrm>
            <a:off x="2778294" y="3883060"/>
            <a:ext cx="323829" cy="323829"/>
          </a:xfrm>
          <a:prstGeom prst="rect">
            <a:avLst/>
          </a:prstGeom>
        </p:spPr>
      </p:pic>
      <p:pic>
        <p:nvPicPr>
          <p:cNvPr id="57" name="Image 56">
            <a:extLst>
              <a:ext uri="{FF2B5EF4-FFF2-40B4-BE49-F238E27FC236}">
                <a16:creationId xmlns:a16="http://schemas.microsoft.com/office/drawing/2014/main" id="{465D4C06-EB67-46F0-B391-329CA3E21F0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342025" y="1703015"/>
            <a:ext cx="1849975" cy="1386569"/>
          </a:xfrm>
          <a:prstGeom prst="rect">
            <a:avLst/>
          </a:prstGeom>
        </p:spPr>
      </p:pic>
    </p:spTree>
    <p:extLst>
      <p:ext uri="{BB962C8B-B14F-4D97-AF65-F5344CB8AC3E}">
        <p14:creationId xmlns:p14="http://schemas.microsoft.com/office/powerpoint/2010/main" val="1902038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lèche : virage 58">
            <a:extLst>
              <a:ext uri="{FF2B5EF4-FFF2-40B4-BE49-F238E27FC236}">
                <a16:creationId xmlns:a16="http://schemas.microsoft.com/office/drawing/2014/main" id="{C0E96A9B-C509-4AD1-9289-47F52C7A87AA}"/>
              </a:ext>
            </a:extLst>
          </p:cNvPr>
          <p:cNvSpPr/>
          <p:nvPr/>
        </p:nvSpPr>
        <p:spPr>
          <a:xfrm rot="10800000">
            <a:off x="7242161" y="3375309"/>
            <a:ext cx="3694153" cy="1737445"/>
          </a:xfrm>
          <a:prstGeom prst="bentArrow">
            <a:avLst/>
          </a:prstGeom>
          <a:solidFill>
            <a:srgbClr val="25C6E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pic>
        <p:nvPicPr>
          <p:cNvPr id="6" name="Image 5">
            <a:extLst>
              <a:ext uri="{FF2B5EF4-FFF2-40B4-BE49-F238E27FC236}">
                <a16:creationId xmlns:a16="http://schemas.microsoft.com/office/drawing/2014/main" id="{EC36832A-89A1-479F-AC62-79BDBC766545}"/>
              </a:ext>
            </a:extLst>
          </p:cNvPr>
          <p:cNvPicPr>
            <a:picLocks noChangeAspect="1"/>
          </p:cNvPicPr>
          <p:nvPr/>
        </p:nvPicPr>
        <p:blipFill>
          <a:blip r:embed="rId2"/>
          <a:stretch>
            <a:fillRect/>
          </a:stretch>
        </p:blipFill>
        <p:spPr>
          <a:xfrm>
            <a:off x="9648999" y="920353"/>
            <a:ext cx="2103088" cy="3177328"/>
          </a:xfrm>
          <a:prstGeom prst="rect">
            <a:avLst/>
          </a:prstGeom>
        </p:spPr>
      </p:pic>
      <p:sp>
        <p:nvSpPr>
          <p:cNvPr id="81" name="Ellipse 80">
            <a:extLst>
              <a:ext uri="{FF2B5EF4-FFF2-40B4-BE49-F238E27FC236}">
                <a16:creationId xmlns:a16="http://schemas.microsoft.com/office/drawing/2014/main" id="{FF77FD60-2BC9-4413-9062-3DED56816978}"/>
              </a:ext>
            </a:extLst>
          </p:cNvPr>
          <p:cNvSpPr/>
          <p:nvPr/>
        </p:nvSpPr>
        <p:spPr>
          <a:xfrm>
            <a:off x="9288708" y="519429"/>
            <a:ext cx="757812" cy="74549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3" name="Image 52">
            <a:extLst>
              <a:ext uri="{FF2B5EF4-FFF2-40B4-BE49-F238E27FC236}">
                <a16:creationId xmlns:a16="http://schemas.microsoft.com/office/drawing/2014/main" id="{88E18CB1-F1F1-4C96-BA4D-8361B18D5CEC}"/>
              </a:ext>
            </a:extLst>
          </p:cNvPr>
          <p:cNvPicPr>
            <a:picLocks noChangeAspect="1"/>
          </p:cNvPicPr>
          <p:nvPr/>
        </p:nvPicPr>
        <p:blipFill>
          <a:blip r:embed="rId3"/>
          <a:stretch>
            <a:fillRect/>
          </a:stretch>
        </p:blipFill>
        <p:spPr>
          <a:xfrm>
            <a:off x="181786" y="1765987"/>
            <a:ext cx="2318471" cy="2248214"/>
          </a:xfrm>
          <a:prstGeom prst="rect">
            <a:avLst/>
          </a:prstGeom>
        </p:spPr>
      </p:pic>
      <p:sp>
        <p:nvSpPr>
          <p:cNvPr id="78" name="Ellipse 77">
            <a:extLst>
              <a:ext uri="{FF2B5EF4-FFF2-40B4-BE49-F238E27FC236}">
                <a16:creationId xmlns:a16="http://schemas.microsoft.com/office/drawing/2014/main" id="{A0F4286F-E77A-4FA0-830A-83572065CA1F}"/>
              </a:ext>
            </a:extLst>
          </p:cNvPr>
          <p:cNvSpPr/>
          <p:nvPr/>
        </p:nvSpPr>
        <p:spPr>
          <a:xfrm>
            <a:off x="2015594" y="1437685"/>
            <a:ext cx="757812" cy="74549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Flèche : gauche 60">
            <a:extLst>
              <a:ext uri="{FF2B5EF4-FFF2-40B4-BE49-F238E27FC236}">
                <a16:creationId xmlns:a16="http://schemas.microsoft.com/office/drawing/2014/main" id="{C930CD4A-FED9-4C07-BBC7-4F3476B93E14}"/>
              </a:ext>
            </a:extLst>
          </p:cNvPr>
          <p:cNvSpPr/>
          <p:nvPr/>
        </p:nvSpPr>
        <p:spPr>
          <a:xfrm flipH="1">
            <a:off x="2669458" y="3068783"/>
            <a:ext cx="6883546" cy="945418"/>
          </a:xfrm>
          <a:prstGeom prst="leftArrow">
            <a:avLst/>
          </a:prstGeom>
          <a:solidFill>
            <a:srgbClr val="DADAD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8" name="Flèche : virage 57">
            <a:extLst>
              <a:ext uri="{FF2B5EF4-FFF2-40B4-BE49-F238E27FC236}">
                <a16:creationId xmlns:a16="http://schemas.microsoft.com/office/drawing/2014/main" id="{BAD4C7C4-E050-4AAF-A396-EA35C92012A3}"/>
              </a:ext>
            </a:extLst>
          </p:cNvPr>
          <p:cNvSpPr/>
          <p:nvPr/>
        </p:nvSpPr>
        <p:spPr>
          <a:xfrm rot="10800000">
            <a:off x="2524383" y="1194504"/>
            <a:ext cx="3794124" cy="1828915"/>
          </a:xfrm>
          <a:prstGeom prst="bentArrow">
            <a:avLst/>
          </a:prstGeom>
          <a:solidFill>
            <a:srgbClr val="E8055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60" name="Flèche : virage 59">
            <a:extLst>
              <a:ext uri="{FF2B5EF4-FFF2-40B4-BE49-F238E27FC236}">
                <a16:creationId xmlns:a16="http://schemas.microsoft.com/office/drawing/2014/main" id="{A588BB45-B5A9-4EF6-AE15-C983DD2E1620}"/>
              </a:ext>
            </a:extLst>
          </p:cNvPr>
          <p:cNvSpPr/>
          <p:nvPr/>
        </p:nvSpPr>
        <p:spPr>
          <a:xfrm rot="10800000" flipH="1">
            <a:off x="5758880" y="4482872"/>
            <a:ext cx="3794124" cy="1828915"/>
          </a:xfrm>
          <a:prstGeom prst="bentArrow">
            <a:avLst/>
          </a:prstGeom>
          <a:solidFill>
            <a:srgbClr val="25C6E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 name="Titre 1">
            <a:extLst>
              <a:ext uri="{FF2B5EF4-FFF2-40B4-BE49-F238E27FC236}">
                <a16:creationId xmlns:a16="http://schemas.microsoft.com/office/drawing/2014/main" id="{0C1C6BB5-3D84-44C9-8792-37F3EA212ACB}"/>
              </a:ext>
            </a:extLst>
          </p:cNvPr>
          <p:cNvSpPr>
            <a:spLocks noGrp="1"/>
          </p:cNvSpPr>
          <p:nvPr>
            <p:ph type="title"/>
          </p:nvPr>
        </p:nvSpPr>
        <p:spPr/>
        <p:txBody>
          <a:bodyPr/>
          <a:lstStyle/>
          <a:p>
            <a:r>
              <a:rPr lang="fr-FR" dirty="0"/>
              <a:t>Architecture</a:t>
            </a:r>
          </a:p>
        </p:txBody>
      </p:sp>
      <p:pic>
        <p:nvPicPr>
          <p:cNvPr id="3" name="Image 2">
            <a:extLst>
              <a:ext uri="{FF2B5EF4-FFF2-40B4-BE49-F238E27FC236}">
                <a16:creationId xmlns:a16="http://schemas.microsoft.com/office/drawing/2014/main" id="{9BD3CB89-B64A-422F-AFCE-1AB78F0C3F16}"/>
              </a:ext>
            </a:extLst>
          </p:cNvPr>
          <p:cNvPicPr>
            <a:picLocks noChangeAspect="1"/>
          </p:cNvPicPr>
          <p:nvPr/>
        </p:nvPicPr>
        <p:blipFill>
          <a:blip r:embed="rId4"/>
          <a:stretch>
            <a:fillRect/>
          </a:stretch>
        </p:blipFill>
        <p:spPr>
          <a:xfrm>
            <a:off x="4655120" y="91570"/>
            <a:ext cx="2881759" cy="1098571"/>
          </a:xfrm>
          <a:prstGeom prst="rect">
            <a:avLst/>
          </a:prstGeom>
        </p:spPr>
      </p:pic>
      <p:pic>
        <p:nvPicPr>
          <p:cNvPr id="40" name="Image 39">
            <a:extLst>
              <a:ext uri="{FF2B5EF4-FFF2-40B4-BE49-F238E27FC236}">
                <a16:creationId xmlns:a16="http://schemas.microsoft.com/office/drawing/2014/main" id="{123161F7-3FDF-4E50-923B-84D77E6BB22E}"/>
              </a:ext>
            </a:extLst>
          </p:cNvPr>
          <p:cNvPicPr>
            <a:picLocks noChangeAspect="1"/>
          </p:cNvPicPr>
          <p:nvPr/>
        </p:nvPicPr>
        <p:blipFill>
          <a:blip r:embed="rId5"/>
          <a:stretch>
            <a:fillRect/>
          </a:stretch>
        </p:blipFill>
        <p:spPr>
          <a:xfrm>
            <a:off x="9667614" y="5369897"/>
            <a:ext cx="941891" cy="941891"/>
          </a:xfrm>
          <a:prstGeom prst="rect">
            <a:avLst/>
          </a:prstGeom>
        </p:spPr>
      </p:pic>
      <p:pic>
        <p:nvPicPr>
          <p:cNvPr id="45" name="Image 44">
            <a:extLst>
              <a:ext uri="{FF2B5EF4-FFF2-40B4-BE49-F238E27FC236}">
                <a16:creationId xmlns:a16="http://schemas.microsoft.com/office/drawing/2014/main" id="{D57DAC69-4FCF-43AF-B5DB-82C37F93076A}"/>
              </a:ext>
            </a:extLst>
          </p:cNvPr>
          <p:cNvPicPr>
            <a:picLocks noChangeAspect="1"/>
          </p:cNvPicPr>
          <p:nvPr/>
        </p:nvPicPr>
        <p:blipFill>
          <a:blip r:embed="rId6"/>
          <a:stretch>
            <a:fillRect/>
          </a:stretch>
        </p:blipFill>
        <p:spPr>
          <a:xfrm>
            <a:off x="5049807" y="2043071"/>
            <a:ext cx="2092384" cy="3161154"/>
          </a:xfrm>
          <a:prstGeom prst="rect">
            <a:avLst/>
          </a:prstGeom>
        </p:spPr>
      </p:pic>
      <p:grpSp>
        <p:nvGrpSpPr>
          <p:cNvPr id="62" name="Groupe 61">
            <a:extLst>
              <a:ext uri="{FF2B5EF4-FFF2-40B4-BE49-F238E27FC236}">
                <a16:creationId xmlns:a16="http://schemas.microsoft.com/office/drawing/2014/main" id="{746CBA58-326B-4669-9C52-D8159B0CDFAC}"/>
              </a:ext>
            </a:extLst>
          </p:cNvPr>
          <p:cNvGrpSpPr/>
          <p:nvPr/>
        </p:nvGrpSpPr>
        <p:grpSpPr>
          <a:xfrm>
            <a:off x="325731" y="4667493"/>
            <a:ext cx="4329388" cy="1362568"/>
            <a:chOff x="7779985" y="596564"/>
            <a:chExt cx="4329388" cy="1362568"/>
          </a:xfrm>
        </p:grpSpPr>
        <p:sp>
          <p:nvSpPr>
            <p:cNvPr id="63" name="Flèche : chevron 62">
              <a:extLst>
                <a:ext uri="{FF2B5EF4-FFF2-40B4-BE49-F238E27FC236}">
                  <a16:creationId xmlns:a16="http://schemas.microsoft.com/office/drawing/2014/main" id="{6E6BAB40-49EA-4BB6-AD1F-4AA7DE0297C9}"/>
                </a:ext>
              </a:extLst>
            </p:cNvPr>
            <p:cNvSpPr/>
            <p:nvPr/>
          </p:nvSpPr>
          <p:spPr>
            <a:xfrm>
              <a:off x="9127301" y="1131132"/>
              <a:ext cx="1485203" cy="828000"/>
            </a:xfrm>
            <a:prstGeom prst="chevron">
              <a:avLst/>
            </a:prstGeom>
            <a:solidFill>
              <a:srgbClr val="DADAD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000" b="1" dirty="0">
                  <a:solidFill>
                    <a:schemeClr val="tx1"/>
                  </a:solidFill>
                  <a:latin typeface="+mj-lt"/>
                </a:rPr>
                <a:t>ETL</a:t>
              </a:r>
              <a:endParaRPr lang="fr-FR" b="1" dirty="0">
                <a:solidFill>
                  <a:schemeClr val="tx1"/>
                </a:solidFill>
                <a:latin typeface="+mj-lt"/>
              </a:endParaRPr>
            </a:p>
          </p:txBody>
        </p:sp>
        <p:sp>
          <p:nvSpPr>
            <p:cNvPr id="64" name="Flèche : pentagone 63">
              <a:extLst>
                <a:ext uri="{FF2B5EF4-FFF2-40B4-BE49-F238E27FC236}">
                  <a16:creationId xmlns:a16="http://schemas.microsoft.com/office/drawing/2014/main" id="{CAB640EE-57B6-4E08-A517-A258E69ABB70}"/>
                </a:ext>
              </a:extLst>
            </p:cNvPr>
            <p:cNvSpPr/>
            <p:nvPr/>
          </p:nvSpPr>
          <p:spPr>
            <a:xfrm>
              <a:off x="7779985" y="1131132"/>
              <a:ext cx="1676400" cy="828000"/>
            </a:xfrm>
            <a:prstGeom prst="homePlate">
              <a:avLst/>
            </a:prstGeom>
            <a:solidFill>
              <a:srgbClr val="E8055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000" b="1" dirty="0">
                  <a:solidFill>
                    <a:schemeClr val="tx1"/>
                  </a:solidFill>
                  <a:latin typeface="+mj-lt"/>
                </a:rPr>
                <a:t>Zip </a:t>
              </a:r>
              <a:r>
                <a:rPr lang="fr-FR" sz="2000" b="1" spc="-150" dirty="0">
                  <a:solidFill>
                    <a:schemeClr val="tx1"/>
                  </a:solidFill>
                  <a:latin typeface="+mj-lt"/>
                  <a:ea typeface="+mj-ea"/>
                  <a:cs typeface="+mj-cs"/>
                </a:rPr>
                <a:t>Download</a:t>
              </a:r>
            </a:p>
          </p:txBody>
        </p:sp>
        <p:sp>
          <p:nvSpPr>
            <p:cNvPr id="65" name="Flèche : chevron 64">
              <a:extLst>
                <a:ext uri="{FF2B5EF4-FFF2-40B4-BE49-F238E27FC236}">
                  <a16:creationId xmlns:a16="http://schemas.microsoft.com/office/drawing/2014/main" id="{E1917835-9E54-4ECB-BCEA-84102FA3FAAF}"/>
                </a:ext>
              </a:extLst>
            </p:cNvPr>
            <p:cNvSpPr/>
            <p:nvPr/>
          </p:nvSpPr>
          <p:spPr>
            <a:xfrm>
              <a:off x="10283418" y="1131132"/>
              <a:ext cx="1825955" cy="828000"/>
            </a:xfrm>
            <a:prstGeom prst="chevron">
              <a:avLst/>
            </a:prstGeom>
            <a:solidFill>
              <a:srgbClr val="25C6E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000" b="1" dirty="0" err="1">
                  <a:solidFill>
                    <a:schemeClr val="tx1"/>
                  </a:solidFill>
                  <a:latin typeface="+mj-lt"/>
                </a:rPr>
                <a:t>Query</a:t>
              </a:r>
              <a:endParaRPr lang="fr-FR" sz="2000" b="1" dirty="0">
                <a:solidFill>
                  <a:schemeClr val="tx1"/>
                </a:solidFill>
                <a:latin typeface="+mj-lt"/>
              </a:endParaRPr>
            </a:p>
          </p:txBody>
        </p:sp>
        <p:sp>
          <p:nvSpPr>
            <p:cNvPr id="66" name="Rectangle 65">
              <a:extLst>
                <a:ext uri="{FF2B5EF4-FFF2-40B4-BE49-F238E27FC236}">
                  <a16:creationId xmlns:a16="http://schemas.microsoft.com/office/drawing/2014/main" id="{48A03B73-1F24-419A-91CD-610B30CF4CA2}"/>
                </a:ext>
              </a:extLst>
            </p:cNvPr>
            <p:cNvSpPr/>
            <p:nvPr/>
          </p:nvSpPr>
          <p:spPr>
            <a:xfrm>
              <a:off x="8392496" y="596564"/>
              <a:ext cx="2954812" cy="523220"/>
            </a:xfrm>
            <a:prstGeom prst="rect">
              <a:avLst/>
            </a:prstGeom>
          </p:spPr>
          <p:txBody>
            <a:bodyPr wrap="square">
              <a:spAutoFit/>
            </a:bodyPr>
            <a:lstStyle/>
            <a:p>
              <a:pPr algn="ctr"/>
              <a:r>
                <a:rPr lang="fr-FR" sz="2800" b="1" dirty="0"/>
                <a:t>Workflow</a:t>
              </a:r>
              <a:endParaRPr lang="fr-FR" sz="2800" b="1" spc="-150" dirty="0"/>
            </a:p>
          </p:txBody>
        </p:sp>
      </p:grpSp>
      <p:sp>
        <p:nvSpPr>
          <p:cNvPr id="67" name="Rectangle 66">
            <a:extLst>
              <a:ext uri="{FF2B5EF4-FFF2-40B4-BE49-F238E27FC236}">
                <a16:creationId xmlns:a16="http://schemas.microsoft.com/office/drawing/2014/main" id="{667A5B8D-1E69-4665-B187-C7639DC7E9CE}"/>
              </a:ext>
            </a:extLst>
          </p:cNvPr>
          <p:cNvSpPr/>
          <p:nvPr/>
        </p:nvSpPr>
        <p:spPr>
          <a:xfrm>
            <a:off x="743272" y="4118563"/>
            <a:ext cx="1756986" cy="369332"/>
          </a:xfrm>
          <a:prstGeom prst="rect">
            <a:avLst/>
          </a:prstGeom>
        </p:spPr>
        <p:txBody>
          <a:bodyPr wrap="square">
            <a:spAutoFit/>
          </a:bodyPr>
          <a:lstStyle/>
          <a:p>
            <a:pPr algn="ctr"/>
            <a:r>
              <a:rPr lang="fr-FR" dirty="0"/>
              <a:t>1an ~ 500 Go</a:t>
            </a:r>
          </a:p>
        </p:txBody>
      </p:sp>
      <p:pic>
        <p:nvPicPr>
          <p:cNvPr id="70" name="Image 69">
            <a:extLst>
              <a:ext uri="{FF2B5EF4-FFF2-40B4-BE49-F238E27FC236}">
                <a16:creationId xmlns:a16="http://schemas.microsoft.com/office/drawing/2014/main" id="{B1DADBA8-1FD1-4958-917C-0C838FD7B223}"/>
              </a:ext>
            </a:extLst>
          </p:cNvPr>
          <p:cNvPicPr>
            <a:picLocks noChangeAspect="1"/>
          </p:cNvPicPr>
          <p:nvPr/>
        </p:nvPicPr>
        <p:blipFill>
          <a:blip r:embed="rId7"/>
          <a:stretch>
            <a:fillRect/>
          </a:stretch>
        </p:blipFill>
        <p:spPr>
          <a:xfrm>
            <a:off x="181786" y="4057071"/>
            <a:ext cx="644155" cy="492316"/>
          </a:xfrm>
          <a:prstGeom prst="rect">
            <a:avLst/>
          </a:prstGeom>
        </p:spPr>
      </p:pic>
      <p:pic>
        <p:nvPicPr>
          <p:cNvPr id="72" name="Image 71">
            <a:extLst>
              <a:ext uri="{FF2B5EF4-FFF2-40B4-BE49-F238E27FC236}">
                <a16:creationId xmlns:a16="http://schemas.microsoft.com/office/drawing/2014/main" id="{388E1B07-2DF8-4631-81FC-286F509C083C}"/>
              </a:ext>
            </a:extLst>
          </p:cNvPr>
          <p:cNvPicPr>
            <a:picLocks noChangeAspect="1"/>
          </p:cNvPicPr>
          <p:nvPr/>
        </p:nvPicPr>
        <p:blipFill>
          <a:blip r:embed="rId8"/>
          <a:stretch>
            <a:fillRect/>
          </a:stretch>
        </p:blipFill>
        <p:spPr>
          <a:xfrm>
            <a:off x="2163876" y="1575294"/>
            <a:ext cx="467777" cy="467777"/>
          </a:xfrm>
          <a:prstGeom prst="rect">
            <a:avLst/>
          </a:prstGeom>
          <a:noFill/>
        </p:spPr>
      </p:pic>
      <p:sp>
        <p:nvSpPr>
          <p:cNvPr id="79" name="Ellipse 78">
            <a:extLst>
              <a:ext uri="{FF2B5EF4-FFF2-40B4-BE49-F238E27FC236}">
                <a16:creationId xmlns:a16="http://schemas.microsoft.com/office/drawing/2014/main" id="{BF77F25E-C0EA-4777-A256-C4F0C286101D}"/>
              </a:ext>
            </a:extLst>
          </p:cNvPr>
          <p:cNvSpPr/>
          <p:nvPr/>
        </p:nvSpPr>
        <p:spPr>
          <a:xfrm>
            <a:off x="4667321" y="1780233"/>
            <a:ext cx="757812" cy="74549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0" name="Image 79">
            <a:extLst>
              <a:ext uri="{FF2B5EF4-FFF2-40B4-BE49-F238E27FC236}">
                <a16:creationId xmlns:a16="http://schemas.microsoft.com/office/drawing/2014/main" id="{3B446BF5-A133-4C2F-8F86-31F78953E453}"/>
              </a:ext>
            </a:extLst>
          </p:cNvPr>
          <p:cNvPicPr>
            <a:picLocks noChangeAspect="1"/>
          </p:cNvPicPr>
          <p:nvPr/>
        </p:nvPicPr>
        <p:blipFill rotWithShape="1">
          <a:blip r:embed="rId9">
            <a:clrChange>
              <a:clrFrom>
                <a:srgbClr val="FFFFFF"/>
              </a:clrFrom>
              <a:clrTo>
                <a:srgbClr val="FFFFFF">
                  <a:alpha val="0"/>
                </a:srgbClr>
              </a:clrTo>
            </a:clrChange>
          </a:blip>
          <a:srcRect l="15906" t="17087" r="10025" b="20338"/>
          <a:stretch/>
        </p:blipFill>
        <p:spPr>
          <a:xfrm>
            <a:off x="4693248" y="1829349"/>
            <a:ext cx="731886" cy="652655"/>
          </a:xfrm>
          <a:prstGeom prst="rect">
            <a:avLst/>
          </a:prstGeom>
          <a:noFill/>
        </p:spPr>
      </p:pic>
      <p:sp>
        <p:nvSpPr>
          <p:cNvPr id="86" name="Ellipse 85">
            <a:extLst>
              <a:ext uri="{FF2B5EF4-FFF2-40B4-BE49-F238E27FC236}">
                <a16:creationId xmlns:a16="http://schemas.microsoft.com/office/drawing/2014/main" id="{45D8DFE2-ECBA-4971-AB34-C78DFDD3068B}"/>
              </a:ext>
            </a:extLst>
          </p:cNvPr>
          <p:cNvSpPr/>
          <p:nvPr/>
        </p:nvSpPr>
        <p:spPr>
          <a:xfrm>
            <a:off x="7002590" y="801895"/>
            <a:ext cx="757812" cy="74549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4" name="Image 83">
            <a:extLst>
              <a:ext uri="{FF2B5EF4-FFF2-40B4-BE49-F238E27FC236}">
                <a16:creationId xmlns:a16="http://schemas.microsoft.com/office/drawing/2014/main" id="{504D9BD9-DFF5-4233-97F0-DC80910E187A}"/>
              </a:ext>
            </a:extLst>
          </p:cNvPr>
          <p:cNvPicPr>
            <a:picLocks noChangeAspect="1"/>
          </p:cNvPicPr>
          <p:nvPr/>
        </p:nvPicPr>
        <p:blipFill>
          <a:blip r:embed="rId10"/>
          <a:stretch>
            <a:fillRect/>
          </a:stretch>
        </p:blipFill>
        <p:spPr>
          <a:xfrm>
            <a:off x="7043327" y="851692"/>
            <a:ext cx="665368" cy="665368"/>
          </a:xfrm>
          <a:prstGeom prst="rect">
            <a:avLst/>
          </a:prstGeom>
        </p:spPr>
      </p:pic>
      <p:sp>
        <p:nvSpPr>
          <p:cNvPr id="28" name="Rectangle 27">
            <a:extLst>
              <a:ext uri="{FF2B5EF4-FFF2-40B4-BE49-F238E27FC236}">
                <a16:creationId xmlns:a16="http://schemas.microsoft.com/office/drawing/2014/main" id="{8375D9B2-8AEA-4517-A342-11641BEA2196}"/>
              </a:ext>
            </a:extLst>
          </p:cNvPr>
          <p:cNvSpPr/>
          <p:nvPr/>
        </p:nvSpPr>
        <p:spPr>
          <a:xfrm>
            <a:off x="10262077" y="5486899"/>
            <a:ext cx="1209504" cy="707886"/>
          </a:xfrm>
          <a:prstGeom prst="rect">
            <a:avLst/>
          </a:prstGeom>
        </p:spPr>
        <p:txBody>
          <a:bodyPr wrap="square">
            <a:spAutoFit/>
          </a:bodyPr>
          <a:lstStyle/>
          <a:p>
            <a:pPr algn="ctr"/>
            <a:r>
              <a:rPr lang="fr-FR" sz="4000" b="1" dirty="0"/>
              <a:t>?</a:t>
            </a:r>
            <a:endParaRPr lang="fr-FR" sz="4000" b="1" spc="-150" dirty="0"/>
          </a:p>
        </p:txBody>
      </p:sp>
      <p:sp>
        <p:nvSpPr>
          <p:cNvPr id="5" name="Espace réservé du pied de page 4">
            <a:extLst>
              <a:ext uri="{FF2B5EF4-FFF2-40B4-BE49-F238E27FC236}">
                <a16:creationId xmlns:a16="http://schemas.microsoft.com/office/drawing/2014/main" id="{4D458ABC-9DC4-4217-A0EA-EBDB987221FE}"/>
              </a:ext>
            </a:extLst>
          </p:cNvPr>
          <p:cNvSpPr>
            <a:spLocks noGrp="1"/>
          </p:cNvSpPr>
          <p:nvPr>
            <p:ph type="ftr" sz="quarter" idx="34"/>
          </p:nvPr>
        </p:nvSpPr>
        <p:spPr/>
        <p:txBody>
          <a:bodyPr/>
          <a:lstStyle/>
          <a:p>
            <a:pPr rtl="0"/>
            <a:r>
              <a:rPr lang="fr-FR"/>
              <a:t>projet GDELT 2021</a:t>
            </a:r>
            <a:endParaRPr lang="fr-FR" noProof="0"/>
          </a:p>
        </p:txBody>
      </p:sp>
      <p:pic>
        <p:nvPicPr>
          <p:cNvPr id="82" name="Image 81">
            <a:extLst>
              <a:ext uri="{FF2B5EF4-FFF2-40B4-BE49-F238E27FC236}">
                <a16:creationId xmlns:a16="http://schemas.microsoft.com/office/drawing/2014/main" id="{89742E21-CCB9-4E62-A0F9-2CC4E784E40C}"/>
              </a:ext>
            </a:extLst>
          </p:cNvPr>
          <p:cNvPicPr>
            <a:picLocks noChangeAspect="1"/>
          </p:cNvPicPr>
          <p:nvPr/>
        </p:nvPicPr>
        <p:blipFill>
          <a:blip r:embed="rId11"/>
          <a:stretch>
            <a:fillRect/>
          </a:stretch>
        </p:blipFill>
        <p:spPr>
          <a:xfrm>
            <a:off x="9429470" y="612315"/>
            <a:ext cx="576979" cy="576979"/>
          </a:xfrm>
          <a:prstGeom prst="rect">
            <a:avLst/>
          </a:prstGeom>
          <a:noFill/>
        </p:spPr>
      </p:pic>
    </p:spTree>
    <p:extLst>
      <p:ext uri="{BB962C8B-B14F-4D97-AF65-F5344CB8AC3E}">
        <p14:creationId xmlns:p14="http://schemas.microsoft.com/office/powerpoint/2010/main" val="3638710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8493C09-605F-4193-A05C-3A7C7B0BA4E7}"/>
              </a:ext>
            </a:extLst>
          </p:cNvPr>
          <p:cNvSpPr/>
          <p:nvPr/>
        </p:nvSpPr>
        <p:spPr>
          <a:xfrm>
            <a:off x="7981243" y="1161143"/>
            <a:ext cx="3938414" cy="5049157"/>
          </a:xfrm>
          <a:prstGeom prst="rect">
            <a:avLst/>
          </a:prstGeom>
          <a:solidFill>
            <a:srgbClr val="E80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a:extLst>
              <a:ext uri="{FF2B5EF4-FFF2-40B4-BE49-F238E27FC236}">
                <a16:creationId xmlns:a16="http://schemas.microsoft.com/office/drawing/2014/main" id="{1F9773CE-9F45-4A97-AD6E-7D9603609025}"/>
              </a:ext>
            </a:extLst>
          </p:cNvPr>
          <p:cNvSpPr/>
          <p:nvPr/>
        </p:nvSpPr>
        <p:spPr>
          <a:xfrm>
            <a:off x="432000" y="1161143"/>
            <a:ext cx="7376686" cy="2448000"/>
          </a:xfrm>
          <a:prstGeom prst="rect">
            <a:avLst/>
          </a:prstGeom>
          <a:solidFill>
            <a:srgbClr val="25C6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a:extLst>
              <a:ext uri="{FF2B5EF4-FFF2-40B4-BE49-F238E27FC236}">
                <a16:creationId xmlns:a16="http://schemas.microsoft.com/office/drawing/2014/main" id="{1465E7DF-465C-4F3B-BA3D-2B8BAF898BA7}"/>
              </a:ext>
            </a:extLst>
          </p:cNvPr>
          <p:cNvSpPr/>
          <p:nvPr/>
        </p:nvSpPr>
        <p:spPr>
          <a:xfrm>
            <a:off x="432000" y="3762300"/>
            <a:ext cx="7376686" cy="2448000"/>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0C1C6BB5-3D84-44C9-8792-37F3EA212ACB}"/>
              </a:ext>
            </a:extLst>
          </p:cNvPr>
          <p:cNvSpPr>
            <a:spLocks noGrp="1"/>
          </p:cNvSpPr>
          <p:nvPr>
            <p:ph type="title"/>
          </p:nvPr>
        </p:nvSpPr>
        <p:spPr>
          <a:xfrm>
            <a:off x="432000" y="432000"/>
            <a:ext cx="11328000" cy="432000"/>
          </a:xfrm>
        </p:spPr>
        <p:txBody>
          <a:bodyPr/>
          <a:lstStyle/>
          <a:p>
            <a:r>
              <a:rPr lang="fr-FR" dirty="0"/>
              <a:t>Caractéristique et justification</a:t>
            </a:r>
          </a:p>
        </p:txBody>
      </p:sp>
      <p:pic>
        <p:nvPicPr>
          <p:cNvPr id="4" name="Image 3">
            <a:extLst>
              <a:ext uri="{FF2B5EF4-FFF2-40B4-BE49-F238E27FC236}">
                <a16:creationId xmlns:a16="http://schemas.microsoft.com/office/drawing/2014/main" id="{7B08B560-9AC7-423A-83F6-C6D66C0A0418}"/>
              </a:ext>
            </a:extLst>
          </p:cNvPr>
          <p:cNvPicPr>
            <a:picLocks noChangeAspect="1"/>
          </p:cNvPicPr>
          <p:nvPr/>
        </p:nvPicPr>
        <p:blipFill>
          <a:blip r:embed="rId2"/>
          <a:stretch>
            <a:fillRect/>
          </a:stretch>
        </p:blipFill>
        <p:spPr>
          <a:xfrm>
            <a:off x="8948837" y="2711469"/>
            <a:ext cx="1955283" cy="1941545"/>
          </a:xfrm>
          <a:prstGeom prst="rect">
            <a:avLst/>
          </a:prstGeom>
        </p:spPr>
      </p:pic>
      <p:pic>
        <p:nvPicPr>
          <p:cNvPr id="5" name="Image 4">
            <a:extLst>
              <a:ext uri="{FF2B5EF4-FFF2-40B4-BE49-F238E27FC236}">
                <a16:creationId xmlns:a16="http://schemas.microsoft.com/office/drawing/2014/main" id="{AD665F97-C351-42D5-B67A-05CA70778531}"/>
              </a:ext>
            </a:extLst>
          </p:cNvPr>
          <p:cNvPicPr>
            <a:picLocks noChangeAspect="1"/>
          </p:cNvPicPr>
          <p:nvPr/>
        </p:nvPicPr>
        <p:blipFill>
          <a:blip r:embed="rId3"/>
          <a:stretch>
            <a:fillRect/>
          </a:stretch>
        </p:blipFill>
        <p:spPr>
          <a:xfrm>
            <a:off x="521091" y="3861391"/>
            <a:ext cx="1626422" cy="2249817"/>
          </a:xfrm>
          <a:prstGeom prst="rect">
            <a:avLst/>
          </a:prstGeom>
        </p:spPr>
      </p:pic>
      <p:sp>
        <p:nvSpPr>
          <p:cNvPr id="8" name="Rectangle 7">
            <a:extLst>
              <a:ext uri="{FF2B5EF4-FFF2-40B4-BE49-F238E27FC236}">
                <a16:creationId xmlns:a16="http://schemas.microsoft.com/office/drawing/2014/main" id="{6D2FBC4D-89D1-451A-BFE8-66DCC98D2439}"/>
              </a:ext>
            </a:extLst>
          </p:cNvPr>
          <p:cNvSpPr/>
          <p:nvPr/>
        </p:nvSpPr>
        <p:spPr>
          <a:xfrm>
            <a:off x="8120242" y="4692993"/>
            <a:ext cx="3660414" cy="1477328"/>
          </a:xfrm>
          <a:prstGeom prst="rect">
            <a:avLst/>
          </a:prstGeom>
        </p:spPr>
        <p:txBody>
          <a:bodyPr wrap="square">
            <a:spAutoFit/>
          </a:bodyPr>
          <a:lstStyle/>
          <a:p>
            <a:pPr marL="285750" indent="-285750" algn="just">
              <a:buFont typeface="Arial" panose="020B0604020202020204" pitchFamily="34" charset="0"/>
              <a:buChar char="•"/>
            </a:pPr>
            <a:r>
              <a:rPr lang="fr-FR" dirty="0"/>
              <a:t>Stockage des fichiers Zips 500Go</a:t>
            </a:r>
          </a:p>
          <a:p>
            <a:pPr marL="285750" indent="-285750" algn="just">
              <a:buFont typeface="Arial" panose="020B0604020202020204" pitchFamily="34" charset="0"/>
              <a:buChar char="•"/>
            </a:pPr>
            <a:r>
              <a:rPr lang="fr-FR" dirty="0"/>
              <a:t>Intégré plateforme AWS : facilité transfert entre S3 et EMR</a:t>
            </a:r>
          </a:p>
          <a:p>
            <a:pPr marL="285750" indent="-285750" algn="just">
              <a:buFont typeface="Arial" panose="020B0604020202020204" pitchFamily="34" charset="0"/>
              <a:buChar char="•"/>
            </a:pPr>
            <a:r>
              <a:rPr lang="fr-FR" dirty="0"/>
              <a:t>Coût de stockage très attractif</a:t>
            </a:r>
          </a:p>
          <a:p>
            <a:pPr marL="285750" indent="-285750" algn="just">
              <a:buFont typeface="Wingdings" panose="05000000000000000000" pitchFamily="2" charset="2"/>
              <a:buChar char="ü"/>
            </a:pPr>
            <a:r>
              <a:rPr lang="fr-FR" dirty="0"/>
              <a:t>Contrainte projet</a:t>
            </a:r>
          </a:p>
        </p:txBody>
      </p:sp>
      <p:sp>
        <p:nvSpPr>
          <p:cNvPr id="38" name="Rectangle 37">
            <a:extLst>
              <a:ext uri="{FF2B5EF4-FFF2-40B4-BE49-F238E27FC236}">
                <a16:creationId xmlns:a16="http://schemas.microsoft.com/office/drawing/2014/main" id="{481B297F-566B-4110-AF46-2802E30FEB8E}"/>
              </a:ext>
            </a:extLst>
          </p:cNvPr>
          <p:cNvSpPr/>
          <p:nvPr/>
        </p:nvSpPr>
        <p:spPr>
          <a:xfrm>
            <a:off x="2522696" y="4247636"/>
            <a:ext cx="5113749" cy="1754326"/>
          </a:xfrm>
          <a:prstGeom prst="rect">
            <a:avLst/>
          </a:prstGeom>
        </p:spPr>
        <p:txBody>
          <a:bodyPr wrap="square">
            <a:spAutoFit/>
          </a:bodyPr>
          <a:lstStyle/>
          <a:p>
            <a:pPr marL="285750" indent="-285750">
              <a:buFont typeface="Arial" panose="020B0604020202020204" pitchFamily="34" charset="0"/>
              <a:buChar char="•"/>
            </a:pPr>
            <a:r>
              <a:rPr lang="fr-FR" dirty="0"/>
              <a:t>M4.large ( 1 master + 2 slaves )</a:t>
            </a:r>
          </a:p>
          <a:p>
            <a:pPr marL="285750" indent="-285750">
              <a:buFont typeface="Arial" panose="020B0604020202020204" pitchFamily="34" charset="0"/>
              <a:buChar char="•"/>
            </a:pPr>
            <a:r>
              <a:rPr lang="fr-FR" dirty="0"/>
              <a:t>Spark 2.3.2 Zeppelin 0.8.0</a:t>
            </a:r>
          </a:p>
          <a:p>
            <a:pPr marL="285750" indent="-285750">
              <a:buFont typeface="Arial" panose="020B0604020202020204" pitchFamily="34" charset="0"/>
              <a:buChar char="•"/>
            </a:pPr>
            <a:endParaRPr lang="fr-FR" dirty="0"/>
          </a:p>
          <a:p>
            <a:pPr marL="285750" indent="-285750">
              <a:buFont typeface="Wingdings" panose="05000000000000000000" pitchFamily="2" charset="2"/>
              <a:buChar char="ü"/>
            </a:pPr>
            <a:r>
              <a:rPr lang="fr-FR" dirty="0"/>
              <a:t>EMR : Framework et Software pré installé</a:t>
            </a:r>
          </a:p>
          <a:p>
            <a:pPr marL="285750" indent="-285750">
              <a:buFont typeface="Wingdings" panose="05000000000000000000" pitchFamily="2" charset="2"/>
              <a:buChar char="ü"/>
            </a:pPr>
            <a:r>
              <a:rPr lang="fr-FR" dirty="0"/>
              <a:t>Spark pour performance ETL</a:t>
            </a:r>
          </a:p>
          <a:p>
            <a:pPr marL="285750" indent="-285750">
              <a:buFont typeface="Wingdings" panose="05000000000000000000" pitchFamily="2" charset="2"/>
              <a:buChar char="ü"/>
            </a:pPr>
            <a:r>
              <a:rPr lang="fr-FR" dirty="0"/>
              <a:t>Outils de visu intégrés sur Zeppelin</a:t>
            </a:r>
          </a:p>
        </p:txBody>
      </p:sp>
      <p:sp>
        <p:nvSpPr>
          <p:cNvPr id="39" name="Rectangle 38">
            <a:extLst>
              <a:ext uri="{FF2B5EF4-FFF2-40B4-BE49-F238E27FC236}">
                <a16:creationId xmlns:a16="http://schemas.microsoft.com/office/drawing/2014/main" id="{A57785AF-85B1-4613-83D2-B4D6D97BFA93}"/>
              </a:ext>
            </a:extLst>
          </p:cNvPr>
          <p:cNvSpPr/>
          <p:nvPr/>
        </p:nvSpPr>
        <p:spPr>
          <a:xfrm>
            <a:off x="2269683" y="1369481"/>
            <a:ext cx="5366762" cy="2031325"/>
          </a:xfrm>
          <a:prstGeom prst="rect">
            <a:avLst/>
          </a:prstGeom>
        </p:spPr>
        <p:txBody>
          <a:bodyPr wrap="square">
            <a:spAutoFit/>
          </a:bodyPr>
          <a:lstStyle/>
          <a:p>
            <a:pPr marL="285750" indent="-285750" algn="just">
              <a:buFont typeface="Arial" panose="020B0604020202020204" pitchFamily="34" charset="0"/>
              <a:buChar char="•"/>
            </a:pPr>
            <a:r>
              <a:rPr lang="fr-FR" dirty="0"/>
              <a:t>EC2: « t2.micro » - 3 nœuds</a:t>
            </a:r>
          </a:p>
          <a:p>
            <a:pPr marL="285750" indent="-285750" algn="just">
              <a:buFont typeface="Arial" panose="020B0604020202020204" pitchFamily="34" charset="0"/>
              <a:buChar char="•"/>
            </a:pPr>
            <a:r>
              <a:rPr lang="fr-FR" dirty="0"/>
              <a:t>Cassandra (base de donnée NoSQL distribuée, résilient et performant sur AWS)</a:t>
            </a:r>
          </a:p>
          <a:p>
            <a:pPr marL="285750" indent="-285750" algn="just">
              <a:buFont typeface="Wingdings" panose="05000000000000000000" pitchFamily="2" charset="2"/>
              <a:buChar char="ü"/>
            </a:pPr>
            <a:r>
              <a:rPr lang="fr-FR" dirty="0"/>
              <a:t>Facile d’installation et fiable</a:t>
            </a:r>
          </a:p>
          <a:p>
            <a:pPr marL="285750" indent="-285750" algn="just">
              <a:buFont typeface="Wingdings" panose="05000000000000000000" pitchFamily="2" charset="2"/>
              <a:buChar char="ü"/>
            </a:pPr>
            <a:r>
              <a:rPr lang="fr-FR" dirty="0"/>
              <a:t>Passage à l’échelle avec performance</a:t>
            </a:r>
          </a:p>
          <a:p>
            <a:pPr marL="285750" indent="-285750" algn="just">
              <a:buFont typeface="Wingdings" panose="05000000000000000000" pitchFamily="2" charset="2"/>
              <a:buChar char="ü"/>
            </a:pPr>
            <a:r>
              <a:rPr lang="fr-FR" dirty="0"/>
              <a:t>Typage des données</a:t>
            </a:r>
          </a:p>
          <a:p>
            <a:pPr marL="285750" indent="-285750" algn="just">
              <a:buFont typeface="Wingdings" panose="05000000000000000000" pitchFamily="2" charset="2"/>
              <a:buChar char="ü"/>
            </a:pPr>
            <a:r>
              <a:rPr lang="fr-FR" dirty="0"/>
              <a:t>Adapté pour lecture</a:t>
            </a:r>
          </a:p>
        </p:txBody>
      </p:sp>
      <p:pic>
        <p:nvPicPr>
          <p:cNvPr id="14" name="Image 13">
            <a:extLst>
              <a:ext uri="{FF2B5EF4-FFF2-40B4-BE49-F238E27FC236}">
                <a16:creationId xmlns:a16="http://schemas.microsoft.com/office/drawing/2014/main" id="{4DDB552E-D39D-43F9-A8FA-FC20D5D22F28}"/>
              </a:ext>
            </a:extLst>
          </p:cNvPr>
          <p:cNvPicPr>
            <a:picLocks noChangeAspect="1"/>
          </p:cNvPicPr>
          <p:nvPr/>
        </p:nvPicPr>
        <p:blipFill>
          <a:blip r:embed="rId4"/>
          <a:stretch>
            <a:fillRect/>
          </a:stretch>
        </p:blipFill>
        <p:spPr>
          <a:xfrm>
            <a:off x="6868429" y="2947511"/>
            <a:ext cx="1626421" cy="1555985"/>
          </a:xfrm>
          <a:prstGeom prst="rect">
            <a:avLst/>
          </a:prstGeom>
        </p:spPr>
      </p:pic>
      <p:pic>
        <p:nvPicPr>
          <p:cNvPr id="1026" name="Picture 2" descr="https://cdn.discordapp.com/attachments/789511119889891341/801821451849695233/unknown.png">
            <a:extLst>
              <a:ext uri="{FF2B5EF4-FFF2-40B4-BE49-F238E27FC236}">
                <a16:creationId xmlns:a16="http://schemas.microsoft.com/office/drawing/2014/main" id="{36FF29B6-B5DE-4E31-AE2B-65AF899D11E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8108" r="20914"/>
          <a:stretch/>
        </p:blipFill>
        <p:spPr bwMode="auto">
          <a:xfrm>
            <a:off x="8026438" y="1295411"/>
            <a:ext cx="3848024" cy="1294463"/>
          </a:xfrm>
          <a:prstGeom prst="rect">
            <a:avLst/>
          </a:prstGeom>
          <a:noFill/>
          <a:ln>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sp>
        <p:nvSpPr>
          <p:cNvPr id="3" name="Espace réservé du pied de page 2">
            <a:extLst>
              <a:ext uri="{FF2B5EF4-FFF2-40B4-BE49-F238E27FC236}">
                <a16:creationId xmlns:a16="http://schemas.microsoft.com/office/drawing/2014/main" id="{8CE0DD87-AA85-4F22-BE36-A82128517299}"/>
              </a:ext>
            </a:extLst>
          </p:cNvPr>
          <p:cNvSpPr>
            <a:spLocks noGrp="1"/>
          </p:cNvSpPr>
          <p:nvPr>
            <p:ph type="ftr" sz="quarter" idx="34"/>
          </p:nvPr>
        </p:nvSpPr>
        <p:spPr/>
        <p:txBody>
          <a:bodyPr/>
          <a:lstStyle/>
          <a:p>
            <a:pPr rtl="0"/>
            <a:r>
              <a:rPr lang="fr-FR"/>
              <a:t>projet GDELT 2021</a:t>
            </a:r>
            <a:endParaRPr lang="fr-FR" noProof="0"/>
          </a:p>
        </p:txBody>
      </p:sp>
      <p:pic>
        <p:nvPicPr>
          <p:cNvPr id="7" name="Image 6">
            <a:extLst>
              <a:ext uri="{FF2B5EF4-FFF2-40B4-BE49-F238E27FC236}">
                <a16:creationId xmlns:a16="http://schemas.microsoft.com/office/drawing/2014/main" id="{F9E8F746-3B14-420B-8862-61530F9BD012}"/>
              </a:ext>
            </a:extLst>
          </p:cNvPr>
          <p:cNvPicPr>
            <a:picLocks noChangeAspect="1"/>
          </p:cNvPicPr>
          <p:nvPr/>
        </p:nvPicPr>
        <p:blipFill>
          <a:blip r:embed="rId6"/>
          <a:stretch>
            <a:fillRect/>
          </a:stretch>
        </p:blipFill>
        <p:spPr>
          <a:xfrm>
            <a:off x="554171" y="1161143"/>
            <a:ext cx="1593342" cy="2313297"/>
          </a:xfrm>
          <a:prstGeom prst="rect">
            <a:avLst/>
          </a:prstGeom>
        </p:spPr>
      </p:pic>
    </p:spTree>
    <p:extLst>
      <p:ext uri="{BB962C8B-B14F-4D97-AF65-F5344CB8AC3E}">
        <p14:creationId xmlns:p14="http://schemas.microsoft.com/office/powerpoint/2010/main" val="4207758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C679F5B1-06BD-483F-8C4F-DBD773F77B10}"/>
              </a:ext>
            </a:extLst>
          </p:cNvPr>
          <p:cNvPicPr>
            <a:picLocks noChangeAspect="1"/>
          </p:cNvPicPr>
          <p:nvPr/>
        </p:nvPicPr>
        <p:blipFill rotWithShape="1">
          <a:blip r:embed="rId2"/>
          <a:srcRect t="18802"/>
          <a:stretch/>
        </p:blipFill>
        <p:spPr>
          <a:xfrm>
            <a:off x="933037" y="1273068"/>
            <a:ext cx="10325926" cy="4576904"/>
          </a:xfrm>
          <a:prstGeom prst="rect">
            <a:avLst/>
          </a:prstGeom>
        </p:spPr>
      </p:pic>
      <p:sp>
        <p:nvSpPr>
          <p:cNvPr id="4" name="Titre 3">
            <a:extLst>
              <a:ext uri="{FF2B5EF4-FFF2-40B4-BE49-F238E27FC236}">
                <a16:creationId xmlns:a16="http://schemas.microsoft.com/office/drawing/2014/main" id="{8C375CBA-1742-4C34-9D9E-FAF5DA7EE495}"/>
              </a:ext>
            </a:extLst>
          </p:cNvPr>
          <p:cNvSpPr>
            <a:spLocks noGrp="1"/>
          </p:cNvSpPr>
          <p:nvPr>
            <p:ph type="title"/>
          </p:nvPr>
        </p:nvSpPr>
        <p:spPr/>
        <p:txBody>
          <a:bodyPr/>
          <a:lstStyle/>
          <a:p>
            <a:r>
              <a:rPr lang="fr-FR" dirty="0"/>
              <a:t>Fonctionnalités</a:t>
            </a:r>
          </a:p>
        </p:txBody>
      </p:sp>
      <p:sp>
        <p:nvSpPr>
          <p:cNvPr id="5" name="Espace réservé du pied de page 4">
            <a:extLst>
              <a:ext uri="{FF2B5EF4-FFF2-40B4-BE49-F238E27FC236}">
                <a16:creationId xmlns:a16="http://schemas.microsoft.com/office/drawing/2014/main" id="{9A06C296-E824-4FAE-B298-55CC1FB6BAC3}"/>
              </a:ext>
            </a:extLst>
          </p:cNvPr>
          <p:cNvSpPr>
            <a:spLocks noGrp="1"/>
          </p:cNvSpPr>
          <p:nvPr>
            <p:ph type="ftr" sz="quarter" idx="34"/>
          </p:nvPr>
        </p:nvSpPr>
        <p:spPr/>
        <p:txBody>
          <a:bodyPr/>
          <a:lstStyle/>
          <a:p>
            <a:pPr rtl="0"/>
            <a:r>
              <a:rPr lang="fr-FR"/>
              <a:t>projet GDELT 2021</a:t>
            </a:r>
            <a:endParaRPr lang="fr-FR" noProof="0"/>
          </a:p>
        </p:txBody>
      </p:sp>
    </p:spTree>
    <p:extLst>
      <p:ext uri="{BB962C8B-B14F-4D97-AF65-F5344CB8AC3E}">
        <p14:creationId xmlns:p14="http://schemas.microsoft.com/office/powerpoint/2010/main" val="3997105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789511119889891341/802968163175235634/GDELT_Evolution_Des_Donnees_1.jpeg">
            <a:extLst>
              <a:ext uri="{FF2B5EF4-FFF2-40B4-BE49-F238E27FC236}">
                <a16:creationId xmlns:a16="http://schemas.microsoft.com/office/drawing/2014/main" id="{50CBDF15-E08E-4295-B3F2-1A320FFA3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769" y="0"/>
            <a:ext cx="9140292" cy="6542843"/>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72510407-292B-CB4D-A2CD-6AA0F6927BA8}"/>
              </a:ext>
            </a:extLst>
          </p:cNvPr>
          <p:cNvSpPr>
            <a:spLocks noGrp="1"/>
          </p:cNvSpPr>
          <p:nvPr>
            <p:ph type="title"/>
          </p:nvPr>
        </p:nvSpPr>
        <p:spPr>
          <a:xfrm>
            <a:off x="109728" y="121920"/>
            <a:ext cx="5071872" cy="742080"/>
          </a:xfrm>
        </p:spPr>
        <p:txBody>
          <a:bodyPr/>
          <a:lstStyle/>
          <a:p>
            <a:r>
              <a:rPr lang="fr-FR" dirty="0"/>
              <a:t>Visualisation du cheminement </a:t>
            </a:r>
            <a:r>
              <a:rPr lang="fr-FR"/>
              <a:t>des requêtes: écriture</a:t>
            </a:r>
            <a:endParaRPr lang="fr-FR" dirty="0"/>
          </a:p>
        </p:txBody>
      </p:sp>
      <p:sp>
        <p:nvSpPr>
          <p:cNvPr id="9" name="Espace réservé du pied de page 8">
            <a:extLst>
              <a:ext uri="{FF2B5EF4-FFF2-40B4-BE49-F238E27FC236}">
                <a16:creationId xmlns:a16="http://schemas.microsoft.com/office/drawing/2014/main" id="{7521BF60-76C3-42A7-84CB-6377C31439C5}"/>
              </a:ext>
            </a:extLst>
          </p:cNvPr>
          <p:cNvSpPr>
            <a:spLocks noGrp="1"/>
          </p:cNvSpPr>
          <p:nvPr>
            <p:ph type="ftr" sz="quarter" idx="12"/>
          </p:nvPr>
        </p:nvSpPr>
        <p:spPr/>
        <p:txBody>
          <a:bodyPr/>
          <a:lstStyle/>
          <a:p>
            <a:pPr rtl="0"/>
            <a:r>
              <a:rPr lang="fr-FR" noProof="0"/>
              <a:t>projet GDELT 2021</a:t>
            </a:r>
          </a:p>
        </p:txBody>
      </p:sp>
    </p:spTree>
    <p:extLst>
      <p:ext uri="{BB962C8B-B14F-4D97-AF65-F5344CB8AC3E}">
        <p14:creationId xmlns:p14="http://schemas.microsoft.com/office/powerpoint/2010/main" val="101033923"/>
      </p:ext>
    </p:extLst>
  </p:cSld>
  <p:clrMapOvr>
    <a:masterClrMapping/>
  </p:clrMapOvr>
</p:sld>
</file>

<file path=ppt/theme/theme1.xml><?xml version="1.0" encoding="utf-8"?>
<a:theme xmlns:a="http://schemas.openxmlformats.org/drawingml/2006/main" name="Thème Offic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838_TF16411250.potx" id="{C47F33A4-2C66-428E-B1F4-6919DFF55AE7}" vid="{0C76DC9B-55F5-4846-BECF-7B5783C0B8F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2218FC-8412-44B9-9E82-D51F1F531141}">
  <ds:schemaRefs>
    <ds:schemaRef ds:uri="http://purl.org/dc/terms/"/>
    <ds:schemaRef ds:uri="http://purl.org/dc/dcmitype/"/>
    <ds:schemaRef ds:uri="6dc4bcd6-49db-4c07-9060-8acfc67cef9f"/>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fb0879af-3eba-417a-a55a-ffe6dcd6ca77"/>
    <ds:schemaRef ds:uri="http://schemas.microsoft.com/sharepoint/v3"/>
    <ds:schemaRef ds:uri="http://www.w3.org/XML/1998/namespace"/>
  </ds:schemaRefs>
</ds:datastoreItem>
</file>

<file path=customXml/itemProps2.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1274</Words>
  <Application>Microsoft Office PowerPoint</Application>
  <PresentationFormat>Grand écran</PresentationFormat>
  <Paragraphs>282</Paragraphs>
  <Slides>22</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22</vt:i4>
      </vt:variant>
    </vt:vector>
  </HeadingPairs>
  <TitlesOfParts>
    <vt:vector size="31" baseType="lpstr">
      <vt:lpstr>Abadi</vt:lpstr>
      <vt:lpstr>Arial</vt:lpstr>
      <vt:lpstr>Calibri</vt:lpstr>
      <vt:lpstr>Candara</vt:lpstr>
      <vt:lpstr>Corbel</vt:lpstr>
      <vt:lpstr>Open Sans</vt:lpstr>
      <vt:lpstr>Times New Roman</vt:lpstr>
      <vt:lpstr>Wingdings</vt:lpstr>
      <vt:lpstr>Thème Office</vt:lpstr>
      <vt:lpstr>Projet NoSQL 2021 : GDELT  </vt:lpstr>
      <vt:lpstr>Plan</vt:lpstr>
      <vt:lpstr>Présentation PowerPoint</vt:lpstr>
      <vt:lpstr>GDELT Schema</vt:lpstr>
      <vt:lpstr>Architecture cahier des charges</vt:lpstr>
      <vt:lpstr>Architecture</vt:lpstr>
      <vt:lpstr>Caractéristique et justification</vt:lpstr>
      <vt:lpstr>Fonctionnalités</vt:lpstr>
      <vt:lpstr>Visualisation du cheminement des requêtes: écriture</vt:lpstr>
      <vt:lpstr>Requête 1 -écriture</vt:lpstr>
      <vt:lpstr>Requête 1 - interrogation</vt:lpstr>
      <vt:lpstr>Requête 1 - interrogation</vt:lpstr>
      <vt:lpstr>Requête 1 - interrogation</vt:lpstr>
      <vt:lpstr>Requête 2: écriture</vt:lpstr>
      <vt:lpstr>Requête 2: interrogation</vt:lpstr>
      <vt:lpstr>Requête 3    /by Themes - écriture</vt:lpstr>
      <vt:lpstr>Requête 3    /by Persons - écriture</vt:lpstr>
      <vt:lpstr>Requête 3    /by Locations - écriture</vt:lpstr>
      <vt:lpstr>Requête 3 - interrogation</vt:lpstr>
      <vt:lpstr>3- Problèmes Techniques Rencontrées + Limitations</vt:lpstr>
      <vt:lpstr>Coûts</vt:lpstr>
      <vt:lpstr>Coûts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2021-01-12T18:29:53Z</dcterms:created>
  <dcterms:modified xsi:type="dcterms:W3CDTF">2021-01-24T22:20:12Z</dcterms:modified>
</cp:coreProperties>
</file>