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f2e026c9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f2e026c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f2e026c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f2e026c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f2e026c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f2e026c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49dab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49dab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2e026c9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2e026c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e49dab9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e49dab9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2e026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2e026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f2e026c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f2e026c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f2e026c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f2e026c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f2e026c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f2e026c9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hyperlink" Target="https://github.com/Phileisner/Handwriting-Recognition/tree/master/Data%20visualization" TargetMode="External"/><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github.com/Phileisner/Handwriting-Recognition/blob/master/machinelearning/final_workingML.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github.com/Phileisner/Handwriting-Recognition/blob/master/machinelearning/final_workingML.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youtu.be/2XoFCt6Wqj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Handwriting Recognition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Philip Eisner, Josh Ostrower, Nhan Nguyen, Anders Peterson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83100" y="712150"/>
            <a:ext cx="8581800" cy="63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and improvements</a:t>
            </a:r>
            <a:endParaRPr/>
          </a:p>
        </p:txBody>
      </p:sp>
      <p:sp>
        <p:nvSpPr>
          <p:cNvPr id="137" name="Google Shape;137;p22"/>
          <p:cNvSpPr txBox="1"/>
          <p:nvPr/>
        </p:nvSpPr>
        <p:spPr>
          <a:xfrm>
            <a:off x="290075" y="1478675"/>
            <a:ext cx="8596200" cy="28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Due to time constraints and hardware issues, we could not collect much data. Only two members of our group were able to collect data, and any one digit only had one person collecting data.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Because of different writing styles, if the real-time test data is written by someone who did not collect data, the prediction often is not accurate. In the future we would use more data, from more people to encompass more varying writing styles, and at some point it should be applicable to the majority of people.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However, the model is very accurate so long as it is tested using data from the person who trained it, which is very promising for future use.</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64599" y="406867"/>
            <a:ext cx="8505300" cy="7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 and Scalability</a:t>
            </a:r>
            <a:endParaRPr/>
          </a:p>
        </p:txBody>
      </p:sp>
      <p:sp>
        <p:nvSpPr>
          <p:cNvPr id="143" name="Google Shape;143;p23"/>
          <p:cNvSpPr txBox="1"/>
          <p:nvPr/>
        </p:nvSpPr>
        <p:spPr>
          <a:xfrm>
            <a:off x="264600" y="1304375"/>
            <a:ext cx="9195300" cy="4209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000"/>
              </a:spcBef>
              <a:spcAft>
                <a:spcPts val="0"/>
              </a:spcAft>
              <a:buNone/>
            </a:pPr>
            <a:r>
              <a:rPr lang="en" sz="1800">
                <a:solidFill>
                  <a:schemeClr val="lt1"/>
                </a:solidFill>
              </a:rPr>
              <a:t>•Classify all characters in the English alphabet using the same technique.</a:t>
            </a:r>
            <a:endParaRPr sz="1800">
              <a:solidFill>
                <a:schemeClr val="lt1"/>
              </a:solidFill>
            </a:endParaRPr>
          </a:p>
          <a:p>
            <a:pPr indent="0" lvl="0" marL="0" rtl="0" algn="l">
              <a:lnSpc>
                <a:spcPct val="110000"/>
              </a:lnSpc>
              <a:spcBef>
                <a:spcPts val="1000"/>
              </a:spcBef>
              <a:spcAft>
                <a:spcPts val="0"/>
              </a:spcAft>
              <a:buNone/>
            </a:pPr>
            <a:r>
              <a:rPr lang="en" sz="1800">
                <a:solidFill>
                  <a:schemeClr val="lt1"/>
                </a:solidFill>
              </a:rPr>
              <a:t>•Create a gesture detection for spacing between words</a:t>
            </a:r>
            <a:endParaRPr sz="1800">
              <a:solidFill>
                <a:schemeClr val="lt1"/>
              </a:solidFill>
            </a:endParaRPr>
          </a:p>
          <a:p>
            <a:pPr indent="0" lvl="0" marL="0" rtl="0" algn="l">
              <a:lnSpc>
                <a:spcPct val="110000"/>
              </a:lnSpc>
              <a:spcBef>
                <a:spcPts val="1000"/>
              </a:spcBef>
              <a:spcAft>
                <a:spcPts val="0"/>
              </a:spcAft>
              <a:buNone/>
            </a:pPr>
            <a:r>
              <a:rPr lang="en" sz="1800">
                <a:solidFill>
                  <a:schemeClr val="lt1"/>
                </a:solidFill>
              </a:rPr>
              <a:t>•Create a pipeline between the Sensortile data collection system and machine learning model to real-time predict letters and digits</a:t>
            </a:r>
            <a:endParaRPr sz="1800">
              <a:solidFill>
                <a:schemeClr val="lt1"/>
              </a:solidFill>
            </a:endParaRPr>
          </a:p>
          <a:p>
            <a:pPr indent="0" lvl="0" marL="0" rtl="0" algn="l">
              <a:lnSpc>
                <a:spcPct val="110000"/>
              </a:lnSpc>
              <a:spcBef>
                <a:spcPts val="1000"/>
              </a:spcBef>
              <a:spcAft>
                <a:spcPts val="0"/>
              </a:spcAft>
              <a:buNone/>
            </a:pPr>
            <a:r>
              <a:rPr lang="en" sz="1800">
                <a:solidFill>
                  <a:schemeClr val="lt1"/>
                </a:solidFill>
              </a:rPr>
              <a:t>•Fusing the application with a smart text app to create a real-time texting with motion gesture</a:t>
            </a:r>
            <a:endParaRPr sz="1800">
              <a:solidFill>
                <a:schemeClr val="lt1"/>
              </a:solidFill>
            </a:endParaRPr>
          </a:p>
          <a:p>
            <a:pPr indent="0" lvl="0" marL="0" rtl="0" algn="l">
              <a:lnSpc>
                <a:spcPct val="110000"/>
              </a:lnSpc>
              <a:spcBef>
                <a:spcPts val="1000"/>
              </a:spcBef>
              <a:spcAft>
                <a:spcPts val="0"/>
              </a:spcAft>
              <a:buNone/>
            </a:pPr>
            <a:r>
              <a:rPr lang="en" sz="1800">
                <a:solidFill>
                  <a:schemeClr val="lt1"/>
                </a:solidFill>
              </a:rPr>
              <a:t>•Design a truly portable, chargeable wrist-wear Sensortile case</a:t>
            </a:r>
            <a:endParaRPr sz="24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83099" y="712143"/>
            <a:ext cx="8135100" cy="101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 &amp; A,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Motivation</a:t>
            </a:r>
            <a:endParaRPr sz="2400"/>
          </a:p>
        </p:txBody>
      </p:sp>
      <p:sp>
        <p:nvSpPr>
          <p:cNvPr id="79" name="Google Shape;79;p14"/>
          <p:cNvSpPr txBox="1"/>
          <p:nvPr>
            <p:ph idx="4294967295" type="title"/>
          </p:nvPr>
        </p:nvSpPr>
        <p:spPr>
          <a:xfrm>
            <a:off x="535775" y="1480150"/>
            <a:ext cx="5958300" cy="32655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1000"/>
              </a:spcBef>
              <a:spcAft>
                <a:spcPts val="0"/>
              </a:spcAft>
              <a:buSzPts val="1800"/>
              <a:buFont typeface="Arial"/>
              <a:buChar char="●"/>
            </a:pPr>
            <a:r>
              <a:rPr b="0" lang="en" sz="1800">
                <a:latin typeface="Arial"/>
                <a:ea typeface="Arial"/>
                <a:cs typeface="Arial"/>
                <a:sym typeface="Arial"/>
              </a:rPr>
              <a:t>There are a many project using machine learning to recognize handwriting photos but not many projects that offer real time handwriting recognition.</a:t>
            </a:r>
            <a:endParaRPr b="0" sz="1800">
              <a:latin typeface="Arial"/>
              <a:ea typeface="Arial"/>
              <a:cs typeface="Arial"/>
              <a:sym typeface="Arial"/>
            </a:endParaRPr>
          </a:p>
          <a:p>
            <a:pPr indent="0" lvl="0" marL="457200" rtl="0" algn="l">
              <a:lnSpc>
                <a:spcPct val="110000"/>
              </a:lnSpc>
              <a:spcBef>
                <a:spcPts val="1000"/>
              </a:spcBef>
              <a:spcAft>
                <a:spcPts val="0"/>
              </a:spcAft>
              <a:buNone/>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After surgery patients are often asked to communicate pain on a 1-10 scale. Many times they have trouble communicating with the doctors after surgery and are hard to understand.</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83099" y="712142"/>
            <a:ext cx="7497000" cy="7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Design Overview</a:t>
            </a:r>
            <a:endParaRPr/>
          </a:p>
        </p:txBody>
      </p:sp>
      <p:pic>
        <p:nvPicPr>
          <p:cNvPr id="85" name="Google Shape;85;p15"/>
          <p:cNvPicPr preferRelativeResize="0"/>
          <p:nvPr/>
        </p:nvPicPr>
        <p:blipFill>
          <a:blip r:embed="rId3">
            <a:alphaModFix/>
          </a:blip>
          <a:stretch>
            <a:fillRect/>
          </a:stretch>
        </p:blipFill>
        <p:spPr>
          <a:xfrm>
            <a:off x="959075" y="1595592"/>
            <a:ext cx="7225859" cy="34047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90175" y="273498"/>
            <a:ext cx="6244200" cy="10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91" name="Google Shape;91;p16"/>
          <p:cNvSpPr txBox="1"/>
          <p:nvPr/>
        </p:nvSpPr>
        <p:spPr>
          <a:xfrm>
            <a:off x="304225" y="1386700"/>
            <a:ext cx="4497000" cy="3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Using the sensor tile, powered by PC via usb-c cable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we collected 40 trials of each digit 0-9.</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92" name="Google Shape;92;p16"/>
          <p:cNvPicPr preferRelativeResize="0"/>
          <p:nvPr/>
        </p:nvPicPr>
        <p:blipFill>
          <a:blip r:embed="rId3">
            <a:alphaModFix/>
          </a:blip>
          <a:stretch>
            <a:fillRect/>
          </a:stretch>
        </p:blipFill>
        <p:spPr>
          <a:xfrm>
            <a:off x="5171225" y="737303"/>
            <a:ext cx="2322600" cy="4125050"/>
          </a:xfrm>
          <a:prstGeom prst="rect">
            <a:avLst/>
          </a:prstGeom>
          <a:noFill/>
          <a:ln>
            <a:noFill/>
          </a:ln>
        </p:spPr>
      </p:pic>
      <p:pic>
        <p:nvPicPr>
          <p:cNvPr id="93" name="Google Shape;93;p16"/>
          <p:cNvPicPr preferRelativeResize="0"/>
          <p:nvPr/>
        </p:nvPicPr>
        <p:blipFill>
          <a:blip r:embed="rId4">
            <a:alphaModFix/>
          </a:blip>
          <a:stretch>
            <a:fillRect/>
          </a:stretch>
        </p:blipFill>
        <p:spPr>
          <a:xfrm>
            <a:off x="734175" y="2571738"/>
            <a:ext cx="3429000" cy="183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24000" y="157099"/>
            <a:ext cx="85938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99" name="Google Shape;99;p17"/>
          <p:cNvPicPr preferRelativeResize="0"/>
          <p:nvPr/>
        </p:nvPicPr>
        <p:blipFill>
          <a:blip r:embed="rId3">
            <a:alphaModFix/>
          </a:blip>
          <a:stretch>
            <a:fillRect/>
          </a:stretch>
        </p:blipFill>
        <p:spPr>
          <a:xfrm>
            <a:off x="152400" y="790699"/>
            <a:ext cx="2695575" cy="1704975"/>
          </a:xfrm>
          <a:prstGeom prst="rect">
            <a:avLst/>
          </a:prstGeom>
          <a:noFill/>
          <a:ln>
            <a:noFill/>
          </a:ln>
        </p:spPr>
      </p:pic>
      <p:pic>
        <p:nvPicPr>
          <p:cNvPr id="100" name="Google Shape;100;p17"/>
          <p:cNvPicPr preferRelativeResize="0"/>
          <p:nvPr/>
        </p:nvPicPr>
        <p:blipFill>
          <a:blip r:embed="rId4">
            <a:alphaModFix/>
          </a:blip>
          <a:stretch>
            <a:fillRect/>
          </a:stretch>
        </p:blipFill>
        <p:spPr>
          <a:xfrm>
            <a:off x="3000375" y="790699"/>
            <a:ext cx="2686050" cy="1695450"/>
          </a:xfrm>
          <a:prstGeom prst="rect">
            <a:avLst/>
          </a:prstGeom>
          <a:noFill/>
          <a:ln>
            <a:noFill/>
          </a:ln>
        </p:spPr>
      </p:pic>
      <p:pic>
        <p:nvPicPr>
          <p:cNvPr id="101" name="Google Shape;101;p17"/>
          <p:cNvPicPr preferRelativeResize="0"/>
          <p:nvPr/>
        </p:nvPicPr>
        <p:blipFill>
          <a:blip r:embed="rId5">
            <a:alphaModFix/>
          </a:blip>
          <a:stretch>
            <a:fillRect/>
          </a:stretch>
        </p:blipFill>
        <p:spPr>
          <a:xfrm>
            <a:off x="6008225" y="795461"/>
            <a:ext cx="2695575" cy="1695450"/>
          </a:xfrm>
          <a:prstGeom prst="rect">
            <a:avLst/>
          </a:prstGeom>
          <a:noFill/>
          <a:ln>
            <a:noFill/>
          </a:ln>
        </p:spPr>
      </p:pic>
      <p:pic>
        <p:nvPicPr>
          <p:cNvPr id="102" name="Google Shape;102;p17"/>
          <p:cNvPicPr preferRelativeResize="0"/>
          <p:nvPr/>
        </p:nvPicPr>
        <p:blipFill>
          <a:blip r:embed="rId6">
            <a:alphaModFix/>
          </a:blip>
          <a:stretch>
            <a:fillRect/>
          </a:stretch>
        </p:blipFill>
        <p:spPr>
          <a:xfrm>
            <a:off x="152400" y="2648075"/>
            <a:ext cx="2695575" cy="1739773"/>
          </a:xfrm>
          <a:prstGeom prst="rect">
            <a:avLst/>
          </a:prstGeom>
          <a:noFill/>
          <a:ln>
            <a:noFill/>
          </a:ln>
        </p:spPr>
      </p:pic>
      <p:pic>
        <p:nvPicPr>
          <p:cNvPr id="103" name="Google Shape;103;p17"/>
          <p:cNvPicPr preferRelativeResize="0"/>
          <p:nvPr/>
        </p:nvPicPr>
        <p:blipFill>
          <a:blip r:embed="rId7">
            <a:alphaModFix/>
          </a:blip>
          <a:stretch>
            <a:fillRect/>
          </a:stretch>
        </p:blipFill>
        <p:spPr>
          <a:xfrm>
            <a:off x="3000375" y="2643300"/>
            <a:ext cx="2766261" cy="1695450"/>
          </a:xfrm>
          <a:prstGeom prst="rect">
            <a:avLst/>
          </a:prstGeom>
          <a:noFill/>
          <a:ln>
            <a:noFill/>
          </a:ln>
        </p:spPr>
      </p:pic>
      <p:pic>
        <p:nvPicPr>
          <p:cNvPr id="104" name="Google Shape;104;p17"/>
          <p:cNvPicPr preferRelativeResize="0"/>
          <p:nvPr/>
        </p:nvPicPr>
        <p:blipFill>
          <a:blip r:embed="rId8">
            <a:alphaModFix/>
          </a:blip>
          <a:stretch>
            <a:fillRect/>
          </a:stretch>
        </p:blipFill>
        <p:spPr>
          <a:xfrm>
            <a:off x="5919025" y="2643300"/>
            <a:ext cx="2815835" cy="1695450"/>
          </a:xfrm>
          <a:prstGeom prst="rect">
            <a:avLst/>
          </a:prstGeom>
          <a:noFill/>
          <a:ln>
            <a:noFill/>
          </a:ln>
        </p:spPr>
      </p:pic>
      <p:sp>
        <p:nvSpPr>
          <p:cNvPr id="105" name="Google Shape;105;p17"/>
          <p:cNvSpPr txBox="1"/>
          <p:nvPr/>
        </p:nvSpPr>
        <p:spPr>
          <a:xfrm>
            <a:off x="558200" y="4540250"/>
            <a:ext cx="76506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lt1"/>
                </a:solidFill>
                <a:hlinkClick r:id="rId9"/>
              </a:rPr>
              <a:t>https://github.com/Phileisner/Handwriting-Recognition/tree/master/Data%20visualization</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76025" y="422074"/>
            <a:ext cx="8826900" cy="7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Importing the data into python</a:t>
            </a:r>
            <a:endParaRPr sz="3500"/>
          </a:p>
        </p:txBody>
      </p:sp>
      <p:sp>
        <p:nvSpPr>
          <p:cNvPr id="111" name="Google Shape;111;p18"/>
          <p:cNvSpPr txBox="1"/>
          <p:nvPr/>
        </p:nvSpPr>
        <p:spPr>
          <a:xfrm>
            <a:off x="276025" y="1312350"/>
            <a:ext cx="6247200" cy="25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We used a python script to import the data from the .csv files into numpy arrays in order to avoid more manual labor of labelling files and typing in file paths.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It automatically labels the correct digit using the name of the folder the .csv is contained in as well as correctly importing by finding whether the .csv is accelerometer, gyroscope or magnetometer</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Show GitHub:  </a:t>
            </a:r>
            <a:r>
              <a:rPr b="1" lang="en" sz="1100" u="sng">
                <a:solidFill>
                  <a:schemeClr val="lt1"/>
                </a:solidFill>
                <a:hlinkClick r:id="rId3"/>
              </a:rPr>
              <a:t>https://github.com/Phileisner/Handwriting-Recognition/blob/master/machinelearning/final_workingML.py</a:t>
            </a:r>
            <a:endParaRPr b="1">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95175" y="441650"/>
            <a:ext cx="8715300" cy="7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17" name="Google Shape;117;p19"/>
          <p:cNvSpPr txBox="1"/>
          <p:nvPr/>
        </p:nvSpPr>
        <p:spPr>
          <a:xfrm>
            <a:off x="290075" y="1308875"/>
            <a:ext cx="8479800" cy="9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After importing the data, we used the mean, min, max and standard deviations of the accelerometer, gyroscope and magnetometer for our model. Before training, we normalized the data by dividing by the mean of the magnitude for each sensor type.</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76025" y="450368"/>
            <a:ext cx="6244200" cy="8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23" name="Google Shape;123;p20"/>
          <p:cNvSpPr txBox="1"/>
          <p:nvPr/>
        </p:nvSpPr>
        <p:spPr>
          <a:xfrm>
            <a:off x="273025" y="1398475"/>
            <a:ext cx="6247200" cy="27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We chose to use a perceptron neural network from sklearn, but experimented with SVM as well. We loaded the data into the neural network and used 90% for training and 10% for testing.</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The results varied from 90-100% accuracy on the test data, a very accurate model!</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24" name="Google Shape;124;p20"/>
          <p:cNvPicPr preferRelativeResize="0"/>
          <p:nvPr/>
        </p:nvPicPr>
        <p:blipFill>
          <a:blip r:embed="rId3">
            <a:alphaModFix/>
          </a:blip>
          <a:stretch>
            <a:fillRect/>
          </a:stretch>
        </p:blipFill>
        <p:spPr>
          <a:xfrm>
            <a:off x="6520225" y="0"/>
            <a:ext cx="1985222" cy="5190325"/>
          </a:xfrm>
          <a:prstGeom prst="rect">
            <a:avLst/>
          </a:prstGeom>
          <a:noFill/>
          <a:ln>
            <a:noFill/>
          </a:ln>
        </p:spPr>
      </p:pic>
      <p:sp>
        <p:nvSpPr>
          <p:cNvPr id="125" name="Google Shape;125;p20"/>
          <p:cNvSpPr txBox="1"/>
          <p:nvPr/>
        </p:nvSpPr>
        <p:spPr>
          <a:xfrm>
            <a:off x="276025" y="2682750"/>
            <a:ext cx="6042300" cy="1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lt1"/>
                </a:solidFill>
                <a:hlinkClick r:id="rId4"/>
              </a:rPr>
              <a:t>https://github.com/Phileisner/Handwriting-Recognition/blob/master/machinelearning/final_workingML.py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83100" y="712143"/>
            <a:ext cx="6244200" cy="8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Live Demo</a:t>
            </a:r>
            <a:endParaRPr/>
          </a:p>
        </p:txBody>
      </p:sp>
      <p:sp>
        <p:nvSpPr>
          <p:cNvPr id="131" name="Google Shape;131;p21"/>
          <p:cNvSpPr txBox="1"/>
          <p:nvPr/>
        </p:nvSpPr>
        <p:spPr>
          <a:xfrm>
            <a:off x="304225" y="1690925"/>
            <a:ext cx="6282600" cy="29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model can also accept new data for testing after it has already been trained, allowing for future implementation of real-time digit recognition.</a:t>
            </a:r>
            <a:endParaRPr>
              <a:solidFill>
                <a:srgbClr val="FFFFFF"/>
              </a:solidFill>
              <a:latin typeface="Lato"/>
              <a:ea typeface="Lato"/>
              <a:cs typeface="Lato"/>
              <a:sym typeface="Lato"/>
            </a:endParaRPr>
          </a:p>
          <a:p>
            <a:pPr indent="0" lvl="0" marL="0" rtl="0" algn="l">
              <a:spcBef>
                <a:spcPts val="0"/>
              </a:spcBef>
              <a:spcAft>
                <a:spcPts val="0"/>
              </a:spcAft>
              <a:buNone/>
            </a:pPr>
            <a:r>
              <a:t/>
            </a:r>
            <a:endParaRPr b="1" i="1">
              <a:solidFill>
                <a:schemeClr val="lt1"/>
              </a:solidFill>
              <a:latin typeface="Lato"/>
              <a:ea typeface="Lato"/>
              <a:cs typeface="Lato"/>
              <a:sym typeface="Lato"/>
            </a:endParaRPr>
          </a:p>
          <a:p>
            <a:pPr indent="0" lvl="0" marL="0" rtl="0" algn="l">
              <a:spcBef>
                <a:spcPts val="0"/>
              </a:spcBef>
              <a:spcAft>
                <a:spcPts val="0"/>
              </a:spcAft>
              <a:buNone/>
            </a:pPr>
            <a:r>
              <a:rPr b="1" i="1" lang="en" u="sng">
                <a:solidFill>
                  <a:schemeClr val="lt1"/>
                </a:solidFill>
                <a:latin typeface="Lato"/>
                <a:ea typeface="Lato"/>
                <a:cs typeface="Lato"/>
                <a:sym typeface="Lato"/>
                <a:hlinkClick r:id="rId3"/>
              </a:rPr>
              <a:t>https://youtu.be/2XoFCt6Wqj4</a:t>
            </a:r>
            <a:endParaRPr b="1" i="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