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63" r:id="rId3"/>
    <p:sldId id="315" r:id="rId4"/>
    <p:sldId id="317" r:id="rId5"/>
    <p:sldId id="333" r:id="rId6"/>
    <p:sldId id="322" r:id="rId7"/>
    <p:sldId id="260" r:id="rId8"/>
  </p:sldIdLst>
  <p:sldSz cx="14630400" cy="9144000"/>
  <p:notesSz cx="7010400" cy="92964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679177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1358356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2037534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2716711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3395890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4075067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4754244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5433423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  <a:srgbClr val="CF0000"/>
    <a:srgbClr val="E80000"/>
    <a:srgbClr val="F60000"/>
    <a:srgbClr val="FF0202"/>
    <a:srgbClr val="CA2026"/>
    <a:srgbClr val="CF21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6244" autoAdjust="0"/>
  </p:normalViewPr>
  <p:slideViewPr>
    <p:cSldViewPr>
      <p:cViewPr varScale="1">
        <p:scale>
          <a:sx n="61" d="100"/>
          <a:sy n="61" d="100"/>
        </p:scale>
        <p:origin x="950" y="67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696913"/>
            <a:ext cx="55784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1326E6-6054-4099-A837-C6DA09925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676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1pPr>
    <a:lvl2pPr marL="679177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2pPr>
    <a:lvl3pPr marL="135835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3pPr>
    <a:lvl4pPr marL="203753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4pPr>
    <a:lvl5pPr marL="2716711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5pPr>
    <a:lvl6pPr marL="3395890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5067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4244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3423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9601" indent="-288308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53233" indent="-230647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14524" indent="-230647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75820" indent="-230647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37112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98404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59699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920991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fld id="{DD8D5933-CE9A-485D-A213-498B73006BD2}" type="slidenum">
              <a:rPr lang="en-US" altLang="en-US" sz="1100">
                <a:latin typeface="Arial" pitchFamily="34" charset="0"/>
              </a:rPr>
              <a:pPr/>
              <a:t>1</a:t>
            </a:fld>
            <a:endParaRPr lang="en-US" altLang="en-US" sz="1100" dirty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My own definition.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. </a:t>
            </a: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81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267200"/>
            <a:ext cx="5140960" cy="43319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 smtClean="0">
                <a:latin typeface="Arial" pitchFamily="34" charset="0"/>
              </a:rPr>
              <a:t>Notice how </a:t>
            </a:r>
            <a:r>
              <a:rPr lang="en-US" altLang="en-US" sz="1400" dirty="0" err="1" smtClean="0">
                <a:latin typeface="Arial" pitchFamily="34" charset="0"/>
              </a:rPr>
              <a:t>m</a:t>
            </a:r>
            <a:r>
              <a:rPr lang="en-US" sz="1800" b="1" i="0" u="none" strike="noStrike" kern="1200" dirty="0" err="1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Easy</a:t>
            </a:r>
            <a:r>
              <a:rPr lang="en-US" sz="1800" b="1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 to use:</a:t>
            </a:r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 Anybody with just basic knowledge of HTML and CSS can start using Bootstrap</a:t>
            </a:r>
          </a:p>
          <a:p>
            <a:r>
              <a:rPr lang="en-US" sz="1800" b="1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Responsive features:</a:t>
            </a:r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 Bootstrap's responsive CSS adjusts to phones, tablets, and desktops</a:t>
            </a:r>
          </a:p>
          <a:p>
            <a:r>
              <a:rPr lang="en-US" sz="1800" b="1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Mobile-first approach:</a:t>
            </a:r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 In Bootstrap 3, mobile-first styles are part of the core framework</a:t>
            </a:r>
          </a:p>
          <a:p>
            <a:r>
              <a:rPr lang="en-US" sz="1800" b="1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Browser compatibility:</a:t>
            </a:r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Arial" pitchFamily="-101" charset="0"/>
                <a:ea typeface="ＭＳ Ｐゴシック" pitchFamily="-112" charset="-128"/>
                <a:cs typeface="ＭＳ Ｐゴシック" pitchFamily="-112" charset="-128"/>
              </a:rPr>
              <a:t> Bootstrap is compatible with all modern browsers (Chrome, Firefox, Internet Explorer, Safari, and Opera)</a:t>
            </a:r>
          </a:p>
          <a:p>
            <a:pPr>
              <a:spcBef>
                <a:spcPts val="400"/>
              </a:spcBef>
            </a:pPr>
            <a:r>
              <a:rPr lang="en-US" altLang="en-US" sz="1400" dirty="0" err="1" smtClean="0">
                <a:latin typeface="Arial" pitchFamily="34" charset="0"/>
              </a:rPr>
              <a:t>uch</a:t>
            </a:r>
            <a:r>
              <a:rPr lang="en-US" altLang="en-US" sz="1400" dirty="0" smtClean="0">
                <a:latin typeface="Arial" pitchFamily="34" charset="0"/>
              </a:rPr>
              <a:t> of</a:t>
            </a:r>
            <a:r>
              <a:rPr lang="en-US" altLang="en-US" sz="1400" baseline="0" dirty="0" smtClean="0">
                <a:latin typeface="Arial" pitchFamily="34" charset="0"/>
              </a:rPr>
              <a:t> </a:t>
            </a:r>
            <a:r>
              <a:rPr lang="en-US" altLang="en-US" sz="1400" dirty="0" smtClean="0">
                <a:latin typeface="Arial" pitchFamily="34" charset="0"/>
              </a:rPr>
              <a:t>the planet is not covered</a:t>
            </a:r>
          </a:p>
        </p:txBody>
      </p:sp>
    </p:spTree>
    <p:extLst>
      <p:ext uri="{BB962C8B-B14F-4D97-AF65-F5344CB8AC3E}">
        <p14:creationId xmlns:p14="http://schemas.microsoft.com/office/powerpoint/2010/main" val="84960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Dial-up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This is generally the slowest type of Internet connection, and you should probably avoid it unless it is the only service available in your area. Dial-up Internet uses your </a:t>
            </a:r>
            <a:r>
              <a:rPr lang="en-US" b="1" dirty="0" smtClean="0"/>
              <a:t>phone line</a:t>
            </a:r>
            <a:r>
              <a:rPr lang="en-US" dirty="0" smtClean="0"/>
              <a:t>, so unless you have multiple phone lines you will not be able to use your landline and the Internet at the same time.</a:t>
            </a:r>
          </a:p>
          <a:p>
            <a:r>
              <a:rPr lang="en-US" b="1" dirty="0" smtClean="0"/>
              <a:t>DSL</a:t>
            </a:r>
            <a:r>
              <a:rPr lang="en-US" dirty="0" smtClean="0"/>
              <a:t>: DSL service uses a </a:t>
            </a:r>
            <a:r>
              <a:rPr lang="en-US" b="1" dirty="0" smtClean="0"/>
              <a:t>broadband connection</a:t>
            </a:r>
            <a:r>
              <a:rPr lang="en-US" dirty="0" smtClean="0"/>
              <a:t>, which makes it much faster than dial-up. DSL connects to the Internet </a:t>
            </a:r>
            <a:r>
              <a:rPr lang="en-US" b="1" dirty="0" smtClean="0"/>
              <a:t>via a phone line</a:t>
            </a:r>
            <a:r>
              <a:rPr lang="en-US" dirty="0" smtClean="0"/>
              <a:t> but does not require you to have a landline at home. And unlike dial-up, you'll be able to use the Internet and your phone line at the same time.</a:t>
            </a:r>
          </a:p>
          <a:p>
            <a:r>
              <a:rPr lang="en-US" b="1" dirty="0" smtClean="0"/>
              <a:t>Cable</a:t>
            </a:r>
            <a:r>
              <a:rPr lang="en-US" dirty="0" smtClean="0"/>
              <a:t>: Cable service connects to the Internet </a:t>
            </a:r>
            <a:r>
              <a:rPr lang="en-US" b="1" dirty="0" smtClean="0"/>
              <a:t>via cable TV</a:t>
            </a:r>
            <a:r>
              <a:rPr lang="en-US" dirty="0" smtClean="0"/>
              <a:t>, although you do not necessarily need to have cable TV in order to get it. It uses a broadband connection and can be faster than both dial-up and DSL service; however, it is only available where cable TV is available.</a:t>
            </a:r>
          </a:p>
          <a:p>
            <a:r>
              <a:rPr lang="en-US" b="1" dirty="0" smtClean="0"/>
              <a:t>Satellite</a:t>
            </a:r>
            <a:r>
              <a:rPr lang="en-US" dirty="0" smtClean="0"/>
              <a:t>: A satellite connection uses broadband but does not require cable or phone lines; it connects to the Internet </a:t>
            </a:r>
            <a:r>
              <a:rPr lang="en-US" b="1" dirty="0" smtClean="0"/>
              <a:t>through satellites orbiting the Earth</a:t>
            </a:r>
            <a:r>
              <a:rPr lang="en-US" dirty="0" smtClean="0"/>
              <a:t>. As a result, it can be used almost anywhere in the world, but the connection may be affected by weather patterns. Satellite connections are also usually slower than DSL or cable.</a:t>
            </a:r>
          </a:p>
          <a:p>
            <a:r>
              <a:rPr lang="en-US" b="1" dirty="0" smtClean="0"/>
              <a:t>3G and 4G</a:t>
            </a:r>
            <a:r>
              <a:rPr lang="en-US" dirty="0" smtClean="0"/>
              <a:t>: 3G and 4G service is most commonly used with mobile phones, and it connects </a:t>
            </a:r>
            <a:r>
              <a:rPr lang="en-US" b="1" dirty="0" smtClean="0"/>
              <a:t>wirelessly</a:t>
            </a:r>
            <a:r>
              <a:rPr lang="en-US" dirty="0" smtClean="0"/>
              <a:t> through your ISP's network. However, these types of connections aren't always as fast as DSL or cable. They will also </a:t>
            </a:r>
            <a:r>
              <a:rPr lang="en-US" b="1" dirty="0" smtClean="0"/>
              <a:t>limit the amount of data</a:t>
            </a:r>
            <a:r>
              <a:rPr lang="en-US" dirty="0" smtClean="0"/>
              <a:t> you can use each month, which isn't the case with most broadband plans.</a:t>
            </a:r>
          </a:p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250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Modem – Makes</a:t>
            </a:r>
            <a:r>
              <a:rPr lang="en-US" altLang="en-US" baseline="0" dirty="0" smtClean="0">
                <a:latin typeface="Arial" pitchFamily="34" charset="0"/>
              </a:rPr>
              <a:t> the connection to the Internet Service Provider. Translate to/from digital or light signals.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Router – directs the signal to/from multiple computers to multiple internet sites.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Switch – device to connect different pieces of a network together. Adds ports to the router connection.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Firewall – a hardware or software device to filter traffic from the internet to your computer to screen for malicious programs.  </a:t>
            </a:r>
          </a:p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5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8652428" indent="-38186541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658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317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976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635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9D8E611D-D045-4BB8-B135-D4BC8B25E3B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8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40569"/>
            <a:ext cx="1243584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181600"/>
            <a:ext cx="1024128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679177" indent="0" algn="ctr">
              <a:buNone/>
              <a:defRPr/>
            </a:lvl2pPr>
            <a:lvl3pPr marL="1358356" indent="0" algn="ctr">
              <a:buNone/>
              <a:defRPr/>
            </a:lvl3pPr>
            <a:lvl4pPr marL="2037534" indent="0" algn="ctr">
              <a:buNone/>
              <a:defRPr/>
            </a:lvl4pPr>
            <a:lvl5pPr marL="2716711" indent="0" algn="ctr">
              <a:buNone/>
              <a:defRPr/>
            </a:lvl5pPr>
            <a:lvl6pPr marL="3395890" indent="0" algn="ctr">
              <a:buNone/>
              <a:defRPr/>
            </a:lvl6pPr>
            <a:lvl7pPr marL="4075067" indent="0" algn="ctr">
              <a:buNone/>
              <a:defRPr/>
            </a:lvl7pPr>
            <a:lvl8pPr marL="4754244" indent="0" algn="ctr">
              <a:buNone/>
              <a:defRPr/>
            </a:lvl8pPr>
            <a:lvl9pPr marL="5433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2640" y="1217086"/>
            <a:ext cx="3108960" cy="69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5760" y="1217086"/>
            <a:ext cx="9083040" cy="69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40569"/>
            <a:ext cx="12435840" cy="1960033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181600"/>
            <a:ext cx="1024128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5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3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AF484-EAF5-4F6C-9BF9-545992C34F49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C0E18-BE11-4CAD-9EEB-4DE14FBFB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09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95FFE-4585-4D3B-AF61-BA8440C0F2D2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E7452-68D0-45B9-B59F-6C001A196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69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75867"/>
            <a:ext cx="12435840" cy="1816100"/>
          </a:xfrm>
          <a:prstGeom prst="rect">
            <a:avLst/>
          </a:prstGeom>
        </p:spPr>
        <p:txBody>
          <a:bodyPr lIns="135835" tIns="67917" rIns="135835" bIns="67917"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5620"/>
            <a:ext cx="12435840" cy="200024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17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3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67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5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0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2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3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2A76B-2CBE-4072-AB06-C9274B572767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7E902-21D8-4CBE-B773-4471DEEA8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78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33602"/>
            <a:ext cx="646176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133602"/>
            <a:ext cx="646176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3399F-11B9-47C0-980B-384A72008782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7E113-CF4E-4156-B820-5A4B89A8C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51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6817"/>
            <a:ext cx="6464301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899833"/>
            <a:ext cx="6464301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046817"/>
            <a:ext cx="6466840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899833"/>
            <a:ext cx="6466840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39131C-A58F-4A47-9996-C920781589F8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C4E67-E923-46DC-BE0A-690406154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742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A1EC6-9BF9-424D-BA49-5B0A49004EFF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2F303-5DD9-4691-9A36-EA0180A5C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840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C38D7-941C-4EA8-9805-51DBA8BCD316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C59DB-F268-4DC2-B7FB-1DAD637AC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063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64067"/>
            <a:ext cx="4813301" cy="1549400"/>
          </a:xfrm>
          <a:prstGeom prst="rect">
            <a:avLst/>
          </a:prstGeom>
        </p:spPr>
        <p:txBody>
          <a:bodyPr lIns="135835" tIns="67917" rIns="135835" bIns="67917"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64069"/>
            <a:ext cx="8178800" cy="780415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913469"/>
            <a:ext cx="4813301" cy="6254751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EE319-A9B0-4769-851C-C181504FE1A2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03650-A45F-49C3-978A-1984E48CB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66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1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400801"/>
            <a:ext cx="8778240" cy="755651"/>
          </a:xfrm>
          <a:prstGeom prst="rect">
            <a:avLst/>
          </a:prstGeom>
        </p:spPr>
        <p:txBody>
          <a:bodyPr lIns="135835" tIns="67917" rIns="135835" bIns="67917"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7033"/>
            <a:ext cx="8778240" cy="5486400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79177" indent="0">
              <a:buNone/>
              <a:defRPr sz="4200"/>
            </a:lvl2pPr>
            <a:lvl3pPr marL="1358356" indent="0">
              <a:buNone/>
              <a:defRPr sz="3600"/>
            </a:lvl3pPr>
            <a:lvl4pPr marL="2037534" indent="0">
              <a:buNone/>
              <a:defRPr sz="3000"/>
            </a:lvl4pPr>
            <a:lvl5pPr marL="2716711" indent="0">
              <a:buNone/>
              <a:defRPr sz="3000"/>
            </a:lvl5pPr>
            <a:lvl6pPr marL="3395890" indent="0">
              <a:buNone/>
              <a:defRPr sz="3000"/>
            </a:lvl6pPr>
            <a:lvl7pPr marL="4075067" indent="0">
              <a:buNone/>
              <a:defRPr sz="3000"/>
            </a:lvl7pPr>
            <a:lvl8pPr marL="4754244" indent="0">
              <a:buNone/>
              <a:defRPr sz="3000"/>
            </a:lvl8pPr>
            <a:lvl9pPr marL="5433423" indent="0">
              <a:buNone/>
              <a:defRPr sz="3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56452"/>
            <a:ext cx="8778240" cy="1073149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F5374-7D5F-419C-A643-B6D86CC5F043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40F93-1199-4E32-9CD3-0E4FD80B1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8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CFD97-3303-4562-B422-8EE236F01B74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97052-6C31-4536-BE04-6892446F04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201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66186"/>
            <a:ext cx="3291840" cy="7802033"/>
          </a:xfrm>
          <a:prstGeom prst="rect">
            <a:avLst/>
          </a:prstGeom>
        </p:spPr>
        <p:txBody>
          <a:bodyPr vert="eaVert"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66186"/>
            <a:ext cx="963168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0C0471-2743-4ECE-AD8F-9A47074FC647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DC0B9-E935-414F-B37A-371E7D965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6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75867"/>
            <a:ext cx="12435840" cy="1816100"/>
          </a:xfrm>
        </p:spPr>
        <p:txBody>
          <a:bodyPr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5620"/>
            <a:ext cx="12435840" cy="2000249"/>
          </a:xfrm>
        </p:spPr>
        <p:txBody>
          <a:bodyPr anchor="b"/>
          <a:lstStyle>
            <a:lvl1pPr marL="0" indent="0">
              <a:buNone/>
              <a:defRPr sz="3000"/>
            </a:lvl1pPr>
            <a:lvl2pPr marL="679177" indent="0">
              <a:buNone/>
              <a:defRPr sz="2700"/>
            </a:lvl2pPr>
            <a:lvl3pPr marL="1358356" indent="0">
              <a:buNone/>
              <a:defRPr sz="2400"/>
            </a:lvl3pPr>
            <a:lvl4pPr marL="2037534" indent="0">
              <a:buNone/>
              <a:defRPr sz="2100"/>
            </a:lvl4pPr>
            <a:lvl5pPr marL="2716711" indent="0">
              <a:buNone/>
              <a:defRPr sz="2100"/>
            </a:lvl5pPr>
            <a:lvl6pPr marL="3395890" indent="0">
              <a:buNone/>
              <a:defRPr sz="2100"/>
            </a:lvl6pPr>
            <a:lvl7pPr marL="4075067" indent="0">
              <a:buNone/>
              <a:defRPr sz="2100"/>
            </a:lvl7pPr>
            <a:lvl8pPr marL="4754244" indent="0">
              <a:buNone/>
              <a:defRPr sz="2100"/>
            </a:lvl8pPr>
            <a:lvl9pPr marL="5433423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5760" y="2641600"/>
            <a:ext cx="6096000" cy="548640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5600" y="2641600"/>
            <a:ext cx="6096000" cy="548640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6817"/>
            <a:ext cx="6464301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899833"/>
            <a:ext cx="6464301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046817"/>
            <a:ext cx="6466840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899833"/>
            <a:ext cx="6466840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64067"/>
            <a:ext cx="4813301" cy="154940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64069"/>
            <a:ext cx="8178800" cy="780415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913469"/>
            <a:ext cx="4813301" cy="6254751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4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400801"/>
            <a:ext cx="8778240" cy="75565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7033"/>
            <a:ext cx="8778240" cy="5486400"/>
          </a:xfrm>
        </p:spPr>
        <p:txBody>
          <a:bodyPr/>
          <a:lstStyle>
            <a:lvl1pPr marL="0" indent="0">
              <a:buNone/>
              <a:defRPr sz="4800"/>
            </a:lvl1pPr>
            <a:lvl2pPr marL="679177" indent="0">
              <a:buNone/>
              <a:defRPr sz="4200"/>
            </a:lvl2pPr>
            <a:lvl3pPr marL="1358356" indent="0">
              <a:buNone/>
              <a:defRPr sz="3600"/>
            </a:lvl3pPr>
            <a:lvl4pPr marL="2037534" indent="0">
              <a:buNone/>
              <a:defRPr sz="3000"/>
            </a:lvl4pPr>
            <a:lvl5pPr marL="2716711" indent="0">
              <a:buNone/>
              <a:defRPr sz="3000"/>
            </a:lvl5pPr>
            <a:lvl6pPr marL="3395890" indent="0">
              <a:buNone/>
              <a:defRPr sz="3000"/>
            </a:lvl6pPr>
            <a:lvl7pPr marL="4075067" indent="0">
              <a:buNone/>
              <a:defRPr sz="3000"/>
            </a:lvl7pPr>
            <a:lvl8pPr marL="4754244" indent="0">
              <a:buNone/>
              <a:defRPr sz="3000"/>
            </a:lvl8pPr>
            <a:lvl9pPr marL="5433423" indent="0">
              <a:buNone/>
              <a:defRPr sz="3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56452"/>
            <a:ext cx="8778240" cy="1073149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5760" y="1217084"/>
            <a:ext cx="1243584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5760" y="2641600"/>
            <a:ext cx="1243584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8098368"/>
            <a:ext cx="14630400" cy="1060451"/>
          </a:xfrm>
          <a:prstGeom prst="rect">
            <a:avLst/>
          </a:prstGeom>
          <a:solidFill>
            <a:srgbClr val="C8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5835" tIns="67917" rIns="135835" bIns="67917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en-US" altLang="en-US"/>
          </a:p>
        </p:txBody>
      </p:sp>
      <p:pic>
        <p:nvPicPr>
          <p:cNvPr id="1029" name="Picture 7" descr="NJIT_C_SD3_k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" y="8199967"/>
            <a:ext cx="3901440" cy="86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5pPr>
      <a:lvl6pPr marL="679177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6pPr>
      <a:lvl7pPr marL="1358356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7pPr>
      <a:lvl8pPr marL="2037534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8pPr>
      <a:lvl9pPr marL="2716711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509384" indent="-509384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1103664" indent="-424487" algn="l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  <a:cs typeface="+mn-cs"/>
        </a:defRPr>
      </a:lvl2pPr>
      <a:lvl3pPr marL="1697944" indent="-339589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2377123" indent="-339589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3056300" indent="-339589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3735478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4414657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5093834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5773011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17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356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53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6711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589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06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24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3423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2133602"/>
            <a:ext cx="13167360" cy="60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475136"/>
            <a:ext cx="3413760" cy="486833"/>
          </a:xfrm>
          <a:prstGeom prst="rect">
            <a:avLst/>
          </a:prstGeom>
        </p:spPr>
        <p:txBody>
          <a:bodyPr vert="horz" wrap="square" lIns="135835" tIns="67917" rIns="135835" bIns="67917" numCol="1" anchor="ctr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898989"/>
                </a:solidFill>
              </a:defRPr>
            </a:lvl1pPr>
          </a:lstStyle>
          <a:p>
            <a:fld id="{660A899A-9CA0-42AE-AEFE-2D8191F24151}" type="datetime1">
              <a:rPr lang="en-US" altLang="en-US"/>
              <a:pPr/>
              <a:t>5/18/2018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475136"/>
            <a:ext cx="4632960" cy="486833"/>
          </a:xfrm>
          <a:prstGeom prst="rect">
            <a:avLst/>
          </a:prstGeom>
        </p:spPr>
        <p:txBody>
          <a:bodyPr vert="horz" wrap="square" lIns="135835" tIns="67917" rIns="135835" bIns="67917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475136"/>
            <a:ext cx="3413760" cy="486833"/>
          </a:xfrm>
          <a:prstGeom prst="rect">
            <a:avLst/>
          </a:prstGeom>
        </p:spPr>
        <p:txBody>
          <a:bodyPr vert="horz" wrap="square" lIns="135835" tIns="67917" rIns="135835" bIns="67917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898989"/>
                </a:solidFill>
              </a:defRPr>
            </a:lvl1pPr>
          </a:lstStyle>
          <a:p>
            <a:fld id="{03F1150B-A5F4-48B9-BC15-31930699B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679177" rtl="0" fontAlgn="base">
        <a:spcBef>
          <a:spcPct val="0"/>
        </a:spcBef>
        <a:spcAft>
          <a:spcPct val="0"/>
        </a:spcAft>
        <a:defRPr sz="6500" kern="1200">
          <a:solidFill>
            <a:schemeClr val="tx1"/>
          </a:solidFill>
          <a:latin typeface="+mj-lt"/>
          <a:ea typeface="ヒラギノ角ゴ Pro W3" pitchFamily="-101" charset="-128"/>
          <a:cs typeface="+mj-cs"/>
        </a:defRPr>
      </a:lvl1pPr>
      <a:lvl2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2pPr>
      <a:lvl3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3pPr>
      <a:lvl4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4pPr>
      <a:lvl5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5pPr>
      <a:lvl6pPr marL="679177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6pPr>
      <a:lvl7pPr marL="1358356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7pPr>
      <a:lvl8pPr marL="2037534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8pPr>
      <a:lvl9pPr marL="2716711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9pPr>
    </p:titleStyle>
    <p:bodyStyle>
      <a:lvl1pPr marL="509384" indent="-509384" algn="l" defTabSz="679177" rtl="0" fontAlgn="base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1pPr>
      <a:lvl2pPr marL="1103664" indent="-424487" algn="l" defTabSz="679177" rtl="0" fontAlgn="base">
        <a:spcBef>
          <a:spcPct val="20000"/>
        </a:spcBef>
        <a:spcAft>
          <a:spcPct val="0"/>
        </a:spcAft>
        <a:buFont typeface="Arial" charset="0"/>
        <a:buChar char="–"/>
        <a:defRPr sz="42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2pPr>
      <a:lvl3pPr marL="1697944" indent="-339589" algn="l" defTabSz="679177" rtl="0" fontAlgn="base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3pPr>
      <a:lvl4pPr marL="2377123" indent="-339589" algn="l" defTabSz="679177" rtl="0" fontAlgn="base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4pPr>
      <a:lvl5pPr marL="3056300" indent="-339589" algn="l" defTabSz="679177" rtl="0" fontAlgn="base">
        <a:spcBef>
          <a:spcPct val="20000"/>
        </a:spcBef>
        <a:spcAft>
          <a:spcPct val="0"/>
        </a:spcAft>
        <a:buFont typeface="Arial" charset="0"/>
        <a:buChar char="»"/>
        <a:defRPr sz="30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5pPr>
      <a:lvl6pPr marL="3735478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4657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3834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011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17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356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53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6711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589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06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24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3423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2" y="491067"/>
            <a:ext cx="14401800" cy="15240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History of the Internet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altLang="en-US" sz="3000" dirty="0" smtClean="0"/>
              <a:t>by</a:t>
            </a:r>
            <a:endParaRPr lang="en-US" altLang="en-US" sz="3000" dirty="0"/>
          </a:p>
          <a:p>
            <a:pPr marL="0" indent="0" algn="ctr">
              <a:spcBef>
                <a:spcPts val="446"/>
              </a:spcBef>
              <a:buNone/>
              <a:defRPr/>
            </a:pPr>
            <a:r>
              <a:rPr lang="en-US" altLang="en-US" sz="3000" dirty="0" smtClean="0"/>
              <a:t>Arthur H. Hendela, Ph.D.</a:t>
            </a:r>
          </a:p>
          <a:p>
            <a:pPr marL="0" indent="0" algn="ctr">
              <a:spcBef>
                <a:spcPts val="446"/>
              </a:spcBef>
              <a:buNone/>
              <a:defRPr/>
            </a:pPr>
            <a:r>
              <a:rPr lang="en-US" altLang="en-US" sz="3000" dirty="0" smtClean="0"/>
              <a:t>Professor of Practice,</a:t>
            </a:r>
          </a:p>
          <a:p>
            <a:pPr marL="0" indent="0" algn="ctr">
              <a:spcBef>
                <a:spcPts val="446"/>
              </a:spcBef>
              <a:buNone/>
              <a:defRPr/>
            </a:pPr>
            <a:r>
              <a:rPr lang="en-US" altLang="en-US" sz="3000" dirty="0" smtClean="0"/>
              <a:t>NJIT</a:t>
            </a:r>
          </a:p>
          <a:p>
            <a:pPr algn="ctr">
              <a:buFontTx/>
              <a:buNone/>
              <a:defRPr/>
            </a:pPr>
            <a:endParaRPr lang="en-US" altLang="en-US" sz="2400" dirty="0" smtClean="0"/>
          </a:p>
          <a:p>
            <a:pPr algn="ctr">
              <a:buFontTx/>
              <a:buNone/>
              <a:defRPr/>
            </a:pPr>
            <a:endParaRPr lang="en-US" altLang="en-US" sz="2400" dirty="0"/>
          </a:p>
          <a:p>
            <a:pPr algn="ctr">
              <a:buFontTx/>
              <a:buNone/>
              <a:defRPr/>
            </a:pPr>
            <a:endParaRPr lang="en-US" altLang="en-US" sz="2400" dirty="0" smtClean="0"/>
          </a:p>
          <a:p>
            <a:pPr algn="ctr">
              <a:buFontTx/>
              <a:buNone/>
              <a:defRPr/>
            </a:pPr>
            <a:endParaRPr lang="en-US" altLang="en-US" sz="2400" dirty="0" smtClean="0"/>
          </a:p>
          <a:p>
            <a:pPr algn="ctr">
              <a:buFontTx/>
              <a:buNone/>
              <a:defRPr/>
            </a:pPr>
            <a:endParaRPr lang="en-US" altLang="en-US" sz="2400" dirty="0"/>
          </a:p>
          <a:p>
            <a:pPr algn="ctr">
              <a:buFontTx/>
              <a:buNone/>
              <a:defRPr/>
            </a:pPr>
            <a:endParaRPr lang="en-US" altLang="en-US" sz="2400" dirty="0"/>
          </a:p>
          <a:p>
            <a:pPr>
              <a:buFontTx/>
              <a:buNone/>
              <a:defRPr/>
            </a:pPr>
            <a:r>
              <a:rPr lang="en-US" altLang="en-US" sz="2400" dirty="0" smtClean="0"/>
              <a:t>IS117</a:t>
            </a:r>
          </a:p>
        </p:txBody>
      </p:sp>
    </p:spTree>
    <p:extLst>
      <p:ext uri="{BB962C8B-B14F-4D97-AF65-F5344CB8AC3E}">
        <p14:creationId xmlns:p14="http://schemas.microsoft.com/office/powerpoint/2010/main" val="1966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914400" y="499946"/>
            <a:ext cx="12849145" cy="1100254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Internet?</a:t>
            </a:r>
            <a:endParaRPr lang="en-US" alt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2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327705" y="6118323"/>
            <a:ext cx="12435840" cy="15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>
            <a:lvl1pPr marL="509384" indent="-50938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3664" indent="-42448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97944" indent="-3395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7123" indent="-33958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56300" indent="-339589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35478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4657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93834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73011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981199"/>
            <a:ext cx="12435840" cy="5687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"The Internet, a loosely-organized international collaboration of autonomous, interconnected networks, supports host-to-host communication through voluntary adherence to open protocols and procedures defined by Internet Standards [1]."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DEFINITION: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collection of multiple different pieces of computer and non-computer equipment talking to one another by means of a communications network either wired or wireless.</a:t>
            </a:r>
          </a:p>
          <a:p>
            <a:pPr marL="679177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914400" y="533400"/>
            <a:ext cx="12801600" cy="9927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When Did The Internet Start?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3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884947"/>
            <a:ext cx="12435840" cy="5486400"/>
          </a:xfrm>
        </p:spPr>
        <p:txBody>
          <a:bodyPr/>
          <a:lstStyle/>
          <a:p>
            <a:r>
              <a:rPr lang="en-US" dirty="0" smtClean="0"/>
              <a:t>Oct 4, 1957 – Russia puts Sputnik into orbit.</a:t>
            </a:r>
          </a:p>
          <a:p>
            <a:endParaRPr lang="en-US" dirty="0"/>
          </a:p>
          <a:p>
            <a:r>
              <a:rPr lang="en-US" dirty="0" smtClean="0"/>
              <a:t>Feb 7, 1958 – Space exploration assigned to</a:t>
            </a:r>
            <a:br>
              <a:rPr lang="en-US" dirty="0" smtClean="0"/>
            </a:br>
            <a:r>
              <a:rPr lang="en-US" dirty="0" smtClean="0"/>
              <a:t>Advanced Research Projects Agency (ARPA)</a:t>
            </a:r>
          </a:p>
          <a:p>
            <a:endParaRPr lang="en-US" dirty="0"/>
          </a:p>
          <a:p>
            <a:r>
              <a:rPr lang="en-US" dirty="0" smtClean="0"/>
              <a:t>Oct 1, 1958 – NASA opens for business via Eisenhower executive order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057400"/>
            <a:ext cx="2667000" cy="19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2435840" cy="10689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More Key Dates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828800"/>
            <a:ext cx="12435840" cy="5791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July 1961 – Leonard </a:t>
            </a:r>
            <a:r>
              <a:rPr lang="en-US" dirty="0" err="1" smtClean="0">
                <a:ea typeface="+mn-ea"/>
              </a:rPr>
              <a:t>Kleinrock</a:t>
            </a:r>
            <a:r>
              <a:rPr lang="en-US" dirty="0" smtClean="0">
                <a:ea typeface="+mn-ea"/>
              </a:rPr>
              <a:t> of MIT – First paper on packet 			switching theory.</a:t>
            </a:r>
          </a:p>
          <a:p>
            <a:pPr>
              <a:defRPr/>
            </a:pPr>
            <a:r>
              <a:rPr lang="en-US" dirty="0" smtClean="0"/>
              <a:t>August 1962 – J.C.R. </a:t>
            </a:r>
            <a:r>
              <a:rPr lang="en-US" dirty="0" err="1" smtClean="0"/>
              <a:t>Licklider</a:t>
            </a:r>
            <a:r>
              <a:rPr lang="en-US" dirty="0" smtClean="0"/>
              <a:t> of MIT – memos on “Galactic 				Network Concept”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Oct 1969 – Larry Roberts – heads project that connects first 				two ARPANET sites – UCLA and Stanford 					Research Institute.</a:t>
            </a:r>
          </a:p>
          <a:p>
            <a:pPr>
              <a:defRPr/>
            </a:pPr>
            <a:r>
              <a:rPr lang="en-US" dirty="0" smtClean="0"/>
              <a:t>Oct 1972 – Bob Kahn – demonstrates ARPANET at the 					International Computer Communication 					Conference (ICCC) 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4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457200"/>
            <a:ext cx="12435840" cy="1066800"/>
          </a:xfrm>
        </p:spPr>
        <p:txBody>
          <a:bodyPr/>
          <a:lstStyle/>
          <a:p>
            <a:pPr algn="ctr"/>
            <a:r>
              <a:rPr lang="en-US" altLang="en-US" sz="4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Breakthroughs</a:t>
            </a:r>
            <a:endParaRPr lang="en-US" altLang="en-US" sz="4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5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6189" y="2057400"/>
            <a:ext cx="12435840" cy="5486400"/>
          </a:xfrm>
        </p:spPr>
        <p:txBody>
          <a:bodyPr/>
          <a:lstStyle/>
          <a:p>
            <a:r>
              <a:rPr lang="en-US" sz="2800" dirty="0" smtClean="0">
                <a:cs typeface="Arial" panose="020B0604020202020204" pitchFamily="34" charset="0"/>
              </a:rPr>
              <a:t>March 1972 – Ray Tomlinson – First basic email program using “@” 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May 1974 – Vinton Cerf &amp; Ray Kahn - </a:t>
            </a:r>
            <a:r>
              <a:rPr lang="en-US" sz="2800" dirty="0" smtClean="0"/>
              <a:t>A </a:t>
            </a:r>
            <a:r>
              <a:rPr lang="en-US" sz="2800" dirty="0"/>
              <a:t>Protocol for Packet Network </a:t>
            </a:r>
            <a:r>
              <a:rPr lang="en-US" sz="2800" dirty="0" smtClean="0"/>
              <a:t>				Interconnection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1978 – TCP and IP split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1980 – Tim Berners-Lee – writes predecessor to WWW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Nov 1983 – Jon Postel, Paul </a:t>
            </a:r>
            <a:r>
              <a:rPr lang="en-US" sz="2800" dirty="0" err="1" smtClean="0">
                <a:cs typeface="Arial" panose="020B0604020202020204" pitchFamily="34" charset="0"/>
              </a:rPr>
              <a:t>Mockapedis</a:t>
            </a:r>
            <a:r>
              <a:rPr lang="en-US" sz="2800" dirty="0" smtClean="0">
                <a:cs typeface="Arial" panose="020B0604020202020204" pitchFamily="34" charset="0"/>
              </a:rPr>
              <a:t>, and Craig Partridge design the 		Domain Name System (DNS)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1990 – Tim Berners-Lee creates World Wide Web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1993 – Marc Andreesen – Develops Mosaic web browser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1996 – Microsoft vs Netscape - Browser wars </a:t>
            </a:r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072640" y="1422402"/>
            <a:ext cx="1011936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0" y="1828802"/>
            <a:ext cx="1463040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0" y="1422402"/>
            <a:ext cx="1463040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0" y="2032002"/>
            <a:ext cx="1463040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-48259" y="-23282"/>
            <a:ext cx="14678661" cy="9167284"/>
          </a:xfrm>
          <a:prstGeom prst="rect">
            <a:avLst/>
          </a:prstGeom>
          <a:solidFill>
            <a:srgbClr val="C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5852" tIns="67926" rIns="135852" bIns="67926"/>
          <a:lstStyle/>
          <a:p>
            <a:endParaRPr lang="en-US"/>
          </a:p>
        </p:txBody>
      </p:sp>
      <p:pic>
        <p:nvPicPr>
          <p:cNvPr id="9" name="Picture 8" descr="NJIT_C_SD3a_k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35294"/>
            <a:ext cx="10151622" cy="409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ITC Stone Sans Std Semibold"/>
        <a:ea typeface="ＭＳ Ｐゴシック"/>
        <a:cs typeface="ＭＳ Ｐゴシック"/>
      </a:majorFont>
      <a:minorFont>
        <a:latin typeface="ITC Stone Sans Std Semi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1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1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617</Words>
  <Application>Microsoft Office PowerPoint</Application>
  <PresentationFormat>Custom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ITC Stone Sans Std Medium</vt:lpstr>
      <vt:lpstr>ITC Stone Sans Std Semibold</vt:lpstr>
      <vt:lpstr>ヒラギノ角ゴ Pro W3</vt:lpstr>
      <vt:lpstr>Blank Presentation</vt:lpstr>
      <vt:lpstr>Office Theme</vt:lpstr>
      <vt:lpstr>History of the Internet</vt:lpstr>
      <vt:lpstr>What is the Internet?</vt:lpstr>
      <vt:lpstr>When Did The Internet Start?</vt:lpstr>
      <vt:lpstr>More Key Dates</vt:lpstr>
      <vt:lpstr>Internet Breakthroughs</vt:lpstr>
      <vt:lpstr>PowerPoint Presentation</vt:lpstr>
    </vt:vector>
  </TitlesOfParts>
  <Company>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Manier</dc:creator>
  <cp:lastModifiedBy>Windows User</cp:lastModifiedBy>
  <cp:revision>224</cp:revision>
  <cp:lastPrinted>2017-05-24T17:25:57Z</cp:lastPrinted>
  <dcterms:created xsi:type="dcterms:W3CDTF">2014-02-18T17:37:52Z</dcterms:created>
  <dcterms:modified xsi:type="dcterms:W3CDTF">2018-05-18T21:29:10Z</dcterms:modified>
</cp:coreProperties>
</file>