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04D"/>
    <a:srgbClr val="203864"/>
    <a:srgbClr val="0563C1"/>
    <a:srgbClr val="093F65"/>
    <a:srgbClr val="CBC9CB"/>
    <a:srgbClr val="D9D9D9"/>
    <a:srgbClr val="0C416B"/>
    <a:srgbClr val="0C314E"/>
    <a:srgbClr val="060C22"/>
    <a:srgbClr val="0A3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32D2E-305A-43C0-AC15-0BA135C0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E1C67D-7A01-4ACC-B936-586FA25E2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A8D51-7417-4C7C-9F57-A5382EEB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6F68C-8747-4DAD-88BD-02EAC545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B95D0-4ED2-44DE-B489-9FCEDC20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9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8EDBC-D343-4853-A44D-998F290F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2DF9E-60F2-49CC-BBEE-67BAC5B1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2AE69-1809-4A90-9AB7-B2028F47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1187E-EEFF-488A-B84B-0252C01D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441C5-DD31-45E4-BE15-E8319FA1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E0FB22-0BE6-4717-A13C-4452D68C9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AA15E-CDE7-4C7E-B897-5DFBE5BE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884E3-8563-4E11-8B5A-FB06B33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7910-A08F-4F75-8A40-47EFA5DD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8C322-B709-4CB2-9C31-AB2C93F3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23815-B716-414E-B50C-98D06426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04CA8-754E-4F63-A6F2-4DF0E415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A54D5-7BE3-4606-87AE-235A3F15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ED1D14-44A3-4472-A03E-51A40D93E691}"/>
              </a:ext>
            </a:extLst>
          </p:cNvPr>
          <p:cNvCxnSpPr>
            <a:cxnSpLocks/>
          </p:cNvCxnSpPr>
          <p:nvPr userDrawn="1"/>
        </p:nvCxnSpPr>
        <p:spPr>
          <a:xfrm>
            <a:off x="0" y="647700"/>
            <a:ext cx="4448175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E2EB0-F32E-4F89-AED7-03A6C8C2B6DB}"/>
              </a:ext>
            </a:extLst>
          </p:cNvPr>
          <p:cNvCxnSpPr>
            <a:cxnSpLocks/>
          </p:cNvCxnSpPr>
          <p:nvPr userDrawn="1"/>
        </p:nvCxnSpPr>
        <p:spPr>
          <a:xfrm>
            <a:off x="0" y="647700"/>
            <a:ext cx="942975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9E4C-A914-4389-97C8-46C23753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029DE-F7E5-4331-AD80-2E8C3E85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509F3-501C-45FB-AAA4-074A415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35421-4318-4F17-B4FF-242835E9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4277A-6864-4481-BE08-98B200DA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582E0-3B69-421E-A219-B41C95E7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37CEE-C45B-4013-A7F4-1CC53999B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2EC55-14DA-46C7-ACBF-80B8D4CE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8105B-40C9-4678-935B-D45A0DF4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A469F-858A-4E01-86D4-B9C7641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442D4-EE31-47A4-85B8-899CED82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0B732-F737-43C0-85DE-6BC737A8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F982C-4CF2-4F5F-BABD-E12E92A4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79EC3-9BC9-493F-A76E-60C3E2E5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E56A3E-08B7-4A49-B1CB-6164105B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1F101-15E2-437D-AC10-A68CD5218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34D18-0292-4DFB-962B-F1D8A926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AFC57-C1B3-4B40-B6FF-2279DCB3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C06992-8397-41C3-94FB-DD6472B8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9F8C-FFF1-44A2-BDD4-56A56A65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8C990-1159-4C09-BC8F-B9B1282D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659AAA-1E30-4383-9824-3552E818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C4B53-C0FD-45AF-91E3-98128307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4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54031-0AC5-41CE-B04C-002DFE88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64C7C-3414-410C-84E3-17BE1239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54988-2D0D-4DA0-A0CF-E06BC614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7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8DCB-A148-49A9-B5B2-32D45376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0F4B8-3C0F-49A3-9C48-9AB8A30D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82BBD-70CB-42E6-99C3-2A14CDFA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41AC7-3D81-40CB-AE08-6A93EA21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85B2E-C7AF-4AF4-91A6-4A0E68B2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2064F-8BBD-49A5-94A6-7D1C904E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C77B7-CD48-45D7-9F61-54608FF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7FC9C-D38D-464B-ACDF-DA9664DFF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8A990-954D-4564-B3AE-9E54ABEB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EC697-38AF-4FB1-B86B-DCF1D5B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A429A-0396-4611-8F69-274DE3C8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5D9E2-00B3-46BA-BBE6-02B4926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FB841-4B52-4DA0-9147-A8FDD94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0DFDA-3143-4CC2-9293-2E9995AA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EB1BA-6AEF-46A7-9FDD-A27AD35AA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8A29-F553-4E32-AB44-93E423384F36}" type="datetimeFigureOut">
              <a:rPr lang="ko-KR" altLang="en-US" smtClean="0"/>
              <a:t>2021. 12. 5.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C3BCC-2072-46A5-BB46-EF98FA32D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7E3C6-41FB-4B59-9143-9C116C5F4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5D44-F331-413B-9849-58432685D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8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ock-market-prediction-anomaly-detection-using-deep-learning-gupt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17A96-352B-4830-BE0D-C0E025EC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" y="0"/>
            <a:ext cx="12179508" cy="6858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3B20FA-D007-4E5A-BE9D-A0C682503677}"/>
              </a:ext>
            </a:extLst>
          </p:cNvPr>
          <p:cNvCxnSpPr/>
          <p:nvPr/>
        </p:nvCxnSpPr>
        <p:spPr>
          <a:xfrm>
            <a:off x="626378" y="2943837"/>
            <a:ext cx="10939244" cy="0"/>
          </a:xfrm>
          <a:prstGeom prst="line">
            <a:avLst/>
          </a:prstGeom>
          <a:ln w="1905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86DAB0-152B-4FB3-91A4-22A8CDA42B55}"/>
              </a:ext>
            </a:extLst>
          </p:cNvPr>
          <p:cNvSpPr txBox="1"/>
          <p:nvPr/>
        </p:nvSpPr>
        <p:spPr>
          <a:xfrm>
            <a:off x="730898" y="2098197"/>
            <a:ext cx="10730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latin typeface="나눔고딕" panose="020D0604000000000000" pitchFamily="50" charset="-127"/>
                <a:ea typeface="나눔고딕" panose="020D0604000000000000" pitchFamily="50" charset="-127"/>
              </a:rPr>
              <a:t>금융 데이터 이상탐지를 통한 투자 전략 수립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3A6B42-69B8-4573-9AE9-837D514316E8}"/>
              </a:ext>
            </a:extLst>
          </p:cNvPr>
          <p:cNvSpPr/>
          <p:nvPr/>
        </p:nvSpPr>
        <p:spPr>
          <a:xfrm>
            <a:off x="626379" y="6367244"/>
            <a:ext cx="950752" cy="310388"/>
          </a:xfrm>
          <a:prstGeom prst="roundRect">
            <a:avLst>
              <a:gd name="adj" fmla="val 49100"/>
            </a:avLst>
          </a:prstGeom>
          <a:noFill/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C6DED-1543-4E8D-9229-240E4CCD217A}"/>
              </a:ext>
            </a:extLst>
          </p:cNvPr>
          <p:cNvSpPr/>
          <p:nvPr/>
        </p:nvSpPr>
        <p:spPr>
          <a:xfrm>
            <a:off x="1721887" y="6367244"/>
            <a:ext cx="1113591" cy="310388"/>
          </a:xfrm>
          <a:prstGeom prst="roundRect">
            <a:avLst>
              <a:gd name="adj" fmla="val 49100"/>
            </a:avLst>
          </a:prstGeom>
          <a:noFill/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핀테크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121DDA-CF5C-4C09-AC82-759403B48DEE}"/>
              </a:ext>
            </a:extLst>
          </p:cNvPr>
          <p:cNvSpPr/>
          <p:nvPr/>
        </p:nvSpPr>
        <p:spPr>
          <a:xfrm>
            <a:off x="2980234" y="6367244"/>
            <a:ext cx="950752" cy="310388"/>
          </a:xfrm>
          <a:prstGeom prst="roundRect">
            <a:avLst>
              <a:gd name="adj" fmla="val 49100"/>
            </a:avLst>
          </a:prstGeom>
          <a:noFill/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C72C80-AAF0-451F-887C-E9062D5A27E2}"/>
              </a:ext>
            </a:extLst>
          </p:cNvPr>
          <p:cNvSpPr/>
          <p:nvPr/>
        </p:nvSpPr>
        <p:spPr>
          <a:xfrm>
            <a:off x="4075742" y="6367244"/>
            <a:ext cx="950752" cy="310388"/>
          </a:xfrm>
          <a:prstGeom prst="roundRect">
            <a:avLst>
              <a:gd name="adj" fmla="val 49100"/>
            </a:avLst>
          </a:prstGeom>
          <a:noFill/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D5F505-6E70-4408-AAF7-78032634B4DA}"/>
              </a:ext>
            </a:extLst>
          </p:cNvPr>
          <p:cNvSpPr/>
          <p:nvPr/>
        </p:nvSpPr>
        <p:spPr>
          <a:xfrm>
            <a:off x="5171250" y="6367244"/>
            <a:ext cx="950752" cy="310388"/>
          </a:xfrm>
          <a:prstGeom prst="roundRect">
            <a:avLst>
              <a:gd name="adj" fmla="val 49100"/>
            </a:avLst>
          </a:prstGeom>
          <a:noFill/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16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</a:t>
            </a:r>
          </a:p>
        </p:txBody>
      </p:sp>
    </p:spTree>
    <p:extLst>
      <p:ext uri="{BB962C8B-B14F-4D97-AF65-F5344CB8AC3E}">
        <p14:creationId xmlns:p14="http://schemas.microsoft.com/office/powerpoint/2010/main" val="124809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397E4B-0AD0-4997-8C60-6881777EF1D8}"/>
              </a:ext>
            </a:extLst>
          </p:cNvPr>
          <p:cNvSpPr/>
          <p:nvPr/>
        </p:nvSpPr>
        <p:spPr>
          <a:xfrm>
            <a:off x="0" y="0"/>
            <a:ext cx="12192000" cy="151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DB087-BE08-43F2-8D72-9CC601154BA6}"/>
              </a:ext>
            </a:extLst>
          </p:cNvPr>
          <p:cNvGrpSpPr/>
          <p:nvPr/>
        </p:nvGrpSpPr>
        <p:grpSpPr>
          <a:xfrm>
            <a:off x="4876800" y="1343025"/>
            <a:ext cx="2752725" cy="2514599"/>
            <a:chOff x="4876800" y="1343025"/>
            <a:chExt cx="2752725" cy="25145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954FF3-754A-41F3-9C3A-861F044412CD}"/>
                </a:ext>
              </a:extLst>
            </p:cNvPr>
            <p:cNvSpPr/>
            <p:nvPr/>
          </p:nvSpPr>
          <p:spPr>
            <a:xfrm>
              <a:off x="5295900" y="1590675"/>
              <a:ext cx="2333625" cy="22669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E23E78-D67E-4311-ACD8-C77048670EBB}"/>
                </a:ext>
              </a:extLst>
            </p:cNvPr>
            <p:cNvSpPr/>
            <p:nvPr/>
          </p:nvSpPr>
          <p:spPr>
            <a:xfrm>
              <a:off x="4876800" y="1343025"/>
              <a:ext cx="2238375" cy="22669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1A7500-2BA7-467D-8845-3DD9DEBA715A}"/>
              </a:ext>
            </a:extLst>
          </p:cNvPr>
          <p:cNvSpPr txBox="1"/>
          <p:nvPr/>
        </p:nvSpPr>
        <p:spPr>
          <a:xfrm>
            <a:off x="5343525" y="229183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3B18B-ED2C-4C61-BF14-5785CE5A58B9}"/>
              </a:ext>
            </a:extLst>
          </p:cNvPr>
          <p:cNvSpPr txBox="1"/>
          <p:nvPr/>
        </p:nvSpPr>
        <p:spPr>
          <a:xfrm>
            <a:off x="2978044" y="4311134"/>
            <a:ext cx="6969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2000" b="1" spc="6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주식과</a:t>
            </a:r>
            <a:r>
              <a:rPr kumimoji="1" lang="ko-KR" altLang="en-US" sz="2000" b="1" spc="6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spc="6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CRYPTO(</a:t>
            </a:r>
            <a:r>
              <a:rPr kumimoji="1" lang="ko-KR" altLang="en-US" sz="2000" b="1" spc="6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암호화폐</a:t>
            </a:r>
            <a:r>
              <a:rPr kumimoji="1" lang="en-US" altLang="ko-KR" sz="2000" b="1" spc="6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2000" b="1" spc="6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사용함</a:t>
            </a:r>
            <a:endParaRPr kumimoji="1" lang="en-US" altLang="ko-KR" sz="2000" b="1" spc="6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6C1BC-1151-4138-956A-9146E661949E}"/>
              </a:ext>
            </a:extLst>
          </p:cNvPr>
          <p:cNvSpPr txBox="1"/>
          <p:nvPr/>
        </p:nvSpPr>
        <p:spPr>
          <a:xfrm>
            <a:off x="2490787" y="4796849"/>
            <a:ext cx="7943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FinanceDataReader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해외의 주식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지수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환율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암호화폐 등 데이터 제공 라이브러리</a:t>
            </a:r>
            <a:endParaRPr lang="en-US" altLang="ko-KR" sz="14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>
                <a:ln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Upbit API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FinanceDataReader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암호화폐 가격의 경우 거래소</a:t>
            </a:r>
            <a:endParaRPr lang="en-US" altLang="ko-KR" sz="14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‘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빗썸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가져오거나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프로젝트에서는 국내 가장 큰 거래소인</a:t>
            </a:r>
            <a:endParaRPr lang="en-US" altLang="ko-KR" sz="14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업비트의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candle data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직접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가져와서 진행함</a:t>
            </a:r>
          </a:p>
        </p:txBody>
      </p:sp>
    </p:spTree>
    <p:extLst>
      <p:ext uri="{BB962C8B-B14F-4D97-AF65-F5344CB8AC3E}">
        <p14:creationId xmlns:p14="http://schemas.microsoft.com/office/powerpoint/2010/main" val="29987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E71D17-AE63-4B7F-9CD2-B519B56DAB64}"/>
              </a:ext>
            </a:extLst>
          </p:cNvPr>
          <p:cNvSpPr txBox="1"/>
          <p:nvPr/>
        </p:nvSpPr>
        <p:spPr>
          <a:xfrm>
            <a:off x="487520" y="8632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도움 받은 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ABB-768C-414F-9AE4-22F793FACF14}"/>
              </a:ext>
            </a:extLst>
          </p:cNvPr>
          <p:cNvSpPr txBox="1"/>
          <p:nvPr/>
        </p:nvSpPr>
        <p:spPr>
          <a:xfrm>
            <a:off x="144620" y="-102546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400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C88B8-34C0-4299-9DE3-6C4EDB06C5E4}"/>
              </a:ext>
            </a:extLst>
          </p:cNvPr>
          <p:cNvSpPr/>
          <p:nvPr/>
        </p:nvSpPr>
        <p:spPr>
          <a:xfrm>
            <a:off x="2781300" y="535931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E10DA2-BDEF-4283-A020-273B08E6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270646"/>
            <a:ext cx="6874085" cy="2158354"/>
          </a:xfrm>
          <a:prstGeom prst="rect">
            <a:avLst/>
          </a:prstGeom>
          <a:ln w="38100">
            <a:solidFill>
              <a:srgbClr val="093F65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3FA45F-EA82-4DA9-81EE-368923B4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834916"/>
            <a:ext cx="8839200" cy="2565400"/>
          </a:xfrm>
          <a:prstGeom prst="rect">
            <a:avLst/>
          </a:prstGeom>
          <a:ln w="38100">
            <a:solidFill>
              <a:srgbClr val="093F65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9D2041-4FE5-47D8-A286-BE4B2150091F}"/>
              </a:ext>
            </a:extLst>
          </p:cNvPr>
          <p:cNvSpPr txBox="1"/>
          <p:nvPr/>
        </p:nvSpPr>
        <p:spPr>
          <a:xfrm>
            <a:off x="7641771" y="2026657"/>
            <a:ext cx="421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r>
              <a:rPr kumimoji="1"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구체적인</a:t>
            </a:r>
            <a:endParaRPr kumimoji="1" lang="en-US" altLang="ko-KR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사이트명 및 자료 명시</a:t>
            </a:r>
            <a:endParaRPr kumimoji="1" lang="ko-Kore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70C595-28D1-4E1D-BA3E-DBFB4E4EA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783C5-3E20-43ED-B967-D7353792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71700" y="2029509"/>
            <a:ext cx="123825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000194-BBE6-4239-BFB0-100189F7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0612" y="3780740"/>
            <a:ext cx="145732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A378C0-3E4B-40F9-A42B-E40FCC4B12B7}"/>
              </a:ext>
            </a:extLst>
          </p:cNvPr>
          <p:cNvSpPr txBox="1"/>
          <p:nvPr/>
        </p:nvSpPr>
        <p:spPr>
          <a:xfrm>
            <a:off x="3048000" y="3134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spc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Stock Market</a:t>
            </a:r>
          </a:p>
        </p:txBody>
      </p:sp>
    </p:spTree>
    <p:extLst>
      <p:ext uri="{BB962C8B-B14F-4D97-AF65-F5344CB8AC3E}">
        <p14:creationId xmlns:p14="http://schemas.microsoft.com/office/powerpoint/2010/main" val="120177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1E11C-360D-41A9-AFF3-E64AD8A6C881}"/>
              </a:ext>
            </a:extLst>
          </p:cNvPr>
          <p:cNvSpPr txBox="1"/>
          <p:nvPr/>
        </p:nvSpPr>
        <p:spPr>
          <a:xfrm>
            <a:off x="0" y="106733"/>
            <a:ext cx="57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05F2BA-593A-4F47-B490-D1A7ACA4D1B9}"/>
              </a:ext>
            </a:extLst>
          </p:cNvPr>
          <p:cNvCxnSpPr>
            <a:cxnSpLocks/>
          </p:cNvCxnSpPr>
          <p:nvPr/>
        </p:nvCxnSpPr>
        <p:spPr>
          <a:xfrm>
            <a:off x="1447800" y="647700"/>
            <a:ext cx="4333875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AC174B-C2B8-4583-8232-F7A64B302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8" t="206"/>
          <a:stretch/>
        </p:blipFill>
        <p:spPr>
          <a:xfrm>
            <a:off x="1293056" y="857250"/>
            <a:ext cx="9605887" cy="3079749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44602F-FEC2-4B74-AF7C-1A62064B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6" y="4165598"/>
            <a:ext cx="4953000" cy="2501900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DEC282-F227-4B33-A33B-D119CF5F0BCC}"/>
              </a:ext>
            </a:extLst>
          </p:cNvPr>
          <p:cNvSpPr/>
          <p:nvPr/>
        </p:nvSpPr>
        <p:spPr>
          <a:xfrm>
            <a:off x="6505575" y="4165598"/>
            <a:ext cx="4393368" cy="2501900"/>
          </a:xfrm>
          <a:prstGeom prst="roundRect">
            <a:avLst>
              <a:gd name="adj" fmla="val 10576"/>
            </a:avLst>
          </a:prstGeom>
          <a:noFill/>
          <a:ln w="28575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79669-9136-4A59-8ECF-354568E11909}"/>
              </a:ext>
            </a:extLst>
          </p:cNvPr>
          <p:cNvSpPr txBox="1"/>
          <p:nvPr/>
        </p:nvSpPr>
        <p:spPr>
          <a:xfrm>
            <a:off x="6802021" y="4262386"/>
            <a:ext cx="409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>
                <a:solidFill>
                  <a:srgbClr val="093F65"/>
                </a:solidFill>
              </a:rPr>
              <a:t>LG</a:t>
            </a:r>
            <a:r>
              <a:rPr kumimoji="1" lang="ko-Kore-KR" altLang="en-US">
                <a:solidFill>
                  <a:srgbClr val="093F65"/>
                </a:solidFill>
              </a:rPr>
              <a:t>전자</a:t>
            </a:r>
            <a:r>
              <a:rPr kumimoji="1" lang="ko-KR" altLang="en-US">
                <a:solidFill>
                  <a:srgbClr val="093F65"/>
                </a:solidFill>
              </a:rPr>
              <a:t> </a:t>
            </a:r>
            <a:r>
              <a:rPr kumimoji="1" lang="en-US" altLang="ko-KR">
                <a:solidFill>
                  <a:srgbClr val="093F65"/>
                </a:solidFill>
              </a:rPr>
              <a:t>ticker(=066570)</a:t>
            </a:r>
            <a:r>
              <a:rPr kumimoji="1" lang="ko-KR" altLang="en-US">
                <a:solidFill>
                  <a:srgbClr val="093F65"/>
                </a:solidFill>
              </a:rPr>
              <a:t>을 활용</a:t>
            </a:r>
            <a:endParaRPr kumimoji="1" lang="en-US" altLang="ko-KR">
              <a:solidFill>
                <a:srgbClr val="093F65"/>
              </a:solidFill>
            </a:endParaRPr>
          </a:p>
          <a:p>
            <a:endParaRPr kumimoji="1" lang="en-US" altLang="ko-KR">
              <a:solidFill>
                <a:srgbClr val="093F6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93F65"/>
                </a:solidFill>
              </a:rPr>
              <a:t>FinanceDataReader</a:t>
            </a:r>
            <a:r>
              <a:rPr kumimoji="1" lang="ko-KR" altLang="en-US">
                <a:solidFill>
                  <a:srgbClr val="093F65"/>
                </a:solidFill>
              </a:rPr>
              <a:t>를 통해</a:t>
            </a:r>
            <a:endParaRPr kumimoji="1" lang="en-US" altLang="ko-KR">
              <a:solidFill>
                <a:srgbClr val="093F65"/>
              </a:solidFill>
            </a:endParaRPr>
          </a:p>
          <a:p>
            <a:r>
              <a:rPr kumimoji="1" lang="en-US" altLang="ko-KR">
                <a:solidFill>
                  <a:srgbClr val="093F65"/>
                </a:solidFill>
              </a:rPr>
              <a:t>   </a:t>
            </a:r>
            <a:r>
              <a:rPr kumimoji="1" lang="ko-KR" altLang="en-US" b="1">
                <a:solidFill>
                  <a:srgbClr val="093F65"/>
                </a:solidFill>
              </a:rPr>
              <a:t>캔들데이터</a:t>
            </a:r>
            <a:r>
              <a:rPr kumimoji="1" lang="en-US" altLang="ko-KR" b="1">
                <a:solidFill>
                  <a:srgbClr val="093F65"/>
                </a:solidFill>
              </a:rPr>
              <a:t>(OHLCV)</a:t>
            </a:r>
            <a:r>
              <a:rPr kumimoji="1" lang="ko-KR" altLang="en-US" b="1">
                <a:solidFill>
                  <a:srgbClr val="093F65"/>
                </a:solidFill>
              </a:rPr>
              <a:t> </a:t>
            </a:r>
            <a:r>
              <a:rPr kumimoji="1" lang="ko-KR" altLang="en-US">
                <a:solidFill>
                  <a:srgbClr val="093F65"/>
                </a:solidFill>
              </a:rPr>
              <a:t>저장</a:t>
            </a:r>
            <a:endParaRPr kumimoji="1" lang="en-US" altLang="ko-KR">
              <a:solidFill>
                <a:srgbClr val="093F65"/>
              </a:solidFill>
            </a:endParaRPr>
          </a:p>
          <a:p>
            <a:endParaRPr kumimoji="1" lang="en-US" altLang="ko-KR">
              <a:solidFill>
                <a:srgbClr val="093F6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93F65"/>
                </a:solidFill>
              </a:rPr>
              <a:t>코로나 이후 시장 트렌드 변화</a:t>
            </a:r>
            <a:endParaRPr kumimoji="1" lang="en-US" altLang="ko-KR">
              <a:solidFill>
                <a:srgbClr val="093F65"/>
              </a:solidFill>
            </a:endParaRPr>
          </a:p>
          <a:p>
            <a:r>
              <a:rPr kumimoji="1" lang="en-US" altLang="ko-KR">
                <a:solidFill>
                  <a:srgbClr val="093F65"/>
                </a:solidFill>
              </a:rPr>
              <a:t>   (</a:t>
            </a:r>
            <a:r>
              <a:rPr kumimoji="1" lang="ko-KR" altLang="en-US">
                <a:solidFill>
                  <a:srgbClr val="093F65"/>
                </a:solidFill>
              </a:rPr>
              <a:t>언택트</a:t>
            </a:r>
            <a:r>
              <a:rPr kumimoji="1" lang="en-US" altLang="ko-KR">
                <a:solidFill>
                  <a:srgbClr val="093F65"/>
                </a:solidFill>
              </a:rPr>
              <a:t>, BBIG </a:t>
            </a:r>
            <a:r>
              <a:rPr kumimoji="1" lang="ko-KR" altLang="en-US">
                <a:solidFill>
                  <a:srgbClr val="093F65"/>
                </a:solidFill>
              </a:rPr>
              <a:t>등 강세</a:t>
            </a:r>
            <a:r>
              <a:rPr kumimoji="1" lang="en-US" altLang="ko-KR">
                <a:solidFill>
                  <a:srgbClr val="093F65"/>
                </a:solidFill>
              </a:rPr>
              <a:t>)</a:t>
            </a:r>
            <a:r>
              <a:rPr kumimoji="1" lang="ko-KR" altLang="en-US">
                <a:solidFill>
                  <a:srgbClr val="093F65"/>
                </a:solidFill>
              </a:rPr>
              <a:t>를 고려하여 </a:t>
            </a:r>
            <a:endParaRPr kumimoji="1" lang="en-US" altLang="ko-KR">
              <a:solidFill>
                <a:srgbClr val="093F65"/>
              </a:solidFill>
            </a:endParaRPr>
          </a:p>
          <a:p>
            <a:r>
              <a:rPr kumimoji="1" lang="en-US" altLang="ko-KR">
                <a:solidFill>
                  <a:srgbClr val="093F65"/>
                </a:solidFill>
              </a:rPr>
              <a:t>   2020~2021 </a:t>
            </a:r>
            <a:r>
              <a:rPr kumimoji="1" lang="ko-KR" altLang="en-US">
                <a:solidFill>
                  <a:srgbClr val="093F65"/>
                </a:solidFill>
              </a:rPr>
              <a:t>데이터에 대해 분석 </a:t>
            </a:r>
          </a:p>
        </p:txBody>
      </p:sp>
    </p:spTree>
    <p:extLst>
      <p:ext uri="{BB962C8B-B14F-4D97-AF65-F5344CB8AC3E}">
        <p14:creationId xmlns:p14="http://schemas.microsoft.com/office/powerpoint/2010/main" val="324894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F3F091-E0BC-4CF2-A67C-A2BDF319B91B}"/>
              </a:ext>
            </a:extLst>
          </p:cNvPr>
          <p:cNvSpPr txBox="1"/>
          <p:nvPr/>
        </p:nvSpPr>
        <p:spPr>
          <a:xfrm>
            <a:off x="0" y="106733"/>
            <a:ext cx="57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85150C-CA70-4653-AF42-75D2633BE4B4}"/>
              </a:ext>
            </a:extLst>
          </p:cNvPr>
          <p:cNvCxnSpPr>
            <a:cxnSpLocks/>
          </p:cNvCxnSpPr>
          <p:nvPr/>
        </p:nvCxnSpPr>
        <p:spPr>
          <a:xfrm>
            <a:off x="1447800" y="647700"/>
            <a:ext cx="4333875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DB6F0AA-FCB4-48B2-89BC-F329441BA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4" r="401"/>
          <a:stretch/>
        </p:blipFill>
        <p:spPr>
          <a:xfrm>
            <a:off x="627185" y="960713"/>
            <a:ext cx="10308980" cy="1165724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6665E5-53A1-4B70-92C3-B3834EB4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80" y="2439449"/>
            <a:ext cx="6859639" cy="4046756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</p:spTree>
    <p:extLst>
      <p:ext uri="{BB962C8B-B14F-4D97-AF65-F5344CB8AC3E}">
        <p14:creationId xmlns:p14="http://schemas.microsoft.com/office/powerpoint/2010/main" val="137548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0A097-4D16-4F8B-A25F-0689B50B5088}"/>
              </a:ext>
            </a:extLst>
          </p:cNvPr>
          <p:cNvSpPr txBox="1"/>
          <p:nvPr/>
        </p:nvSpPr>
        <p:spPr>
          <a:xfrm>
            <a:off x="0" y="106733"/>
            <a:ext cx="57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32032C-8EAF-4E09-A673-B119FA39B8F4}"/>
              </a:ext>
            </a:extLst>
          </p:cNvPr>
          <p:cNvCxnSpPr>
            <a:cxnSpLocks/>
          </p:cNvCxnSpPr>
          <p:nvPr/>
        </p:nvCxnSpPr>
        <p:spPr>
          <a:xfrm>
            <a:off x="1447800" y="647700"/>
            <a:ext cx="4333875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A3FE46E-31A0-49DC-B53E-73A78B0F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866513"/>
            <a:ext cx="10414000" cy="3581400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EA9D20-A903-41C3-A785-0219941C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4746028"/>
            <a:ext cx="7327900" cy="1511300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D69BEE-EDE2-48B2-B742-C098A5377792}"/>
              </a:ext>
            </a:extLst>
          </p:cNvPr>
          <p:cNvSpPr/>
          <p:nvPr/>
        </p:nvSpPr>
        <p:spPr>
          <a:xfrm>
            <a:off x="8396127" y="4746028"/>
            <a:ext cx="2906873" cy="1515959"/>
          </a:xfrm>
          <a:prstGeom prst="roundRect">
            <a:avLst>
              <a:gd name="adj" fmla="val 10576"/>
            </a:avLst>
          </a:prstGeom>
          <a:noFill/>
          <a:ln w="28575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895B-0250-4C75-AF3B-9FACE4889E30}"/>
              </a:ext>
            </a:extLst>
          </p:cNvPr>
          <p:cNvSpPr txBox="1"/>
          <p:nvPr/>
        </p:nvSpPr>
        <p:spPr>
          <a:xfrm>
            <a:off x="8371073" y="4901513"/>
            <a:ext cx="293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1" lang="en-US" altLang="ko-KR" sz="12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kumimoji="1" lang="ko-KR" altLang="en-US" sz="12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 </a:t>
            </a:r>
            <a:r>
              <a:rPr kumimoji="1" lang="ko-KR" altLang="en-US" sz="12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데이터로는 </a:t>
            </a:r>
            <a:r>
              <a:rPr kumimoji="1" lang="en-US" altLang="ko-KR" sz="12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12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개월치를 사용</a:t>
            </a:r>
            <a:r>
              <a:rPr kumimoji="1" lang="en-US" altLang="ko-KR" sz="12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2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kumimoji="1" lang="en-US" altLang="ko-KR" sz="12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sz="12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한국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투자자 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코스닥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2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</a:t>
            </a:r>
            <a:endParaRPr kumimoji="1" lang="en-US" altLang="ko-KR" sz="1200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sz="12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주식 </a:t>
            </a:r>
            <a:r>
              <a:rPr kumimoji="1" lang="ko-KR" altLang="en-US" sz="12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보유기간 </a:t>
            </a:r>
            <a:r>
              <a:rPr kumimoji="1"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평균이 </a:t>
            </a:r>
            <a:r>
              <a:rPr kumimoji="1"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12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  <a:r>
              <a:rPr kumimoji="1" lang="ko-KR" altLang="en-US" sz="12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이기 때문</a:t>
            </a:r>
            <a:r>
              <a:rPr kumimoji="1" lang="en-US" altLang="ko-KR" sz="1200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12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&gt;  </a:t>
            </a:r>
            <a:r>
              <a:rPr kumimoji="1" lang="ko-KR" altLang="en-US" sz="1200" b="1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kumimoji="1" lang="ko-KR" altLang="en-US" sz="1200" b="1" dirty="0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대해 스케일링 작업</a:t>
            </a:r>
            <a:endParaRPr kumimoji="1" lang="ko-Kore-KR" altLang="en-US" sz="1200" b="1" dirty="0">
              <a:solidFill>
                <a:srgbClr val="093F6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B6F5D3-F09D-41AB-AE59-7A645EDE2563}"/>
              </a:ext>
            </a:extLst>
          </p:cNvPr>
          <p:cNvSpPr/>
          <p:nvPr/>
        </p:nvSpPr>
        <p:spPr>
          <a:xfrm>
            <a:off x="5781675" y="5952931"/>
            <a:ext cx="2460279" cy="304397"/>
          </a:xfrm>
          <a:prstGeom prst="rect">
            <a:avLst/>
          </a:prstGeom>
          <a:solidFill>
            <a:srgbClr val="09304D"/>
          </a:solidFill>
          <a:ln>
            <a:solidFill>
              <a:srgbClr val="093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중앙일보</a:t>
            </a:r>
          </a:p>
        </p:txBody>
      </p:sp>
    </p:spTree>
    <p:extLst>
      <p:ext uri="{BB962C8B-B14F-4D97-AF65-F5344CB8AC3E}">
        <p14:creationId xmlns:p14="http://schemas.microsoft.com/office/powerpoint/2010/main" val="169300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1514B-832C-4088-9219-02A7477FDB15}"/>
              </a:ext>
            </a:extLst>
          </p:cNvPr>
          <p:cNvSpPr txBox="1"/>
          <p:nvPr/>
        </p:nvSpPr>
        <p:spPr>
          <a:xfrm>
            <a:off x="0" y="106733"/>
            <a:ext cx="57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C5A65A3-38CB-41E8-9794-8EE2C090B547}"/>
              </a:ext>
            </a:extLst>
          </p:cNvPr>
          <p:cNvCxnSpPr>
            <a:cxnSpLocks/>
          </p:cNvCxnSpPr>
          <p:nvPr/>
        </p:nvCxnSpPr>
        <p:spPr>
          <a:xfrm>
            <a:off x="1447800" y="647700"/>
            <a:ext cx="4333875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ED479DB-DBAE-48BB-85A9-F8D85F68F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" r="509"/>
          <a:stretch/>
        </p:blipFill>
        <p:spPr>
          <a:xfrm>
            <a:off x="1247163" y="846930"/>
            <a:ext cx="9697673" cy="4056453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8A1436-5C19-4245-AED0-CF38928C7180}"/>
              </a:ext>
            </a:extLst>
          </p:cNvPr>
          <p:cNvSpPr/>
          <p:nvPr/>
        </p:nvSpPr>
        <p:spPr>
          <a:xfrm>
            <a:off x="1247162" y="5181916"/>
            <a:ext cx="9697673" cy="1418910"/>
          </a:xfrm>
          <a:prstGeom prst="roundRect">
            <a:avLst>
              <a:gd name="adj" fmla="val 19013"/>
            </a:avLst>
          </a:prstGeom>
          <a:noFill/>
          <a:ln w="38100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42828-A457-4A22-840C-8819EF47DD32}"/>
              </a:ext>
            </a:extLst>
          </p:cNvPr>
          <p:cNvSpPr txBox="1"/>
          <p:nvPr/>
        </p:nvSpPr>
        <p:spPr>
          <a:xfrm>
            <a:off x="1447800" y="5291206"/>
            <a:ext cx="711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참고한 자료에서는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TIME_STEPS</a:t>
            </a:r>
            <a:r>
              <a:rPr kumimoji="1" lang="ko-KR" altLang="en-US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kumimoji="1" lang="ko-KR" altLang="en-US" b="1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지정</a:t>
            </a:r>
            <a:endParaRPr kumimoji="1"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TIME_STEPS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일치의 데이터로 익일 </a:t>
            </a:r>
            <a:r>
              <a:rPr kumimoji="1"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종가를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한다는 의미</a:t>
            </a:r>
            <a:endParaRPr kumimoji="1"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프로젝트는 </a:t>
            </a:r>
            <a:r>
              <a:rPr kumimoji="1"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년치의 데이터만 사용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가까운 단기에 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 </a:t>
            </a:r>
            <a:endParaRPr kumimoji="1" lang="en-US" altLang="ko-KR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kumimoji="1" lang="ko-KR" altLang="en-US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이상치를</a:t>
            </a:r>
            <a:r>
              <a:rPr kumimoji="1"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파악하는 것이 목적이므로 기간을 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짧게 잡음</a:t>
            </a:r>
            <a:endParaRPr kumimoji="1" lang="ko-Kore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53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8117E-D365-46BE-A0D1-27BA0F189DF2}"/>
              </a:ext>
            </a:extLst>
          </p:cNvPr>
          <p:cNvSpPr txBox="1"/>
          <p:nvPr/>
        </p:nvSpPr>
        <p:spPr>
          <a:xfrm>
            <a:off x="77947" y="78158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19F34F-9942-4391-955F-E2899EE2CB50}"/>
              </a:ext>
            </a:extLst>
          </p:cNvPr>
          <p:cNvSpPr/>
          <p:nvPr/>
        </p:nvSpPr>
        <p:spPr>
          <a:xfrm>
            <a:off x="3875714" y="261584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EF6CCD-FE2E-47B2-B850-81A91220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51" y="868138"/>
            <a:ext cx="9309228" cy="5653653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F5A25B-7EB5-4495-B9A9-F991E970E50E}"/>
              </a:ext>
            </a:extLst>
          </p:cNvPr>
          <p:cNvSpPr/>
          <p:nvPr/>
        </p:nvSpPr>
        <p:spPr>
          <a:xfrm>
            <a:off x="7399090" y="4899171"/>
            <a:ext cx="2892489" cy="1622620"/>
          </a:xfrm>
          <a:prstGeom prst="rect">
            <a:avLst/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E5E2-9A37-4B0E-A81C-CBCA5715BFAD}"/>
              </a:ext>
            </a:extLst>
          </p:cNvPr>
          <p:cNvSpPr txBox="1"/>
          <p:nvPr/>
        </p:nvSpPr>
        <p:spPr>
          <a:xfrm>
            <a:off x="7570786" y="5110316"/>
            <a:ext cx="254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ko-Kore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kumimoji="1"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활용</a:t>
            </a:r>
            <a:endParaRPr kumimoji="1" lang="en-US" altLang="ko-KR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튜닝을 통해</a:t>
            </a:r>
            <a:endParaRPr kumimoji="1" lang="en-US" altLang="ko-KR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1" lang="ko-KR" altLang="en-US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적정 </a:t>
            </a:r>
            <a:r>
              <a:rPr kumimoji="1"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생성</a:t>
            </a:r>
            <a:endParaRPr kumimoji="1"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8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BB4D97-E5CD-47E0-AC8D-0D37F7CC84E4}"/>
              </a:ext>
            </a:extLst>
          </p:cNvPr>
          <p:cNvSpPr/>
          <p:nvPr/>
        </p:nvSpPr>
        <p:spPr>
          <a:xfrm>
            <a:off x="7442483" y="1332802"/>
            <a:ext cx="4421566" cy="1025618"/>
          </a:xfrm>
          <a:prstGeom prst="rect">
            <a:avLst/>
          </a:prstGeom>
          <a:solidFill>
            <a:srgbClr val="09304D"/>
          </a:solidFill>
          <a:ln w="57150">
            <a:solidFill>
              <a:srgbClr val="093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4D921-E792-4BE9-A4E6-B99D626FB5F4}"/>
              </a:ext>
            </a:extLst>
          </p:cNvPr>
          <p:cNvSpPr txBox="1"/>
          <p:nvPr/>
        </p:nvSpPr>
        <p:spPr>
          <a:xfrm>
            <a:off x="77947" y="78158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6D24B-9366-4C4F-B1B0-901ACC7F02EB}"/>
              </a:ext>
            </a:extLst>
          </p:cNvPr>
          <p:cNvSpPr/>
          <p:nvPr/>
        </p:nvSpPr>
        <p:spPr>
          <a:xfrm>
            <a:off x="3875714" y="261584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2E8E32-4703-4E16-8646-8B6CBAEE8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"/>
          <a:stretch/>
        </p:blipFill>
        <p:spPr>
          <a:xfrm>
            <a:off x="324112" y="1332802"/>
            <a:ext cx="7118371" cy="3910318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FD1EC9-EA3D-46C5-9A51-42B28447E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" r="466"/>
          <a:stretch/>
        </p:blipFill>
        <p:spPr>
          <a:xfrm>
            <a:off x="5125199" y="2358420"/>
            <a:ext cx="6738850" cy="3754008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1F2AB-4C02-4524-8A8A-A8F36322D952}"/>
              </a:ext>
            </a:extLst>
          </p:cNvPr>
          <p:cNvSpPr txBox="1"/>
          <p:nvPr/>
        </p:nvSpPr>
        <p:spPr>
          <a:xfrm>
            <a:off x="7978768" y="1458387"/>
            <a:ext cx="3348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OHLV</a:t>
            </a:r>
            <a:r>
              <a:rPr kumimoji="1"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ore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1" lang="ko-Kore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개변수</a:t>
            </a:r>
            <a:r>
              <a:rPr kumimoji="1"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통해</a:t>
            </a:r>
            <a:endParaRPr kumimoji="1"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</a:t>
            </a:r>
            <a:r>
              <a:rPr kumimoji="1"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예측 및 오차 계산</a:t>
            </a:r>
            <a:endParaRPr kumimoji="1" lang="ko-Kore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1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19CD3B-3530-45DF-AD4B-D41AEEACEEB7}"/>
              </a:ext>
            </a:extLst>
          </p:cNvPr>
          <p:cNvSpPr/>
          <p:nvPr/>
        </p:nvSpPr>
        <p:spPr>
          <a:xfrm>
            <a:off x="1285966" y="879319"/>
            <a:ext cx="9620068" cy="5717097"/>
          </a:xfrm>
          <a:prstGeom prst="rect">
            <a:avLst/>
          </a:prstGeom>
          <a:solidFill>
            <a:srgbClr val="093F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4D921-E792-4BE9-A4E6-B99D626FB5F4}"/>
              </a:ext>
            </a:extLst>
          </p:cNvPr>
          <p:cNvSpPr txBox="1"/>
          <p:nvPr/>
        </p:nvSpPr>
        <p:spPr>
          <a:xfrm>
            <a:off x="77947" y="78158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6D24B-9366-4C4F-B1B0-901ACC7F02EB}"/>
              </a:ext>
            </a:extLst>
          </p:cNvPr>
          <p:cNvSpPr/>
          <p:nvPr/>
        </p:nvSpPr>
        <p:spPr>
          <a:xfrm>
            <a:off x="3875714" y="261584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ED49DA-9967-4DDF-85F8-8B5840B9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66" y="879319"/>
            <a:ext cx="5727878" cy="4462944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083762-595E-4ED7-AA33-3E959948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86" y="2837216"/>
            <a:ext cx="5562600" cy="3759200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9127DB-6A4A-4AF5-8A65-6796937811FF}"/>
              </a:ext>
            </a:extLst>
          </p:cNvPr>
          <p:cNvSpPr/>
          <p:nvPr/>
        </p:nvSpPr>
        <p:spPr>
          <a:xfrm>
            <a:off x="7013844" y="879319"/>
            <a:ext cx="3892190" cy="1957897"/>
          </a:xfrm>
          <a:prstGeom prst="rect">
            <a:avLst/>
          </a:prstGeom>
          <a:solidFill>
            <a:srgbClr val="093F65"/>
          </a:solidFill>
          <a:ln w="57150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91E8B-B8E0-4BEC-981F-905DED91243E}"/>
              </a:ext>
            </a:extLst>
          </p:cNvPr>
          <p:cNvSpPr txBox="1"/>
          <p:nvPr/>
        </p:nvSpPr>
        <p:spPr>
          <a:xfrm>
            <a:off x="7125366" y="1565879"/>
            <a:ext cx="366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 MAE </a:t>
            </a:r>
            <a:r>
              <a:rPr kumimoji="1" lang="en-US" altLang="ko-Kore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1" lang="en-US" altLang="ko-Kore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oss</a:t>
            </a:r>
            <a:r>
              <a:rPr kumimoji="1"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kumimoji="1"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kumimoji="1"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기타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이상치의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임계값으로</a:t>
            </a:r>
            <a:r>
              <a:rPr kumimoji="1"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</a:t>
            </a:r>
            <a:endParaRPr kumimoji="1" lang="ko-Kore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5634C3-7D91-4E4C-A816-2FE6B288A896}"/>
              </a:ext>
            </a:extLst>
          </p:cNvPr>
          <p:cNvSpPr/>
          <p:nvPr/>
        </p:nvSpPr>
        <p:spPr>
          <a:xfrm>
            <a:off x="6870583" y="2837216"/>
            <a:ext cx="4035451" cy="65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A1740-122E-46A9-87D9-D419E62285F0}"/>
              </a:ext>
            </a:extLst>
          </p:cNvPr>
          <p:cNvSpPr txBox="1"/>
          <p:nvPr/>
        </p:nvSpPr>
        <p:spPr>
          <a:xfrm>
            <a:off x="1976830" y="5735362"/>
            <a:ext cx="2607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 Loss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Loss 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7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D5AFD6-B3AA-418D-8B0F-1B64BDABC5DC}"/>
              </a:ext>
            </a:extLst>
          </p:cNvPr>
          <p:cNvSpPr txBox="1"/>
          <p:nvPr/>
        </p:nvSpPr>
        <p:spPr>
          <a:xfrm>
            <a:off x="44383" y="97277"/>
            <a:ext cx="1155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시계열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 데이터로 할 수 있는 프로젝트들은 다음과 같다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45B6B3-60E5-4F84-882B-BC69648937DF}"/>
              </a:ext>
            </a:extLst>
          </p:cNvPr>
          <p:cNvCxnSpPr/>
          <p:nvPr/>
        </p:nvCxnSpPr>
        <p:spPr>
          <a:xfrm>
            <a:off x="4891743" y="911336"/>
            <a:ext cx="0" cy="5410200"/>
          </a:xfrm>
          <a:prstGeom prst="line">
            <a:avLst/>
          </a:prstGeom>
          <a:ln w="1905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C2FF6E-57DF-4B5B-BBCC-5044127400C8}"/>
              </a:ext>
            </a:extLst>
          </p:cNvPr>
          <p:cNvGrpSpPr/>
          <p:nvPr/>
        </p:nvGrpSpPr>
        <p:grpSpPr>
          <a:xfrm>
            <a:off x="1559050" y="1088213"/>
            <a:ext cx="1442906" cy="1451208"/>
            <a:chOff x="1913826" y="1796817"/>
            <a:chExt cx="1442906" cy="1451208"/>
          </a:xfrm>
          <a:solidFill>
            <a:srgbClr val="093F65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AD69097-A718-48CE-9CF0-FA41CEFA0E98}"/>
                </a:ext>
              </a:extLst>
            </p:cNvPr>
            <p:cNvSpPr/>
            <p:nvPr/>
          </p:nvSpPr>
          <p:spPr>
            <a:xfrm>
              <a:off x="1913826" y="1796817"/>
              <a:ext cx="1442906" cy="1451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F42E71A-CE6C-4AF7-ACDF-04249460D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93388" l="6273" r="89668">
                          <a14:foregroundMark x1="67528" y1="30165" x2="67528" y2="30165"/>
                          <a14:foregroundMark x1="87085" y1="12810" x2="87085" y2="12810"/>
                          <a14:foregroundMark x1="89299" y1="13223" x2="89299" y2="13223"/>
                          <a14:foregroundMark x1="22140" y1="12397" x2="22140" y2="12397"/>
                          <a14:foregroundMark x1="7011" y1="20661" x2="7011" y2="20661"/>
                          <a14:foregroundMark x1="24723" y1="77686" x2="24723" y2="77686"/>
                          <a14:foregroundMark x1="24354" y1="85950" x2="24354" y2="85950"/>
                          <a14:foregroundMark x1="25092" y1="90496" x2="25092" y2="90496"/>
                          <a14:foregroundMark x1="24723" y1="93388" x2="24723" y2="933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07296" y="2059733"/>
              <a:ext cx="1064529" cy="950612"/>
            </a:xfrm>
            <a:prstGeom prst="rect">
              <a:avLst/>
            </a:prstGeom>
            <a:grpFill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41598E-AA3B-429B-A2E0-9059BCAC5688}"/>
              </a:ext>
            </a:extLst>
          </p:cNvPr>
          <p:cNvSpPr txBox="1"/>
          <p:nvPr/>
        </p:nvSpPr>
        <p:spPr>
          <a:xfrm>
            <a:off x="713640" y="2699117"/>
            <a:ext cx="313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300">
                <a:latin typeface="나눔고딕" panose="020D0604000000000000" pitchFamily="50" charset="-127"/>
                <a:ea typeface="나눔고딕" panose="020D0604000000000000" pitchFamily="50" charset="-127"/>
              </a:rPr>
              <a:t>주가 예측</a:t>
            </a:r>
            <a:endParaRPr lang="en-US" altLang="ko-KR" sz="1600" b="1" spc="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E6741-D578-4043-BF28-38CCE8D7A6DD}"/>
              </a:ext>
            </a:extLst>
          </p:cNvPr>
          <p:cNvSpPr txBox="1"/>
          <p:nvPr/>
        </p:nvSpPr>
        <p:spPr>
          <a:xfrm>
            <a:off x="732621" y="3031621"/>
            <a:ext cx="3133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3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(Prediction)</a:t>
            </a:r>
            <a:endParaRPr lang="ko-KR" altLang="en-US" sz="1100" b="1" spc="3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B4E76A-A1C1-4245-96AE-1BA883D50729}"/>
              </a:ext>
            </a:extLst>
          </p:cNvPr>
          <p:cNvSpPr/>
          <p:nvPr/>
        </p:nvSpPr>
        <p:spPr>
          <a:xfrm>
            <a:off x="1559050" y="3714780"/>
            <a:ext cx="1442906" cy="1451208"/>
          </a:xfrm>
          <a:prstGeom prst="ellipse">
            <a:avLst/>
          </a:prstGeom>
          <a:solidFill>
            <a:srgbClr val="093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05151-2777-41E2-A5E4-A2DD24215133}"/>
              </a:ext>
            </a:extLst>
          </p:cNvPr>
          <p:cNvSpPr txBox="1"/>
          <p:nvPr/>
        </p:nvSpPr>
        <p:spPr>
          <a:xfrm>
            <a:off x="713640" y="5325684"/>
            <a:ext cx="313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2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만들기</a:t>
            </a:r>
            <a:endParaRPr lang="en-US" altLang="ko-KR" sz="1600" b="1" spc="2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46E35-A583-45A7-B217-C900FC3CA389}"/>
              </a:ext>
            </a:extLst>
          </p:cNvPr>
          <p:cNvSpPr txBox="1"/>
          <p:nvPr/>
        </p:nvSpPr>
        <p:spPr>
          <a:xfrm>
            <a:off x="732621" y="5664238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6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(Clustering)</a:t>
            </a:r>
            <a:endParaRPr lang="ko-KR" altLang="en-US" sz="1200" b="1" spc="6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4A9AAD3-9522-4515-83F2-13941AE40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67" b="92580" l="9932" r="89384">
                        <a14:foregroundMark x1="60274" y1="24028" x2="60274" y2="24028"/>
                        <a14:foregroundMark x1="71918" y1="78092" x2="71918" y2="78092"/>
                        <a14:foregroundMark x1="85959" y1="82332" x2="85959" y2="82332"/>
                        <a14:foregroundMark x1="20205" y1="60777" x2="20205" y2="60777"/>
                        <a14:foregroundMark x1="20548" y1="44876" x2="20548" y2="44876"/>
                        <a14:foregroundMark x1="31164" y1="45230" x2="31164" y2="45230"/>
                        <a14:foregroundMark x1="28425" y1="52297" x2="28425" y2="52297"/>
                        <a14:foregroundMark x1="32192" y1="61484" x2="32192" y2="61484"/>
                        <a14:foregroundMark x1="32534" y1="67138" x2="32534" y2="67138"/>
                        <a14:foregroundMark x1="48288" y1="61484" x2="48288" y2="61484"/>
                        <a14:foregroundMark x1="50000" y1="67491" x2="50000" y2="67491"/>
                        <a14:foregroundMark x1="56507" y1="51590" x2="56507" y2="51590"/>
                        <a14:foregroundMark x1="56849" y1="45230" x2="56849" y2="45230"/>
                        <a14:foregroundMark x1="37671" y1="31802" x2="37671" y2="31802"/>
                        <a14:foregroundMark x1="45890" y1="7420" x2="45890" y2="7420"/>
                        <a14:foregroundMark x1="21918" y1="76678" x2="21918" y2="76678"/>
                        <a14:foregroundMark x1="30822" y1="76678" x2="30822" y2="76678"/>
                        <a14:foregroundMark x1="36301" y1="83392" x2="36301" y2="83392"/>
                        <a14:foregroundMark x1="46575" y1="77032" x2="46575" y2="77032"/>
                        <a14:foregroundMark x1="47603" y1="83746" x2="47603" y2="83746"/>
                        <a14:foregroundMark x1="53082" y1="92580" x2="53082" y2="92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921" y="3947477"/>
            <a:ext cx="1035128" cy="1003224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F01906A-2E7F-4595-8BCE-DFFB3F34D61F}"/>
              </a:ext>
            </a:extLst>
          </p:cNvPr>
          <p:cNvSpPr/>
          <p:nvPr/>
        </p:nvSpPr>
        <p:spPr>
          <a:xfrm>
            <a:off x="6169219" y="1203436"/>
            <a:ext cx="1318275" cy="1327059"/>
          </a:xfrm>
          <a:prstGeom prst="ellipse">
            <a:avLst/>
          </a:prstGeom>
          <a:solidFill>
            <a:srgbClr val="093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23F0CB-E664-438E-839C-E6CE9E11FA6B}"/>
              </a:ext>
            </a:extLst>
          </p:cNvPr>
          <p:cNvSpPr txBox="1"/>
          <p:nvPr/>
        </p:nvSpPr>
        <p:spPr>
          <a:xfrm>
            <a:off x="5396831" y="2676530"/>
            <a:ext cx="286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20">
                <a:latin typeface="나눔고딕" panose="020D0604000000000000" pitchFamily="50" charset="-127"/>
                <a:ea typeface="나눔고딕" panose="020D0604000000000000" pitchFamily="50" charset="-127"/>
              </a:rPr>
              <a:t>보이스 피싱 탐지</a:t>
            </a:r>
            <a:endParaRPr lang="en-US" altLang="ko-KR" sz="1400" b="1" spc="2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8DE745-1F1A-4082-A826-8BAC6871A53D}"/>
              </a:ext>
            </a:extLst>
          </p:cNvPr>
          <p:cNvSpPr txBox="1"/>
          <p:nvPr/>
        </p:nvSpPr>
        <p:spPr>
          <a:xfrm>
            <a:off x="5442118" y="2983617"/>
            <a:ext cx="286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6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(Anomaly</a:t>
            </a:r>
            <a:r>
              <a:rPr lang="en-US" altLang="ko-KR" sz="1200" b="1" spc="7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spc="7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E6F2408-D0F4-4D26-BF23-EABBEF6FD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70" b="97393" l="6503" r="94025">
                        <a14:foregroundMark x1="53603" y1="29795" x2="53603" y2="29795"/>
                        <a14:foregroundMark x1="56942" y1="34451" x2="56942" y2="34451"/>
                        <a14:foregroundMark x1="56942" y1="34451" x2="57645" y2="37430"/>
                        <a14:foregroundMark x1="37786" y1="29423" x2="37786" y2="29423"/>
                        <a14:foregroundMark x1="23902" y1="29236" x2="23902" y2="29236"/>
                        <a14:foregroundMark x1="17750" y1="61825" x2="17750" y2="61825"/>
                        <a14:foregroundMark x1="17750" y1="61825" x2="13708" y2="58101"/>
                        <a14:foregroundMark x1="8084" y1="50093" x2="6678" y2="47114"/>
                        <a14:foregroundMark x1="75044" y1="43203" x2="75044" y2="43203"/>
                        <a14:foregroundMark x1="87522" y1="41155" x2="87522" y2="41155"/>
                        <a14:foregroundMark x1="67663" y1="53073" x2="67663" y2="53073"/>
                        <a14:foregroundMark x1="72056" y1="49534" x2="72056" y2="49534"/>
                        <a14:foregroundMark x1="83831" y1="51583" x2="83831" y2="51583"/>
                        <a14:foregroundMark x1="94200" y1="57356" x2="94200" y2="57356"/>
                        <a14:foregroundMark x1="65026" y1="93482" x2="65026" y2="93482"/>
                        <a14:foregroundMark x1="65026" y1="93482" x2="63093" y2="93482"/>
                        <a14:foregroundMark x1="69069" y1="90503" x2="65378" y2="89758"/>
                        <a14:foregroundMark x1="67663" y1="97393" x2="67663" y2="97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799" y="1394419"/>
            <a:ext cx="945689" cy="892504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DB84A03E-6C42-4CC2-9CA6-46FC79090309}"/>
              </a:ext>
            </a:extLst>
          </p:cNvPr>
          <p:cNvSpPr/>
          <p:nvPr/>
        </p:nvSpPr>
        <p:spPr>
          <a:xfrm>
            <a:off x="9437431" y="1220469"/>
            <a:ext cx="1318275" cy="1327059"/>
          </a:xfrm>
          <a:prstGeom prst="ellipse">
            <a:avLst/>
          </a:prstGeom>
          <a:solidFill>
            <a:srgbClr val="093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8F1718-0519-460B-87A8-4E7120ED06D2}"/>
              </a:ext>
            </a:extLst>
          </p:cNvPr>
          <p:cNvSpPr txBox="1"/>
          <p:nvPr/>
        </p:nvSpPr>
        <p:spPr>
          <a:xfrm>
            <a:off x="8665043" y="2693563"/>
            <a:ext cx="286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20"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1400" b="1" spc="20">
                <a:latin typeface="나눔고딕" panose="020D0604000000000000" pitchFamily="50" charset="-127"/>
                <a:ea typeface="나눔고딕" panose="020D0604000000000000" pitchFamily="50" charset="-127"/>
              </a:rPr>
              <a:t> 검색 현황 파악</a:t>
            </a:r>
            <a:endParaRPr lang="en-US" altLang="ko-KR" sz="1400" b="1" spc="2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F6735C-DF7F-4F26-87EA-374A11DB0763}"/>
              </a:ext>
            </a:extLst>
          </p:cNvPr>
          <p:cNvSpPr txBox="1"/>
          <p:nvPr/>
        </p:nvSpPr>
        <p:spPr>
          <a:xfrm>
            <a:off x="8710330" y="3000650"/>
            <a:ext cx="286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(SNS serching)</a:t>
            </a:r>
            <a:endParaRPr lang="ko-KR" altLang="en-US" sz="1200" b="1" spc="3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F54BDE4-38EB-4F7D-A915-EB762DB0D85B}"/>
              </a:ext>
            </a:extLst>
          </p:cNvPr>
          <p:cNvSpPr/>
          <p:nvPr/>
        </p:nvSpPr>
        <p:spPr>
          <a:xfrm>
            <a:off x="9460074" y="3884057"/>
            <a:ext cx="1318275" cy="1327059"/>
          </a:xfrm>
          <a:prstGeom prst="ellipse">
            <a:avLst/>
          </a:prstGeom>
          <a:solidFill>
            <a:srgbClr val="093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455AED-15BB-476A-B39B-F8F4DAB42F53}"/>
              </a:ext>
            </a:extLst>
          </p:cNvPr>
          <p:cNvSpPr txBox="1"/>
          <p:nvPr/>
        </p:nvSpPr>
        <p:spPr>
          <a:xfrm>
            <a:off x="8687686" y="5357151"/>
            <a:ext cx="286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20">
                <a:latin typeface="나눔고딕" panose="020D0604000000000000" pitchFamily="50" charset="-127"/>
                <a:ea typeface="나눔고딕" panose="020D0604000000000000" pitchFamily="50" charset="-127"/>
              </a:rPr>
              <a:t>시계열 기반 투자전략 수립</a:t>
            </a:r>
            <a:endParaRPr lang="en-US" altLang="ko-KR" sz="1400" b="1" spc="2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94CEA-150E-4345-8CA6-F37EB5033DB3}"/>
              </a:ext>
            </a:extLst>
          </p:cNvPr>
          <p:cNvSpPr txBox="1"/>
          <p:nvPr/>
        </p:nvSpPr>
        <p:spPr>
          <a:xfrm>
            <a:off x="8732973" y="5664238"/>
            <a:ext cx="286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6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(formulating</a:t>
            </a:r>
            <a:r>
              <a:rPr lang="en-US" altLang="ko-KR" sz="1200" b="1" spc="7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spc="7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88044D1-879F-423A-8492-9AC1B93B68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57" b="93154" l="9689" r="88927">
                        <a14:foregroundMark x1="76817" y1="85575" x2="76817" y2="85575"/>
                        <a14:foregroundMark x1="73356" y1="85819" x2="77509" y2="88020"/>
                        <a14:foregroundMark x1="65052" y1="82641" x2="69896" y2="84597"/>
                        <a14:foregroundMark x1="67474" y1="89487" x2="71972" y2="90954"/>
                        <a14:foregroundMark x1="49481" y1="6601" x2="49827" y2="6601"/>
                        <a14:foregroundMark x1="12803" y1="92421" x2="12803" y2="92421"/>
                        <a14:foregroundMark x1="83045" y1="93154" x2="83045" y2="93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6905" y="1369676"/>
            <a:ext cx="744612" cy="105379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C676AF7-0512-4BA8-BB6D-E262BF23FB7D}"/>
              </a:ext>
            </a:extLst>
          </p:cNvPr>
          <p:cNvSpPr txBox="1"/>
          <p:nvPr/>
        </p:nvSpPr>
        <p:spPr>
          <a:xfrm>
            <a:off x="9873985" y="1622690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훈슬림스키니 L" panose="02020603020101020101" pitchFamily="18" charset="-127"/>
                <a:ea typeface="1훈슬림스키니 L" panose="02020603020101020101" pitchFamily="18" charset="-127"/>
              </a:rPr>
              <a:t>sns</a:t>
            </a:r>
            <a:endParaRPr lang="ko-KR" altLang="en-US" b="1" spc="3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훈슬림스키니 L" panose="02020603020101020101" pitchFamily="18" charset="-127"/>
              <a:ea typeface="1훈슬림스키니 L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B5224A8-9A56-4DE2-BE2F-88599F17A8F2}"/>
              </a:ext>
            </a:extLst>
          </p:cNvPr>
          <p:cNvSpPr/>
          <p:nvPr/>
        </p:nvSpPr>
        <p:spPr>
          <a:xfrm>
            <a:off x="6191862" y="3849991"/>
            <a:ext cx="1318275" cy="1327059"/>
          </a:xfrm>
          <a:prstGeom prst="ellipse">
            <a:avLst/>
          </a:prstGeom>
          <a:solidFill>
            <a:srgbClr val="093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1FA56C-5BD9-4F33-8D20-CDFBCA54D7F4}"/>
              </a:ext>
            </a:extLst>
          </p:cNvPr>
          <p:cNvSpPr txBox="1"/>
          <p:nvPr/>
        </p:nvSpPr>
        <p:spPr>
          <a:xfrm>
            <a:off x="5419474" y="5323085"/>
            <a:ext cx="286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20">
                <a:latin typeface="나눔고딕" panose="020D0604000000000000" pitchFamily="50" charset="-127"/>
                <a:ea typeface="나눔고딕" panose="020D0604000000000000" pitchFamily="50" charset="-127"/>
              </a:rPr>
              <a:t>주가 조작 탐지</a:t>
            </a:r>
            <a:endParaRPr lang="en-US" altLang="ko-KR" sz="1400" b="1" spc="2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DE3DA5-9244-420D-843C-72D27D9DA4BA}"/>
              </a:ext>
            </a:extLst>
          </p:cNvPr>
          <p:cNvSpPr txBox="1"/>
          <p:nvPr/>
        </p:nvSpPr>
        <p:spPr>
          <a:xfrm>
            <a:off x="5464761" y="5630172"/>
            <a:ext cx="286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50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(Detecting)</a:t>
            </a:r>
            <a:endParaRPr lang="ko-KR" altLang="en-US" sz="1200" b="1" spc="50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28762B4-639D-4CDB-9196-AE5B7197B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872" b="93850" l="4943" r="91825">
                        <a14:foregroundMark x1="82129" y1="14123" x2="82129" y2="14123"/>
                        <a14:foregroundMark x1="82129" y1="14579" x2="80798" y2="18223"/>
                        <a14:foregroundMark x1="86502" y1="11390" x2="86882" y2="16173"/>
                        <a14:foregroundMark x1="78517" y1="7289" x2="81179" y2="13212"/>
                        <a14:foregroundMark x1="19772" y1="74032" x2="20532" y2="76765"/>
                        <a14:foregroundMark x1="19392" y1="94305" x2="19392" y2="94305"/>
                        <a14:foregroundMark x1="38783" y1="84738" x2="38783" y2="84738"/>
                        <a14:foregroundMark x1="57985" y1="77904" x2="57985" y2="77904"/>
                        <a14:foregroundMark x1="76996" y1="76993" x2="76996" y2="76993"/>
                        <a14:foregroundMark x1="9316" y1="54897" x2="9316" y2="54897"/>
                        <a14:foregroundMark x1="5703" y1="55353" x2="5703" y2="55353"/>
                        <a14:foregroundMark x1="78517" y1="15945" x2="78517" y2="15945"/>
                        <a14:foregroundMark x1="90494" y1="32802" x2="90494" y2="32802"/>
                        <a14:foregroundMark x1="92015" y1="34852" x2="92015" y2="34852"/>
                        <a14:foregroundMark x1="92015" y1="35308" x2="92015" y2="35308"/>
                        <a14:foregroundMark x1="92015" y1="35991" x2="92015" y2="35991"/>
                        <a14:foregroundMark x1="65779" y1="5467" x2="65779" y2="5467"/>
                        <a14:foregroundMark x1="65399" y1="5011" x2="65399" y2="5011"/>
                        <a14:foregroundMark x1="67681" y1="5467" x2="65589" y2="4784"/>
                        <a14:foregroundMark x1="91825" y1="3872" x2="91825" y2="38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3321" y="4072992"/>
            <a:ext cx="1033167" cy="862282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5E901CC-0B7F-4BEF-B12E-18F9031FF245}"/>
              </a:ext>
            </a:extLst>
          </p:cNvPr>
          <p:cNvCxnSpPr>
            <a:cxnSpLocks/>
          </p:cNvCxnSpPr>
          <p:nvPr/>
        </p:nvCxnSpPr>
        <p:spPr>
          <a:xfrm flipV="1">
            <a:off x="6191862" y="3468643"/>
            <a:ext cx="1866288" cy="1578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95D16B1F-7769-4757-B708-DE388B158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0" b="93874" l="7068" r="96992">
                        <a14:foregroundMark x1="7368" y1="60901" x2="7368" y2="60901"/>
                        <a14:foregroundMark x1="7218" y1="60541" x2="7368" y2="58198"/>
                        <a14:foregroundMark x1="14135" y1="93153" x2="16842" y2="93874"/>
                        <a14:foregroundMark x1="93383" y1="92793" x2="93383" y2="92793"/>
                        <a14:foregroundMark x1="93383" y1="92793" x2="90075" y2="93694"/>
                        <a14:foregroundMark x1="77895" y1="34414" x2="76842" y2="37477"/>
                        <a14:foregroundMark x1="96992" y1="92793" x2="96992" y2="92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9642" y="4134737"/>
            <a:ext cx="920937" cy="76860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656B4E2-C66E-4942-B54A-A2EA8E7A132F}"/>
              </a:ext>
            </a:extLst>
          </p:cNvPr>
          <p:cNvSpPr txBox="1"/>
          <p:nvPr/>
        </p:nvSpPr>
        <p:spPr>
          <a:xfrm>
            <a:off x="810280" y="6387550"/>
            <a:ext cx="1046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20386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중</a:t>
            </a:r>
            <a:r>
              <a:rPr lang="ko-KR" altLang="en-US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 Detection</a:t>
            </a:r>
            <a:r>
              <a:rPr lang="ko-KR" altLang="en-US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>
                <a:solidFill>
                  <a:srgbClr val="20386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주제인 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 시계열 데이터 기반 투자 전략 </a:t>
            </a:r>
            <a:r>
              <a:rPr lang="ko-KR" altLang="en-US" b="1">
                <a:solidFill>
                  <a:srgbClr val="20386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수립을 주제로 선정했다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051B829-9954-4C8B-97E8-2C9E6000AC64}"/>
              </a:ext>
            </a:extLst>
          </p:cNvPr>
          <p:cNvCxnSpPr>
            <a:cxnSpLocks/>
          </p:cNvCxnSpPr>
          <p:nvPr/>
        </p:nvCxnSpPr>
        <p:spPr>
          <a:xfrm>
            <a:off x="1447800" y="647700"/>
            <a:ext cx="7086600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AE5D320-577B-4589-B71B-5F989C9B1A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17" b="92903" l="9845" r="89983">
                        <a14:foregroundMark x1="33161" y1="93118" x2="33161" y2="93118"/>
                        <a14:foregroundMark x1="84801" y1="8817" x2="84801" y2="88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2640" y="3641434"/>
            <a:ext cx="710553" cy="5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AB86C-E71E-493D-972C-358DA117C53C}"/>
              </a:ext>
            </a:extLst>
          </p:cNvPr>
          <p:cNvSpPr txBox="1"/>
          <p:nvPr/>
        </p:nvSpPr>
        <p:spPr>
          <a:xfrm>
            <a:off x="0" y="94936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3CECEE-E138-4E02-817E-ABE2C3E83FCF}"/>
              </a:ext>
            </a:extLst>
          </p:cNvPr>
          <p:cNvSpPr/>
          <p:nvPr/>
        </p:nvSpPr>
        <p:spPr>
          <a:xfrm>
            <a:off x="3707934" y="278362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D337A-C4A7-4C26-8C87-9591026C6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" r="350"/>
          <a:stretch/>
        </p:blipFill>
        <p:spPr>
          <a:xfrm>
            <a:off x="957859" y="1901358"/>
            <a:ext cx="10276281" cy="3055283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</p:spTree>
    <p:extLst>
      <p:ext uri="{BB962C8B-B14F-4D97-AF65-F5344CB8AC3E}">
        <p14:creationId xmlns:p14="http://schemas.microsoft.com/office/powerpoint/2010/main" val="53964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AB86C-E71E-493D-972C-358DA117C53C}"/>
              </a:ext>
            </a:extLst>
          </p:cNvPr>
          <p:cNvSpPr txBox="1"/>
          <p:nvPr/>
        </p:nvSpPr>
        <p:spPr>
          <a:xfrm>
            <a:off x="0" y="94936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3CECEE-E138-4E02-817E-ABE2C3E83FCF}"/>
              </a:ext>
            </a:extLst>
          </p:cNvPr>
          <p:cNvSpPr/>
          <p:nvPr/>
        </p:nvSpPr>
        <p:spPr>
          <a:xfrm>
            <a:off x="3707934" y="278362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22840-7827-4EBE-A636-DC004A55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86" y="951101"/>
            <a:ext cx="8143228" cy="4955798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B4C28-BDE8-4C38-949E-F7964CEA26CD}"/>
              </a:ext>
            </a:extLst>
          </p:cNvPr>
          <p:cNvSpPr txBox="1"/>
          <p:nvPr/>
        </p:nvSpPr>
        <p:spPr>
          <a:xfrm>
            <a:off x="2770234" y="6179528"/>
            <a:ext cx="651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spc="3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1" lang="ko-KR" altLang="en-US" sz="2000" b="1" spc="3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spc="3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1" lang="en-US" altLang="ko-KR" sz="2000" b="1" spc="3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oss</a:t>
            </a:r>
            <a:r>
              <a:rPr kumimoji="1" lang="ko-Kore-KR" altLang="en-US" sz="2000" b="1" spc="3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kumimoji="1" lang="ko-KR" altLang="en-US" sz="2000" b="1" spc="3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대해 </a:t>
            </a:r>
            <a:r>
              <a:rPr kumimoji="1" lang="ko-KR" altLang="en-US" sz="2000" b="1" spc="300" dirty="0" err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임계값과</a:t>
            </a:r>
            <a:r>
              <a:rPr kumimoji="1" lang="ko-KR" altLang="en-US" sz="2000" b="1" spc="3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비교하여 이상치 탐지</a:t>
            </a:r>
            <a:endParaRPr kumimoji="1" lang="ko-Kore-KR" altLang="en-US" sz="2000" b="1" spc="3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06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51C822-8B43-46AC-940E-F89F112FB74A}"/>
              </a:ext>
            </a:extLst>
          </p:cNvPr>
          <p:cNvSpPr/>
          <p:nvPr/>
        </p:nvSpPr>
        <p:spPr>
          <a:xfrm>
            <a:off x="7673306" y="1074867"/>
            <a:ext cx="4226767" cy="5018023"/>
          </a:xfrm>
          <a:prstGeom prst="rect">
            <a:avLst/>
          </a:prstGeom>
          <a:solidFill>
            <a:srgbClr val="09304D"/>
          </a:solidFill>
          <a:ln w="57150">
            <a:solidFill>
              <a:srgbClr val="093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74502-FF9A-47B1-9339-DA9CB11CF760}"/>
              </a:ext>
            </a:extLst>
          </p:cNvPr>
          <p:cNvSpPr txBox="1"/>
          <p:nvPr/>
        </p:nvSpPr>
        <p:spPr>
          <a:xfrm>
            <a:off x="0" y="94936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주식가격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47DF07-0228-4CA2-93E6-7A4572A3FCCD}"/>
              </a:ext>
            </a:extLst>
          </p:cNvPr>
          <p:cNvSpPr/>
          <p:nvPr/>
        </p:nvSpPr>
        <p:spPr>
          <a:xfrm>
            <a:off x="3707934" y="278362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1B468-E340-4EB1-841F-C4D29CCA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7" y="1074867"/>
            <a:ext cx="7741730" cy="5018023"/>
          </a:xfrm>
          <a:prstGeom prst="rect">
            <a:avLst/>
          </a:prstGeom>
          <a:ln w="28575">
            <a:solidFill>
              <a:srgbClr val="09304D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93D58-53EE-4723-A292-AC11C745C19E}"/>
              </a:ext>
            </a:extLst>
          </p:cNvPr>
          <p:cNvSpPr txBox="1"/>
          <p:nvPr/>
        </p:nvSpPr>
        <p:spPr>
          <a:xfrm>
            <a:off x="7901474" y="2137328"/>
            <a:ext cx="413078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 주식에 대해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빨간점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탐지 가능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투자 의사결정에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보조자료로 사용 가능하다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 algn="ctr">
              <a:buFontTx/>
              <a:buChar char="-"/>
            </a:pPr>
            <a:endParaRPr kumimoji="1" lang="en-US" altLang="ko-Kore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주식이 지속적으로 급등하는 과정에서 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이상치가 탐지되면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보유하던 주식을 매도한다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하락하던 주식에서 이상치가 탐지되면</a:t>
            </a:r>
            <a:endParaRPr kumimoji="1" lang="en-US" altLang="ko-KR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주식을 매수한다</a:t>
            </a:r>
            <a:r>
              <a:rPr kumimoji="1"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ko-Kore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1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70C595-28D1-4E1D-BA3E-DBFB4E4EA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783C5-3E20-43ED-B967-D7353792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71700" y="2029509"/>
            <a:ext cx="123825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000194-BBE6-4239-BFB0-100189F7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0612" y="3780740"/>
            <a:ext cx="145732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A378C0-3E4B-40F9-A42B-E40FCC4B12B7}"/>
              </a:ext>
            </a:extLst>
          </p:cNvPr>
          <p:cNvSpPr txBox="1"/>
          <p:nvPr/>
        </p:nvSpPr>
        <p:spPr>
          <a:xfrm>
            <a:off x="3048000" y="3134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spc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Crypto Market</a:t>
            </a:r>
          </a:p>
        </p:txBody>
      </p:sp>
    </p:spTree>
    <p:extLst>
      <p:ext uri="{BB962C8B-B14F-4D97-AF65-F5344CB8AC3E}">
        <p14:creationId xmlns:p14="http://schemas.microsoft.com/office/powerpoint/2010/main" val="166389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87560D-2028-41BC-98E3-062A0E074F74}"/>
              </a:ext>
            </a:extLst>
          </p:cNvPr>
          <p:cNvSpPr/>
          <p:nvPr/>
        </p:nvSpPr>
        <p:spPr>
          <a:xfrm>
            <a:off x="7810150" y="1155671"/>
            <a:ext cx="3853060" cy="5107932"/>
          </a:xfrm>
          <a:prstGeom prst="rect">
            <a:avLst/>
          </a:prstGeom>
          <a:solidFill>
            <a:srgbClr val="093F65"/>
          </a:solidFill>
          <a:ln w="57150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F25FB-1E5D-497C-BF14-24160FBEA79A}"/>
              </a:ext>
            </a:extLst>
          </p:cNvPr>
          <p:cNvSpPr txBox="1"/>
          <p:nvPr/>
        </p:nvSpPr>
        <p:spPr>
          <a:xfrm>
            <a:off x="-369116" y="81566"/>
            <a:ext cx="521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암호화폐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05BB6-F338-4D5B-B2C0-95ED0876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" y="1155671"/>
            <a:ext cx="8286427" cy="5107932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C7119-E99F-4401-A8C0-BECC17A3430F}"/>
              </a:ext>
            </a:extLst>
          </p:cNvPr>
          <p:cNvSpPr txBox="1"/>
          <p:nvPr/>
        </p:nvSpPr>
        <p:spPr>
          <a:xfrm>
            <a:off x="8943025" y="3124861"/>
            <a:ext cx="25923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Upbit</a:t>
            </a:r>
            <a:r>
              <a:rPr kumimoji="1"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개발자센터에서 제공하는</a:t>
            </a:r>
            <a:endParaRPr kumimoji="1" lang="en-US" altLang="ko-KR" sz="14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kumimoji="1"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ko-KR" altLang="en-US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크립토별</a:t>
            </a:r>
            <a:r>
              <a:rPr kumimoji="1"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캔들데이터</a:t>
            </a:r>
            <a:r>
              <a:rPr kumimoji="1"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OHCLV)</a:t>
            </a:r>
          </a:p>
          <a:p>
            <a:pPr algn="ctr"/>
            <a:endParaRPr kumimoji="1"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kumimoji="1" lang="en-US" altLang="ko-KR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kumimoji="1"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불러오기</a:t>
            </a:r>
            <a:endParaRPr kumimoji="1" lang="en-US" altLang="ko-KR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48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F25FB-1E5D-497C-BF14-24160FBEA79A}"/>
              </a:ext>
            </a:extLst>
          </p:cNvPr>
          <p:cNvSpPr txBox="1"/>
          <p:nvPr/>
        </p:nvSpPr>
        <p:spPr>
          <a:xfrm>
            <a:off x="-369116" y="81566"/>
            <a:ext cx="521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암호화폐 이상 탐지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6CB92C-0215-475E-A804-753508E960B9}"/>
              </a:ext>
            </a:extLst>
          </p:cNvPr>
          <p:cNvGrpSpPr/>
          <p:nvPr/>
        </p:nvGrpSpPr>
        <p:grpSpPr>
          <a:xfrm>
            <a:off x="724250" y="1182847"/>
            <a:ext cx="10743500" cy="5142451"/>
            <a:chOff x="720046" y="1023457"/>
            <a:chExt cx="10743500" cy="5142451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89A864B1-F7C0-4334-BA75-92386DF21E89}"/>
                </a:ext>
              </a:extLst>
            </p:cNvPr>
            <p:cNvSpPr/>
            <p:nvPr/>
          </p:nvSpPr>
          <p:spPr>
            <a:xfrm flipV="1">
              <a:off x="720046" y="4687324"/>
              <a:ext cx="10743500" cy="1478584"/>
            </a:xfrm>
            <a:prstGeom prst="round2SameRect">
              <a:avLst>
                <a:gd name="adj1" fmla="val 9587"/>
                <a:gd name="adj2" fmla="val 0"/>
              </a:avLst>
            </a:prstGeom>
            <a:solidFill>
              <a:srgbClr val="093F65"/>
            </a:solidFill>
            <a:ln w="38100">
              <a:solidFill>
                <a:srgbClr val="093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0CA7DC2-C59F-4293-9B83-05F3CFB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453" y="1023457"/>
              <a:ext cx="10735093" cy="4144161"/>
            </a:xfrm>
            <a:prstGeom prst="rect">
              <a:avLst/>
            </a:prstGeom>
            <a:ln w="28575">
              <a:solidFill>
                <a:srgbClr val="093F65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105B4E-5D94-4249-8D93-5722546C06AB}"/>
                </a:ext>
              </a:extLst>
            </p:cNvPr>
            <p:cNvSpPr txBox="1"/>
            <p:nvPr/>
          </p:nvSpPr>
          <p:spPr>
            <a:xfrm>
              <a:off x="2952216" y="5343597"/>
              <a:ext cx="6279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ko-Kore-KR" altLang="en-US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가져온</a:t>
              </a:r>
              <a:r>
                <a:rPr kumimoji="1" lang="ko-KR" altLang="en-US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en-US" altLang="ko-KR" b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kumimoji="1" lang="ko-KR" altLang="en-US" b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en-US" altLang="ko-KR" b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JSON </a:t>
              </a:r>
              <a:r>
                <a:rPr kumimoji="1" lang="ko-KR" altLang="en-US" b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</a:t>
              </a:r>
              <a:r>
                <a:rPr kumimoji="1" lang="ko-KR" altLang="en-US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대해 전처리 후 </a:t>
              </a:r>
              <a:r>
                <a:rPr kumimoji="1" lang="en-US" altLang="ko-KR" b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r>
                <a:rPr kumimoji="1" lang="ko-KR" altLang="en-US" b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적재</a:t>
              </a:r>
              <a:endParaRPr kumimoji="1" lang="en-US" altLang="ko-KR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이후의 과정은 주식 시장에서와 동일</a:t>
              </a:r>
              <a:endParaRPr kumimoji="1" lang="ko-Kore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2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40AEE-1414-4BF5-AD20-2FB67E08E690}"/>
              </a:ext>
            </a:extLst>
          </p:cNvPr>
          <p:cNvSpPr txBox="1"/>
          <p:nvPr/>
        </p:nvSpPr>
        <p:spPr>
          <a:xfrm>
            <a:off x="0" y="94936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암호화폐 이상 탐지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ACBFE1-8AD3-4143-9807-71F6EA9BD37B}"/>
              </a:ext>
            </a:extLst>
          </p:cNvPr>
          <p:cNvSpPr/>
          <p:nvPr/>
        </p:nvSpPr>
        <p:spPr>
          <a:xfrm>
            <a:off x="3707934" y="278362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69D9D-727E-475B-9B70-826AF205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9" y="923452"/>
            <a:ext cx="6078606" cy="4489301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9F9171-F806-418B-A217-9CCF4B7A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80" y="2148245"/>
            <a:ext cx="6078606" cy="4489301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</p:spTree>
    <p:extLst>
      <p:ext uri="{BB962C8B-B14F-4D97-AF65-F5344CB8AC3E}">
        <p14:creationId xmlns:p14="http://schemas.microsoft.com/office/powerpoint/2010/main" val="3911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40AEE-1414-4BF5-AD20-2FB67E08E690}"/>
              </a:ext>
            </a:extLst>
          </p:cNvPr>
          <p:cNvSpPr txBox="1"/>
          <p:nvPr/>
        </p:nvSpPr>
        <p:spPr>
          <a:xfrm>
            <a:off x="0" y="94936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암호화폐 이상 탐지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ACBFE1-8AD3-4143-9807-71F6EA9BD37B}"/>
              </a:ext>
            </a:extLst>
          </p:cNvPr>
          <p:cNvSpPr/>
          <p:nvPr/>
        </p:nvSpPr>
        <p:spPr>
          <a:xfrm>
            <a:off x="3707934" y="278362"/>
            <a:ext cx="1857375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C9B98-1390-4069-BBA8-B0769168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00" y="1199286"/>
            <a:ext cx="8256399" cy="5117420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6EBB3-8E70-4276-B34C-C42947E24FE8}"/>
              </a:ext>
            </a:extLst>
          </p:cNvPr>
          <p:cNvSpPr txBox="1"/>
          <p:nvPr/>
        </p:nvSpPr>
        <p:spPr>
          <a:xfrm rot="16200000">
            <a:off x="5990253" y="4023443"/>
            <a:ext cx="78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>
                <a:solidFill>
                  <a:srgbClr val="09304D"/>
                </a:solidFill>
                <a:latin typeface="Amatic SC" panose="00000500000000000000" pitchFamily="2" charset="-79"/>
                <a:ea typeface="1훈슬림스키니 L" panose="02020603020101020101" pitchFamily="18" charset="-127"/>
                <a:cs typeface="Amatic SC" panose="00000500000000000000" pitchFamily="2" charset="-79"/>
              </a:rPr>
              <a:t>O</a:t>
            </a:r>
            <a:endParaRPr lang="ko-KR" altLang="en-US" sz="7200" b="1">
              <a:solidFill>
                <a:srgbClr val="09304D"/>
              </a:solidFill>
              <a:latin typeface="Amatic SC" panose="00000500000000000000" pitchFamily="2" charset="-79"/>
              <a:ea typeface="1훈슬림스키니 L" panose="02020603020101020101" pitchFamily="18" charset="-127"/>
              <a:cs typeface="Amatic SC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8A110-195B-4038-9584-6B1BA84B09AF}"/>
              </a:ext>
            </a:extLst>
          </p:cNvPr>
          <p:cNvSpPr txBox="1"/>
          <p:nvPr/>
        </p:nvSpPr>
        <p:spPr>
          <a:xfrm rot="16200000">
            <a:off x="6907764" y="3849271"/>
            <a:ext cx="78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>
                <a:solidFill>
                  <a:srgbClr val="09304D"/>
                </a:solidFill>
                <a:latin typeface="Amatic SC" panose="00000500000000000000" pitchFamily="2" charset="-79"/>
                <a:ea typeface="1훈슬림스키니 L" panose="02020603020101020101" pitchFamily="18" charset="-127"/>
                <a:cs typeface="Amatic SC" panose="00000500000000000000" pitchFamily="2" charset="-79"/>
              </a:rPr>
              <a:t>O</a:t>
            </a:r>
            <a:endParaRPr lang="ko-KR" altLang="en-US" sz="7200" b="1">
              <a:solidFill>
                <a:srgbClr val="09304D"/>
              </a:solidFill>
              <a:latin typeface="Amatic SC" panose="00000500000000000000" pitchFamily="2" charset="-79"/>
              <a:ea typeface="1훈슬림스키니 L" panose="02020603020101020101" pitchFamily="18" charset="-127"/>
              <a:cs typeface="Amatic SC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48796-855C-4A09-BA2F-3CFDAE57F626}"/>
              </a:ext>
            </a:extLst>
          </p:cNvPr>
          <p:cNvSpPr txBox="1"/>
          <p:nvPr/>
        </p:nvSpPr>
        <p:spPr>
          <a:xfrm rot="16770276">
            <a:off x="7038392" y="2256537"/>
            <a:ext cx="78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>
                <a:solidFill>
                  <a:srgbClr val="09304D"/>
                </a:solidFill>
                <a:latin typeface="Amatic SC" panose="00000500000000000000" pitchFamily="2" charset="-79"/>
                <a:ea typeface="1훈슬림스키니 L" panose="02020603020101020101" pitchFamily="18" charset="-127"/>
                <a:cs typeface="Amatic SC" panose="00000500000000000000" pitchFamily="2" charset="-79"/>
              </a:rPr>
              <a:t>O</a:t>
            </a:r>
            <a:endParaRPr lang="ko-KR" altLang="en-US" sz="7200" b="1">
              <a:solidFill>
                <a:srgbClr val="09304D"/>
              </a:solidFill>
              <a:latin typeface="Amatic SC" panose="00000500000000000000" pitchFamily="2" charset="-79"/>
              <a:ea typeface="1훈슬림스키니 L" panose="02020603020101020101" pitchFamily="18" charset="-127"/>
              <a:cs typeface="Amatic SC" panose="000005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81E28-44D7-4264-9CCB-705286DF94DB}"/>
              </a:ext>
            </a:extLst>
          </p:cNvPr>
          <p:cNvSpPr txBox="1"/>
          <p:nvPr/>
        </p:nvSpPr>
        <p:spPr>
          <a:xfrm>
            <a:off x="5937378" y="2756337"/>
            <a:ext cx="120033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고점 매도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B7269-2C3D-444B-B823-1D3E269CF470}"/>
              </a:ext>
            </a:extLst>
          </p:cNvPr>
          <p:cNvSpPr txBox="1"/>
          <p:nvPr/>
        </p:nvSpPr>
        <p:spPr>
          <a:xfrm>
            <a:off x="7654639" y="4374410"/>
            <a:ext cx="18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 추격 매수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A234B-3B82-4E93-ABCD-7B74E4F0B525}"/>
              </a:ext>
            </a:extLst>
          </p:cNvPr>
          <p:cNvSpPr txBox="1"/>
          <p:nvPr/>
        </p:nvSpPr>
        <p:spPr>
          <a:xfrm>
            <a:off x="4920445" y="4559773"/>
            <a:ext cx="120033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고점 매도</a:t>
            </a:r>
          </a:p>
        </p:txBody>
      </p:sp>
    </p:spTree>
    <p:extLst>
      <p:ext uri="{BB962C8B-B14F-4D97-AF65-F5344CB8AC3E}">
        <p14:creationId xmlns:p14="http://schemas.microsoft.com/office/powerpoint/2010/main" val="319592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70C595-28D1-4E1D-BA3E-DBFB4E4EA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783C5-3E20-43ED-B967-D7353792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71700" y="2029509"/>
            <a:ext cx="123825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000194-BBE6-4239-BFB0-100189F7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0612" y="3780740"/>
            <a:ext cx="145732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A378C0-3E4B-40F9-A42B-E40FCC4B12B7}"/>
              </a:ext>
            </a:extLst>
          </p:cNvPr>
          <p:cNvSpPr txBox="1"/>
          <p:nvPr/>
        </p:nvSpPr>
        <p:spPr>
          <a:xfrm>
            <a:off x="3048000" y="3134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spc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한계점 및 보완할 점</a:t>
            </a:r>
            <a:endParaRPr kumimoji="1" lang="en-US" altLang="ko-Kore-KR" sz="3600" b="1" spc="8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1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81A49-57DB-442B-B245-02867A4353B1}"/>
              </a:ext>
            </a:extLst>
          </p:cNvPr>
          <p:cNvSpPr txBox="1"/>
          <p:nvPr/>
        </p:nvSpPr>
        <p:spPr>
          <a:xfrm>
            <a:off x="0" y="94936"/>
            <a:ext cx="379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한계점 및 보완할 점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96879B4-FBB1-440A-A25A-67AEF4E2B4D4}"/>
              </a:ext>
            </a:extLst>
          </p:cNvPr>
          <p:cNvSpPr/>
          <p:nvPr/>
        </p:nvSpPr>
        <p:spPr>
          <a:xfrm>
            <a:off x="1837189" y="1780495"/>
            <a:ext cx="1577130" cy="1112132"/>
          </a:xfrm>
          <a:prstGeom prst="triangle">
            <a:avLst/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56B7163-83A9-40F6-8C96-B862FECA1CF9}"/>
              </a:ext>
            </a:extLst>
          </p:cNvPr>
          <p:cNvSpPr/>
          <p:nvPr/>
        </p:nvSpPr>
        <p:spPr>
          <a:xfrm>
            <a:off x="1238107" y="3067843"/>
            <a:ext cx="2000043" cy="917222"/>
          </a:xfrm>
          <a:prstGeom prst="parallelogram">
            <a:avLst>
              <a:gd name="adj" fmla="val 57744"/>
            </a:avLst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D0686370-E3F7-43A5-9F44-A637526267F9}"/>
              </a:ext>
            </a:extLst>
          </p:cNvPr>
          <p:cNvSpPr/>
          <p:nvPr/>
        </p:nvSpPr>
        <p:spPr>
          <a:xfrm>
            <a:off x="671119" y="4160282"/>
            <a:ext cx="1972651" cy="917222"/>
          </a:xfrm>
          <a:prstGeom prst="parallelogram">
            <a:avLst>
              <a:gd name="adj" fmla="val 55000"/>
            </a:avLst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3BB79C0-4159-40F0-AE65-35DE0D0DA07C}"/>
              </a:ext>
            </a:extLst>
          </p:cNvPr>
          <p:cNvSpPr/>
          <p:nvPr/>
        </p:nvSpPr>
        <p:spPr>
          <a:xfrm>
            <a:off x="2910980" y="3067843"/>
            <a:ext cx="1166069" cy="917222"/>
          </a:xfrm>
          <a:prstGeom prst="triangle">
            <a:avLst>
              <a:gd name="adj" fmla="val 49145"/>
            </a:avLst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7031B064-DBBA-47EB-B8BA-C3C1D5B65F5C}"/>
              </a:ext>
            </a:extLst>
          </p:cNvPr>
          <p:cNvSpPr/>
          <p:nvPr/>
        </p:nvSpPr>
        <p:spPr>
          <a:xfrm>
            <a:off x="2342560" y="4160281"/>
            <a:ext cx="2271385" cy="917223"/>
          </a:xfrm>
          <a:prstGeom prst="trapezoid">
            <a:avLst>
              <a:gd name="adj" fmla="val 51833"/>
            </a:avLst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99593B-8F30-4110-98F4-C762E60E75DB}"/>
              </a:ext>
            </a:extLst>
          </p:cNvPr>
          <p:cNvSpPr/>
          <p:nvPr/>
        </p:nvSpPr>
        <p:spPr>
          <a:xfrm rot="19693368">
            <a:off x="3562527" y="891046"/>
            <a:ext cx="767592" cy="527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7E5C5B-ED05-4D35-A415-8555CA685CD5}"/>
              </a:ext>
            </a:extLst>
          </p:cNvPr>
          <p:cNvCxnSpPr>
            <a:cxnSpLocks/>
          </p:cNvCxnSpPr>
          <p:nvPr/>
        </p:nvCxnSpPr>
        <p:spPr>
          <a:xfrm>
            <a:off x="3714925" y="3974924"/>
            <a:ext cx="6687424" cy="0"/>
          </a:xfrm>
          <a:prstGeom prst="line">
            <a:avLst/>
          </a:prstGeom>
          <a:ln w="28575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06A21C-F74E-490D-AC90-23C181299899}"/>
              </a:ext>
            </a:extLst>
          </p:cNvPr>
          <p:cNvSpPr txBox="1"/>
          <p:nvPr/>
        </p:nvSpPr>
        <p:spPr>
          <a:xfrm>
            <a:off x="3414319" y="220509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Time-Step, Start/End Date,</a:t>
            </a:r>
            <a:r>
              <a:rPr kumimoji="1"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threshold</a:t>
            </a:r>
            <a:r>
              <a:rPr kumimoji="1"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어떻게 정하는지</a:t>
            </a:r>
            <a:r>
              <a:rPr kumimoji="1" lang="en-US" altLang="ko-KR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혹은 어떤 변수를 몇개 사용하는지에 따라 결과의 차이가 크다</a:t>
            </a:r>
            <a:endParaRPr kumimoji="1" lang="en-US" altLang="ko-KR" b="1" dirty="0">
              <a:solidFill>
                <a:srgbClr val="0930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94303-4D7F-436A-8F27-6C52F4166ADB}"/>
              </a:ext>
            </a:extLst>
          </p:cNvPr>
          <p:cNvSpPr txBox="1"/>
          <p:nvPr/>
        </p:nvSpPr>
        <p:spPr>
          <a:xfrm>
            <a:off x="3414319" y="19150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 설정에 따라 차이가 크다</a:t>
            </a:r>
            <a:endParaRPr kumimoji="1" lang="en-US" altLang="ko-KR" b="1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AEDBD9-33D7-4B05-89EA-B02883037C18}"/>
              </a:ext>
            </a:extLst>
          </p:cNvPr>
          <p:cNvCxnSpPr>
            <a:cxnSpLocks/>
          </p:cNvCxnSpPr>
          <p:nvPr/>
        </p:nvCxnSpPr>
        <p:spPr>
          <a:xfrm>
            <a:off x="3137483" y="2865885"/>
            <a:ext cx="6371438" cy="26742"/>
          </a:xfrm>
          <a:prstGeom prst="line">
            <a:avLst/>
          </a:prstGeom>
          <a:ln w="5715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03BC70-B433-4D8F-BF1D-F2DE76B7B3AC}"/>
              </a:ext>
            </a:extLst>
          </p:cNvPr>
          <p:cNvSpPr/>
          <p:nvPr/>
        </p:nvSpPr>
        <p:spPr>
          <a:xfrm rot="1789339" flipH="1">
            <a:off x="1136423" y="610674"/>
            <a:ext cx="767592" cy="5086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00D2B1-4D12-4329-AA5D-F77BD41561D5}"/>
              </a:ext>
            </a:extLst>
          </p:cNvPr>
          <p:cNvCxnSpPr>
            <a:cxnSpLocks/>
          </p:cNvCxnSpPr>
          <p:nvPr/>
        </p:nvCxnSpPr>
        <p:spPr>
          <a:xfrm>
            <a:off x="4278385" y="5052278"/>
            <a:ext cx="6660859" cy="0"/>
          </a:xfrm>
          <a:prstGeom prst="line">
            <a:avLst/>
          </a:prstGeom>
          <a:ln w="5715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E0ACF0-348C-4CE4-9B0F-1A4C46D64ED3}"/>
              </a:ext>
            </a:extLst>
          </p:cNvPr>
          <p:cNvSpPr txBox="1"/>
          <p:nvPr/>
        </p:nvSpPr>
        <p:spPr>
          <a:xfrm>
            <a:off x="4203804" y="3316727"/>
            <a:ext cx="513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방법론을 사용함에도 결국 마지막에는</a:t>
            </a:r>
            <a:endParaRPr kumimoji="1" lang="en-US" altLang="ko-KR" b="1">
              <a:solidFill>
                <a:srgbClr val="0930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b="1">
                <a:solidFill>
                  <a:srgbClr val="093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인간이 주체가 되어 의사결정을 해야한다</a:t>
            </a:r>
            <a:endParaRPr kumimoji="1" lang="en-US" altLang="ko-KR" b="1">
              <a:solidFill>
                <a:srgbClr val="0930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1F86F-F76E-4C07-9402-8D60285FCB98}"/>
              </a:ext>
            </a:extLst>
          </p:cNvPr>
          <p:cNvSpPr txBox="1"/>
          <p:nvPr/>
        </p:nvSpPr>
        <p:spPr>
          <a:xfrm>
            <a:off x="4203804" y="302664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인간의 개입이 필요하다</a:t>
            </a:r>
            <a:endParaRPr kumimoji="1" lang="en-US" altLang="ko-KR" b="1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416E9C-7DFE-48EE-A59A-FDCF3C6599B3}"/>
              </a:ext>
            </a:extLst>
          </p:cNvPr>
          <p:cNvSpPr txBox="1"/>
          <p:nvPr/>
        </p:nvSpPr>
        <p:spPr>
          <a:xfrm>
            <a:off x="4537380" y="450383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800" b="1" spc="3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보조지표의 용도로 활용하자</a:t>
            </a:r>
            <a:endParaRPr kumimoji="1" lang="en-US" altLang="ko-KR" sz="2800" b="1" spc="30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02578-4D04-4338-8971-CE881765344B}"/>
              </a:ext>
            </a:extLst>
          </p:cNvPr>
          <p:cNvSpPr txBox="1"/>
          <p:nvPr/>
        </p:nvSpPr>
        <p:spPr>
          <a:xfrm>
            <a:off x="2381053" y="2258275"/>
            <a:ext cx="69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ACB76-20D0-4818-A586-4F4D0BD9BA98}"/>
              </a:ext>
            </a:extLst>
          </p:cNvPr>
          <p:cNvSpPr txBox="1"/>
          <p:nvPr/>
        </p:nvSpPr>
        <p:spPr>
          <a:xfrm>
            <a:off x="2146629" y="3234066"/>
            <a:ext cx="69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39966-7E4C-417F-99A7-1F5C3A177064}"/>
              </a:ext>
            </a:extLst>
          </p:cNvPr>
          <p:cNvSpPr txBox="1"/>
          <p:nvPr/>
        </p:nvSpPr>
        <p:spPr>
          <a:xfrm>
            <a:off x="1279376" y="4312450"/>
            <a:ext cx="1501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0507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D30E5C-4A5F-4C59-AE1C-3372D3D1D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" t="14843" r="617" b="-136"/>
          <a:stretch/>
        </p:blipFill>
        <p:spPr>
          <a:xfrm>
            <a:off x="0" y="933450"/>
            <a:ext cx="12192000" cy="592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BD145-8D43-49F8-B96C-0376C5385EC8}"/>
              </a:ext>
            </a:extLst>
          </p:cNvPr>
          <p:cNvSpPr txBox="1"/>
          <p:nvPr/>
        </p:nvSpPr>
        <p:spPr>
          <a:xfrm>
            <a:off x="77947" y="78158"/>
            <a:ext cx="221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 투자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B0344-555C-4552-9EB0-7FD2AFC751BC}"/>
              </a:ext>
            </a:extLst>
          </p:cNvPr>
          <p:cNvSpPr/>
          <p:nvPr/>
        </p:nvSpPr>
        <p:spPr>
          <a:xfrm>
            <a:off x="2295525" y="539823"/>
            <a:ext cx="2495550" cy="393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C574A-082E-4052-878B-78D98042236A}"/>
              </a:ext>
            </a:extLst>
          </p:cNvPr>
          <p:cNvSpPr txBox="1"/>
          <p:nvPr/>
        </p:nvSpPr>
        <p:spPr>
          <a:xfrm>
            <a:off x="0" y="103100"/>
            <a:ext cx="15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0FCD9E-54E8-482B-B46C-80F72BA607E5}"/>
              </a:ext>
            </a:extLst>
          </p:cNvPr>
          <p:cNvSpPr/>
          <p:nvPr/>
        </p:nvSpPr>
        <p:spPr>
          <a:xfrm>
            <a:off x="1619075" y="520117"/>
            <a:ext cx="3322041" cy="511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AAE9-CE8F-4BAE-8554-7DDC03F9E572}"/>
              </a:ext>
            </a:extLst>
          </p:cNvPr>
          <p:cNvSpPr txBox="1"/>
          <p:nvPr/>
        </p:nvSpPr>
        <p:spPr>
          <a:xfrm>
            <a:off x="290818" y="2136338"/>
            <a:ext cx="11610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/>
              <a:t>신혜영</a:t>
            </a:r>
            <a:r>
              <a:rPr kumimoji="1" lang="en-US" altLang="ko-Kore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“</a:t>
            </a:r>
            <a:r>
              <a:rPr kumimoji="1" lang="ko-KR" altLang="en-US"/>
              <a:t>국내 주식투자자 평균 코스피 주식 보유 기간은 </a:t>
            </a:r>
            <a:r>
              <a:rPr kumimoji="1" lang="en-US" altLang="ko-KR"/>
              <a:t>4.9</a:t>
            </a:r>
            <a:r>
              <a:rPr kumimoji="1" lang="ko-KR" altLang="en-US"/>
              <a:t>개월</a:t>
            </a:r>
            <a:r>
              <a:rPr kumimoji="1" lang="en-US" altLang="ko-KR"/>
              <a:t>,</a:t>
            </a:r>
            <a:r>
              <a:rPr kumimoji="1" lang="ko-KR" altLang="en-US"/>
              <a:t> 중앙일보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2020.09.28</a:t>
            </a:r>
            <a:r>
              <a:rPr kumimoji="1" lang="ko-KR" altLang="en-US"/>
              <a:t> </a:t>
            </a:r>
            <a:r>
              <a:rPr kumimoji="1" lang="en" altLang="ko-KR" u="sng">
                <a:solidFill>
                  <a:srgbClr val="0563C1"/>
                </a:solidFill>
              </a:rPr>
              <a:t>https://www.joongang.co.kr/article/23882541#home</a:t>
            </a:r>
            <a:endParaRPr kumimoji="1" lang="en-US" altLang="ko-KR" u="sng">
              <a:solidFill>
                <a:srgbClr val="0563C1"/>
              </a:solidFill>
            </a:endParaRPr>
          </a:p>
          <a:p>
            <a:endParaRPr kumimoji="1" lang="en-US" altLang="ko-Kore-KR"/>
          </a:p>
          <a:p>
            <a:r>
              <a:rPr kumimoji="1" lang="en-US" altLang="ko-Kore-KR"/>
              <a:t>Khushbu Gupta, “Stock market prediction and anomaly detection using Autoencoding- </a:t>
            </a:r>
          </a:p>
          <a:p>
            <a:r>
              <a:rPr kumimoji="1" lang="en-US" altLang="ko-Kore-KR"/>
              <a:t>A deep learning method over time-series data”, Linked In, 2020.06.01</a:t>
            </a:r>
          </a:p>
          <a:p>
            <a:r>
              <a:rPr kumimoji="1" lang="en-US" altLang="ko-Kore-KR">
                <a:hlinkClick r:id="rId2"/>
              </a:rPr>
              <a:t>https://www.linkedin.com/pulse/stock-market-prediction-anomaly-detection-using-deep-learning-gupta</a:t>
            </a:r>
            <a:endParaRPr kumimoji="1" lang="en-US" altLang="ko-Kore-KR"/>
          </a:p>
          <a:p>
            <a:endParaRPr kumimoji="1" lang="en-US" altLang="ko-Kore-KR"/>
          </a:p>
          <a:p>
            <a:r>
              <a:rPr kumimoji="1" lang="en-US" altLang="ko-Kore-KR"/>
              <a:t>Johnson and johnson,   ”Time Series of Price Anomaly Detection with LSTM”, towardsdatascience, 2020, 9, 8 </a:t>
            </a:r>
          </a:p>
          <a:p>
            <a:r>
              <a:rPr kumimoji="1" lang="en-US" altLang="ko-Kore-KR" u="sng">
                <a:solidFill>
                  <a:srgbClr val="0563C1"/>
                </a:solidFill>
              </a:rPr>
              <a:t>https://towardsdatascience.com/time-series-of-price-anomaly-detection-with-lstm-11a12ba4f6d9</a:t>
            </a:r>
            <a:endParaRPr kumimoji="1" lang="ko-Kore-KR" altLang="en-US" u="sng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03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E44679-6C35-4385-A7C6-E6CD7269C6E9}"/>
              </a:ext>
            </a:extLst>
          </p:cNvPr>
          <p:cNvSpPr/>
          <p:nvPr/>
        </p:nvSpPr>
        <p:spPr>
          <a:xfrm>
            <a:off x="0" y="184558"/>
            <a:ext cx="5620624" cy="1224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51031C-A301-42A7-A039-9909B714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71700" y="2029509"/>
            <a:ext cx="1238250" cy="137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26373-3892-41FA-9039-6A67046E0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10612" y="3780740"/>
            <a:ext cx="1457325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AF63B-1FAF-41B2-9218-C2568392D93E}"/>
              </a:ext>
            </a:extLst>
          </p:cNvPr>
          <p:cNvSpPr txBox="1"/>
          <p:nvPr/>
        </p:nvSpPr>
        <p:spPr>
          <a:xfrm>
            <a:off x="3048000" y="3134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spc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0ECB9-2CE6-407E-8098-D837527D0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" y="0"/>
            <a:ext cx="1219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586985-1116-4948-9254-AA3D8DAF0DC1}"/>
              </a:ext>
            </a:extLst>
          </p:cNvPr>
          <p:cNvGrpSpPr/>
          <p:nvPr/>
        </p:nvGrpSpPr>
        <p:grpSpPr>
          <a:xfrm>
            <a:off x="971553" y="1369068"/>
            <a:ext cx="4600575" cy="4527089"/>
            <a:chOff x="971553" y="1369068"/>
            <a:chExt cx="4600575" cy="452708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BFED33A-DD65-49DC-9A66-8D787F042914}"/>
                </a:ext>
              </a:extLst>
            </p:cNvPr>
            <p:cNvSpPr/>
            <p:nvPr/>
          </p:nvSpPr>
          <p:spPr>
            <a:xfrm>
              <a:off x="971553" y="4895850"/>
              <a:ext cx="4600575" cy="1000307"/>
            </a:xfrm>
            <a:prstGeom prst="roundRect">
              <a:avLst/>
            </a:prstGeom>
            <a:solidFill>
              <a:srgbClr val="093F65"/>
            </a:solidFill>
            <a:ln>
              <a:solidFill>
                <a:srgbClr val="093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AB1C8D6-F493-4FEA-8936-B38B481A9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" r="3444"/>
            <a:stretch/>
          </p:blipFill>
          <p:spPr>
            <a:xfrm>
              <a:off x="1028703" y="1369068"/>
              <a:ext cx="4486275" cy="4219312"/>
            </a:xfrm>
            <a:prstGeom prst="rect">
              <a:avLst/>
            </a:prstGeom>
            <a:ln w="57150">
              <a:solidFill>
                <a:srgbClr val="093F65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C10FA6-01EF-43AE-A669-C39924B0E89B}"/>
                </a:ext>
              </a:extLst>
            </p:cNvPr>
            <p:cNvSpPr txBox="1"/>
            <p:nvPr/>
          </p:nvSpPr>
          <p:spPr>
            <a:xfrm>
              <a:off x="1857377" y="5588380"/>
              <a:ext cx="2828925" cy="307777"/>
            </a:xfrm>
            <a:prstGeom prst="rect">
              <a:avLst/>
            </a:prstGeom>
            <a:solidFill>
              <a:srgbClr val="093F65"/>
            </a:solidFill>
            <a:ln>
              <a:solidFill>
                <a:srgbClr val="093F6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출처 </a:t>
              </a:r>
              <a:r>
                <a:rPr lang="en-US" altLang="ko-KR" sz="14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증권 시세</a:t>
              </a:r>
            </a:p>
          </p:txBody>
        </p:sp>
      </p:grp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99462FA-D34A-4CBC-B3F8-38AEDCA1A636}"/>
              </a:ext>
            </a:extLst>
          </p:cNvPr>
          <p:cNvSpPr/>
          <p:nvPr/>
        </p:nvSpPr>
        <p:spPr>
          <a:xfrm flipV="1">
            <a:off x="6677024" y="1369067"/>
            <a:ext cx="4562475" cy="4527089"/>
          </a:xfrm>
          <a:prstGeom prst="round2SameRect">
            <a:avLst>
              <a:gd name="adj1" fmla="val 5394"/>
              <a:gd name="adj2" fmla="val 0"/>
            </a:avLst>
          </a:prstGeom>
          <a:noFill/>
          <a:ln w="38100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3B3536-D920-44D2-A24A-9D3F5C8B03F9}"/>
              </a:ext>
            </a:extLst>
          </p:cNvPr>
          <p:cNvSpPr txBox="1"/>
          <p:nvPr/>
        </p:nvSpPr>
        <p:spPr>
          <a:xfrm>
            <a:off x="6762749" y="1833506"/>
            <a:ext cx="44005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kumimoji="1" lang="en-US" altLang="ko-KR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ko-KR" altLang="en-US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기업과 관련된 데이터를 활용하여</a:t>
            </a:r>
            <a:endParaRPr kumimoji="1" lang="en-US" altLang="ko-KR" sz="2000" b="1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1" lang="ko-KR" altLang="en-US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예측이 될까</a:t>
            </a:r>
            <a:r>
              <a:rPr kumimoji="1" lang="en-US" altLang="ko-KR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kumimoji="1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800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관련 데이터 외에도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거시 경제적인</a:t>
            </a:r>
            <a:r>
              <a:rPr kumimoji="1" lang="ko-KR" altLang="en-US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kumimoji="1" lang="en-US" altLang="ko-KR" b="1">
              <a:solidFill>
                <a:srgbClr val="3B52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kumimoji="1"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금리</a:t>
            </a:r>
            <a:r>
              <a:rPr kumimoji="1"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정책 등</a:t>
            </a:r>
            <a:r>
              <a:rPr kumimoji="1"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</a:t>
            </a:r>
            <a:endParaRPr kumimoji="1" lang="en-US" altLang="ko-KR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영향을 받는다</a:t>
            </a:r>
            <a:endParaRPr kumimoji="1" lang="en-US" altLang="ko-KR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항상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일관적인</a:t>
            </a:r>
            <a:r>
              <a:rPr kumimoji="1" lang="ko-KR" altLang="en-US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영향력이</a:t>
            </a:r>
            <a:endParaRPr kumimoji="1" lang="en-US" altLang="ko-KR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있는 것이 아니다</a:t>
            </a:r>
            <a:endParaRPr kumimoji="1" lang="ko-Kore-KR" altLang="en-US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0B55B1-B05E-43D0-B913-DD26D44AC5DC}"/>
              </a:ext>
            </a:extLst>
          </p:cNvPr>
          <p:cNvSpPr txBox="1"/>
          <p:nvPr/>
        </p:nvSpPr>
        <p:spPr>
          <a:xfrm>
            <a:off x="-645953" y="68633"/>
            <a:ext cx="652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주가는 예측이 가능할까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 분석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B28FAEA-B6B0-4259-803E-65889D4332E9}"/>
              </a:ext>
            </a:extLst>
          </p:cNvPr>
          <p:cNvCxnSpPr>
            <a:cxnSpLocks/>
          </p:cNvCxnSpPr>
          <p:nvPr/>
        </p:nvCxnSpPr>
        <p:spPr>
          <a:xfrm>
            <a:off x="1066803" y="647700"/>
            <a:ext cx="4124322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2CB001-B269-4AC9-9172-4E9F96C1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13" y="1038044"/>
            <a:ext cx="9525224" cy="3178794"/>
          </a:xfrm>
          <a:prstGeom prst="rect">
            <a:avLst/>
          </a:prstGeom>
        </p:spPr>
      </p:pic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799462FA-D34A-4CBC-B3F8-38AEDCA1A636}"/>
              </a:ext>
            </a:extLst>
          </p:cNvPr>
          <p:cNvSpPr/>
          <p:nvPr/>
        </p:nvSpPr>
        <p:spPr>
          <a:xfrm flipV="1">
            <a:off x="1304812" y="1038043"/>
            <a:ext cx="9582376" cy="5372282"/>
          </a:xfrm>
          <a:prstGeom prst="round2SameRect">
            <a:avLst>
              <a:gd name="adj1" fmla="val 5394"/>
              <a:gd name="adj2" fmla="val 0"/>
            </a:avLst>
          </a:prstGeom>
          <a:noFill/>
          <a:ln w="38100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3B3536-D920-44D2-A24A-9D3F5C8B03F9}"/>
              </a:ext>
            </a:extLst>
          </p:cNvPr>
          <p:cNvSpPr txBox="1"/>
          <p:nvPr/>
        </p:nvSpPr>
        <p:spPr>
          <a:xfrm>
            <a:off x="1447690" y="4216837"/>
            <a:ext cx="9468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kumimoji="1" lang="en-US" altLang="ko-KR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ko-KR" altLang="en-US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차트를 통해 과거 데이터를 기반으로 예측이 될까</a:t>
            </a:r>
            <a:r>
              <a:rPr kumimoji="1" lang="en-US" altLang="ko-KR" sz="2000" b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kumimoji="1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800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투자자들과 이론을 공부한 사람 사이에 항상 논쟁이 있다</a:t>
            </a:r>
            <a:r>
              <a:rPr kumimoji="1" lang="en-US" altLang="ko-KR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kumimoji="1" lang="en-US" altLang="ko-KR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이론적으로 불가능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</a:t>
            </a:r>
            <a:endParaRPr kumimoji="1" lang="en-US" altLang="ko-KR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주가는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비정상 시계열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kumimoji="1" lang="en-US" altLang="ko-KR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주가는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랜덤워크</a:t>
            </a:r>
            <a:r>
              <a:rPr kumimoji="1" lang="ko-KR" altLang="en-US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endParaRPr kumimoji="1" lang="en-US" altLang="ko-KR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0B55B1-B05E-43D0-B913-DD26D44AC5DC}"/>
              </a:ext>
            </a:extLst>
          </p:cNvPr>
          <p:cNvSpPr txBox="1"/>
          <p:nvPr/>
        </p:nvSpPr>
        <p:spPr>
          <a:xfrm>
            <a:off x="0" y="45660"/>
            <a:ext cx="525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주가는 예측이 가능할까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기술적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B2E5A3-CA61-4A3E-BA07-9C12735FBFC1}"/>
              </a:ext>
            </a:extLst>
          </p:cNvPr>
          <p:cNvSpPr/>
          <p:nvPr/>
        </p:nvSpPr>
        <p:spPr>
          <a:xfrm>
            <a:off x="9077325" y="1038043"/>
            <a:ext cx="1809862" cy="181157"/>
          </a:xfrm>
          <a:prstGeom prst="rect">
            <a:avLst/>
          </a:prstGeom>
          <a:solidFill>
            <a:srgbClr val="093F65"/>
          </a:solidFill>
          <a:ln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증권시세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67EC60-8BAA-4A03-93A6-82A24535AE83}"/>
              </a:ext>
            </a:extLst>
          </p:cNvPr>
          <p:cNvCxnSpPr>
            <a:cxnSpLocks/>
          </p:cNvCxnSpPr>
          <p:nvPr/>
        </p:nvCxnSpPr>
        <p:spPr>
          <a:xfrm>
            <a:off x="962025" y="647700"/>
            <a:ext cx="4294028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6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E9FF758-452B-4B61-AB97-4AF02298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8874"/>
            <a:ext cx="5291895" cy="3609975"/>
          </a:xfrm>
          <a:prstGeom prst="rect">
            <a:avLst/>
          </a:prstGeom>
          <a:ln w="38100">
            <a:solidFill>
              <a:srgbClr val="093F65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86092-414F-4DA9-9D79-B986B82E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1202254"/>
            <a:ext cx="4905375" cy="3626595"/>
          </a:xfrm>
          <a:prstGeom prst="rect">
            <a:avLst/>
          </a:prstGeom>
          <a:ln w="28575">
            <a:solidFill>
              <a:srgbClr val="093F65"/>
            </a:solidFill>
          </a:ln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3FD1C2-33AA-4C26-AAD8-E8C498640F67}"/>
              </a:ext>
            </a:extLst>
          </p:cNvPr>
          <p:cNvSpPr/>
          <p:nvPr/>
        </p:nvSpPr>
        <p:spPr>
          <a:xfrm>
            <a:off x="685800" y="5124450"/>
            <a:ext cx="10820400" cy="1476375"/>
          </a:xfrm>
          <a:prstGeom prst="roundRect">
            <a:avLst>
              <a:gd name="adj" fmla="val 36159"/>
            </a:avLst>
          </a:prstGeom>
          <a:noFill/>
          <a:ln w="38100">
            <a:solidFill>
              <a:srgbClr val="093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20042-DC6F-4F4A-9FB2-D4BE7BCB3DCA}"/>
              </a:ext>
            </a:extLst>
          </p:cNvPr>
          <p:cNvSpPr txBox="1"/>
          <p:nvPr/>
        </p:nvSpPr>
        <p:spPr>
          <a:xfrm>
            <a:off x="1352550" y="5124450"/>
            <a:ext cx="9782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2020~2021 </a:t>
            </a:r>
            <a:r>
              <a:rPr kumimoji="1" lang="ko-KR" altLang="en-US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주가 변동성</a:t>
            </a:r>
            <a:r>
              <a:rPr kumimoji="1" lang="en-US" altLang="ko-KR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수익률</a:t>
            </a:r>
            <a:r>
              <a:rPr kumimoji="1" lang="en-US" altLang="ko-KR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b="1">
                <a:solidFill>
                  <a:srgbClr val="3B52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그래프이다</a:t>
            </a:r>
            <a:endParaRPr kumimoji="1" lang="en-US" altLang="ko-KR" b="1">
              <a:solidFill>
                <a:srgbClr val="3B52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ADF teset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정상성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띈다</a:t>
            </a:r>
            <a:endParaRPr kumimoji="1" lang="en-US" altLang="ko-KR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연구들에 따르면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변동성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장기적으로는 예측이 가능하다</a:t>
            </a:r>
            <a:endParaRPr kumimoji="1" lang="en-US" altLang="ko-KR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kumimoji="1"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단기적 변동성</a:t>
            </a:r>
            <a:r>
              <a:rPr kumimoji="1" lang="ko-KR" altLang="en-US" b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예측하기 어렵다</a:t>
            </a:r>
            <a:endParaRPr kumimoji="1" lang="en-US" altLang="ko-KR" b="1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1C546-D05F-4807-9FB8-3367DA7139EC}"/>
              </a:ext>
            </a:extLst>
          </p:cNvPr>
          <p:cNvSpPr txBox="1"/>
          <p:nvPr/>
        </p:nvSpPr>
        <p:spPr>
          <a:xfrm>
            <a:off x="0" y="106733"/>
            <a:ext cx="521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주가는 예측이 가능할까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: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기술적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54AD34-6B30-40E4-8B8C-E0D5ED7FDAD6}"/>
              </a:ext>
            </a:extLst>
          </p:cNvPr>
          <p:cNvCxnSpPr>
            <a:cxnSpLocks/>
          </p:cNvCxnSpPr>
          <p:nvPr/>
        </p:nvCxnSpPr>
        <p:spPr>
          <a:xfrm>
            <a:off x="904875" y="647700"/>
            <a:ext cx="4313078" cy="0"/>
          </a:xfrm>
          <a:prstGeom prst="line">
            <a:avLst/>
          </a:prstGeom>
          <a:ln w="38100">
            <a:solidFill>
              <a:srgbClr val="093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2294EB-325D-40E4-9FE0-A4D966B24817}"/>
              </a:ext>
            </a:extLst>
          </p:cNvPr>
          <p:cNvSpPr/>
          <p:nvPr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9B3132-5B07-4BB2-84B2-2215088DB6BB}"/>
              </a:ext>
            </a:extLst>
          </p:cNvPr>
          <p:cNvGrpSpPr/>
          <p:nvPr/>
        </p:nvGrpSpPr>
        <p:grpSpPr>
          <a:xfrm>
            <a:off x="6915149" y="0"/>
            <a:ext cx="5284111" cy="6858000"/>
            <a:chOff x="6486525" y="0"/>
            <a:chExt cx="5712736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AB4806-7108-46C5-8485-F7F8BCA224CE}"/>
                </a:ext>
              </a:extLst>
            </p:cNvPr>
            <p:cNvSpPr/>
            <p:nvPr/>
          </p:nvSpPr>
          <p:spPr>
            <a:xfrm>
              <a:off x="6486525" y="2266950"/>
              <a:ext cx="5705475" cy="4591050"/>
            </a:xfrm>
            <a:prstGeom prst="rect">
              <a:avLst/>
            </a:prstGeom>
            <a:gradFill flip="none" rotWithShape="1">
              <a:gsLst>
                <a:gs pos="28000">
                  <a:srgbClr val="0C416B"/>
                </a:gs>
                <a:gs pos="80000">
                  <a:srgbClr val="081E38"/>
                </a:gs>
                <a:gs pos="0">
                  <a:srgbClr val="093F65"/>
                </a:gs>
                <a:gs pos="100000">
                  <a:srgbClr val="060C22"/>
                </a:gs>
              </a:gsLst>
              <a:lin ang="0" scaled="1"/>
              <a:tileRect/>
            </a:gradFill>
            <a:ln>
              <a:solidFill>
                <a:srgbClr val="0C4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4AE91E-AF11-44BD-B747-8B3C8F5C8A82}"/>
                </a:ext>
              </a:extLst>
            </p:cNvPr>
            <p:cNvSpPr/>
            <p:nvPr/>
          </p:nvSpPr>
          <p:spPr>
            <a:xfrm>
              <a:off x="6493786" y="0"/>
              <a:ext cx="5705475" cy="4591050"/>
            </a:xfrm>
            <a:prstGeom prst="rect">
              <a:avLst/>
            </a:prstGeom>
            <a:gradFill>
              <a:gsLst>
                <a:gs pos="69000">
                  <a:srgbClr val="124C8A"/>
                </a:gs>
                <a:gs pos="0">
                  <a:srgbClr val="298EB8"/>
                </a:gs>
                <a:gs pos="30500">
                  <a:srgbClr val="137BB3"/>
                </a:gs>
                <a:gs pos="23000">
                  <a:srgbClr val="1984B6"/>
                </a:gs>
                <a:gs pos="38000">
                  <a:srgbClr val="0D6DA7"/>
                </a:gs>
                <a:gs pos="61000">
                  <a:srgbClr val="125C9D"/>
                </a:gs>
                <a:gs pos="100000">
                  <a:srgbClr val="122A49"/>
                </a:gs>
              </a:gsLst>
              <a:lin ang="0" scaled="1"/>
            </a:gradFill>
            <a:ln>
              <a:gradFill flip="none" rotWithShape="1">
                <a:gsLst>
                  <a:gs pos="0">
                    <a:srgbClr val="298EB8"/>
                  </a:gs>
                  <a:gs pos="38000">
                    <a:schemeClr val="accent1">
                      <a:lumMod val="45000"/>
                      <a:lumOff val="55000"/>
                    </a:schemeClr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122A49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개미&amp;#39;는 무슨 주식 샀나 동학개미, &amp;#39;곱버스&amp;#39;·카카오…서학개미, 테슬라·애플">
              <a:extLst>
                <a:ext uri="{FF2B5EF4-FFF2-40B4-BE49-F238E27FC236}">
                  <a16:creationId xmlns:a16="http://schemas.microsoft.com/office/drawing/2014/main" id="{104670A0-C3AD-46EE-8AD7-2A2D011466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" b="993"/>
            <a:stretch/>
          </p:blipFill>
          <p:spPr bwMode="auto">
            <a:xfrm>
              <a:off x="6493786" y="1562100"/>
              <a:ext cx="5698214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754FED-2FB9-4630-84A4-7B305ED19779}"/>
                </a:ext>
              </a:extLst>
            </p:cNvPr>
            <p:cNvSpPr/>
            <p:nvPr/>
          </p:nvSpPr>
          <p:spPr>
            <a:xfrm>
              <a:off x="6486525" y="0"/>
              <a:ext cx="5712736" cy="685800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75950-C3E7-445B-9E78-3F926CE5793D}"/>
              </a:ext>
            </a:extLst>
          </p:cNvPr>
          <p:cNvSpPr/>
          <p:nvPr/>
        </p:nvSpPr>
        <p:spPr>
          <a:xfrm>
            <a:off x="3016615" y="0"/>
            <a:ext cx="3943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6EC280-DF8D-4DC6-A01E-B8513171D532}"/>
              </a:ext>
            </a:extLst>
          </p:cNvPr>
          <p:cNvCxnSpPr>
            <a:cxnSpLocks/>
          </p:cNvCxnSpPr>
          <p:nvPr/>
        </p:nvCxnSpPr>
        <p:spPr>
          <a:xfrm>
            <a:off x="692003" y="2242006"/>
            <a:ext cx="575537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1BA89C-5866-44F3-9A35-D8DAAE58D9B1}"/>
              </a:ext>
            </a:extLst>
          </p:cNvPr>
          <p:cNvSpPr txBox="1"/>
          <p:nvPr/>
        </p:nvSpPr>
        <p:spPr>
          <a:xfrm>
            <a:off x="837413" y="1394876"/>
            <a:ext cx="414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결론은</a:t>
            </a:r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49288-76D1-4765-9012-F775C3D49E18}"/>
              </a:ext>
            </a:extLst>
          </p:cNvPr>
          <p:cNvSpPr txBox="1"/>
          <p:nvPr/>
        </p:nvSpPr>
        <p:spPr>
          <a:xfrm>
            <a:off x="876300" y="2664618"/>
            <a:ext cx="52101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주식은</a:t>
            </a:r>
            <a:r>
              <a:rPr kumimoji="1" lang="ko-KR" altLang="en-US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예측보다는 대응이 중요하다</a:t>
            </a:r>
            <a:r>
              <a:rPr kumimoji="1" lang="en-US" altLang="ko-KR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일이 일어날지를 예상하고 해당 일보다 앞서 </a:t>
            </a:r>
            <a:endParaRPr kumimoji="1" lang="en-US" altLang="ko-KR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행동하는 것이 </a:t>
            </a:r>
            <a:r>
              <a:rPr kumimoji="1" lang="ko-KR" altLang="en-US" sz="1400" b="1" spc="50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이라면</a:t>
            </a:r>
            <a:r>
              <a:rPr kumimoji="1" lang="en-US" altLang="ko-KR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어떠한 사건이 일어났을 때 그 상황 속에서</a:t>
            </a:r>
            <a:endParaRPr kumimoji="1" lang="en-US" altLang="ko-KR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최선의 판단을 하는 것이 </a:t>
            </a:r>
            <a:r>
              <a:rPr kumimoji="1" lang="ko-KR" altLang="en-US" sz="1400" b="1" spc="50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대응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endParaRPr kumimoji="1" lang="en-US" altLang="ko-KR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ko-KR" altLang="en-US" sz="1400" b="1" spc="50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캔들 변수</a:t>
            </a:r>
            <a:r>
              <a:rPr kumimoji="1" lang="en-US" altLang="ko-KR" sz="1400" b="1" spc="50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(OHLCV)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활용하여</a:t>
            </a:r>
            <a:r>
              <a:rPr kumimoji="1" lang="en-US" altLang="ko-KR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b="1" spc="50">
                <a:solidFill>
                  <a:srgbClr val="093F6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주식의 이상 탐지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1" lang="en-US" altLang="ko-KR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</a:t>
            </a:r>
            <a:endParaRPr kumimoji="1" lang="en-US" altLang="ko-KR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주식의 움직임에 대응하고자 한다</a:t>
            </a:r>
            <a:endParaRPr kumimoji="1" lang="en-US" altLang="ko-KR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(+</a:t>
            </a:r>
            <a:r>
              <a:rPr kumimoji="1" lang="ko-KR" altLang="en-US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조금의 예측을 곁들인</a:t>
            </a:r>
            <a:r>
              <a:rPr kumimoji="1" lang="en-US" altLang="ko-KR" sz="1400" b="1" spc="5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endParaRPr kumimoji="1" lang="ko-Kore-KR" altLang="en-US" sz="1400" b="1" spc="5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374D5-6548-404B-A2CC-9862071AC03A}"/>
              </a:ext>
            </a:extLst>
          </p:cNvPr>
          <p:cNvSpPr txBox="1"/>
          <p:nvPr/>
        </p:nvSpPr>
        <p:spPr>
          <a:xfrm>
            <a:off x="876300" y="2583626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주식은</a:t>
            </a:r>
            <a:r>
              <a:rPr kumimoji="1" lang="ko-KR" altLang="en-US" b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예측보다는 대응이 중요하다</a:t>
            </a:r>
            <a:r>
              <a:rPr kumimoji="1" lang="en-US" altLang="ko-KR" b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41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70C595-28D1-4E1D-BA3E-DBFB4E4EA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783C5-3E20-43ED-B967-D7353792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71700" y="2029509"/>
            <a:ext cx="123825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000194-BBE6-4239-BFB0-100189F7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0612" y="3780740"/>
            <a:ext cx="145732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A378C0-3E4B-40F9-A42B-E40FCC4B12B7}"/>
              </a:ext>
            </a:extLst>
          </p:cNvPr>
          <p:cNvSpPr txBox="1"/>
          <p:nvPr/>
        </p:nvSpPr>
        <p:spPr>
          <a:xfrm>
            <a:off x="3048000" y="3134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spc="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 Detection</a:t>
            </a:r>
            <a:endParaRPr kumimoji="1" lang="ko-Kore-KR" altLang="en-US" sz="3600" b="1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8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A936F36-ADA5-44A6-B3AC-71D3D2C3C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78835"/>
              </p:ext>
            </p:extLst>
          </p:nvPr>
        </p:nvGraphicFramePr>
        <p:xfrm>
          <a:off x="487520" y="823913"/>
          <a:ext cx="1122823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614115">
                  <a:extLst>
                    <a:ext uri="{9D8B030D-6E8A-4147-A177-3AD203B41FA5}">
                      <a16:colId xmlns:a16="http://schemas.microsoft.com/office/drawing/2014/main" val="59729778"/>
                    </a:ext>
                  </a:extLst>
                </a:gridCol>
                <a:gridCol w="5614115">
                  <a:extLst>
                    <a:ext uri="{9D8B030D-6E8A-4147-A177-3AD203B41FA5}">
                      <a16:colId xmlns:a16="http://schemas.microsoft.com/office/drawing/2014/main" val="2744246761"/>
                    </a:ext>
                  </a:extLst>
                </a:gridCol>
              </a:tblGrid>
              <a:tr h="341947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목적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/>
                        <a:t>패키지명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80220"/>
                  </a:ext>
                </a:extLst>
              </a:tr>
              <a:tr h="341947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Database (ETL)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/>
                        <a:t>Sqlite3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 dirty="0"/>
                        <a:t>request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96273"/>
                  </a:ext>
                </a:extLst>
              </a:tr>
              <a:tr h="341947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Preprocess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 err="1"/>
                        <a:t>Numpy</a:t>
                      </a:r>
                      <a:r>
                        <a:rPr lang="en-US" altLang="ko-Kore-KR" b="1" dirty="0"/>
                        <a:t>, pandas, </a:t>
                      </a:r>
                      <a:r>
                        <a:rPr lang="en-US" altLang="ko-Kore-KR" b="1" dirty="0" err="1"/>
                        <a:t>sklearn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39611"/>
                  </a:ext>
                </a:extLst>
              </a:tr>
              <a:tr h="341947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Modeling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 err="1"/>
                        <a:t>Tensorflow</a:t>
                      </a:r>
                      <a:r>
                        <a:rPr lang="en-US" altLang="ko-Kore-KR" b="1" dirty="0"/>
                        <a:t>, </a:t>
                      </a:r>
                      <a:r>
                        <a:rPr lang="en-US" altLang="ko-Kore-KR" b="1" dirty="0" err="1"/>
                        <a:t>keras</a:t>
                      </a:r>
                      <a:r>
                        <a:rPr lang="en-US" altLang="ko-Kore-KR" b="1" dirty="0"/>
                        <a:t>, LSTM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90593"/>
                  </a:ext>
                </a:extLst>
              </a:tr>
              <a:tr h="341947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Visualization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 err="1"/>
                        <a:t>Plotly</a:t>
                      </a:r>
                      <a:r>
                        <a:rPr lang="en-US" altLang="ko-Kore-KR" b="1" dirty="0"/>
                        <a:t>, Matplotlib</a:t>
                      </a:r>
                      <a:endParaRPr lang="ko-Kore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5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2BC9E0-7D44-4725-9D70-B942A7344680}"/>
              </a:ext>
            </a:extLst>
          </p:cNvPr>
          <p:cNvSpPr txBox="1"/>
          <p:nvPr/>
        </p:nvSpPr>
        <p:spPr>
          <a:xfrm>
            <a:off x="-131603" y="74266"/>
            <a:ext cx="484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 소개 및 개발환경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3003AD-2B98-4754-9DEC-5FCD365C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2" y="2767013"/>
            <a:ext cx="6837203" cy="3838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3E121C-A113-496C-A70B-CB25F4B1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149" y="3845256"/>
            <a:ext cx="4180938" cy="1545893"/>
          </a:xfrm>
          <a:prstGeom prst="rect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56E29F-01BC-4B0A-936C-1A941E9CD7BB}"/>
              </a:ext>
            </a:extLst>
          </p:cNvPr>
          <p:cNvSpPr txBox="1"/>
          <p:nvPr/>
        </p:nvSpPr>
        <p:spPr>
          <a:xfrm>
            <a:off x="144620" y="-102546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400" b="1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70CC2A-ACA8-4DD9-B836-8C1B7F184968}"/>
              </a:ext>
            </a:extLst>
          </p:cNvPr>
          <p:cNvSpPr/>
          <p:nvPr/>
        </p:nvSpPr>
        <p:spPr>
          <a:xfrm>
            <a:off x="4029075" y="535931"/>
            <a:ext cx="609600" cy="17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850</Words>
  <Application>Microsoft Macintosh PowerPoint</Application>
  <PresentationFormat>와이드스크린</PresentationFormat>
  <Paragraphs>174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1훈슬림스키니 L</vt:lpstr>
      <vt:lpstr>타이포_쌍문동 B</vt:lpstr>
      <vt:lpstr>맑은 고딕</vt:lpstr>
      <vt:lpstr>나눔고딕</vt:lpstr>
      <vt:lpstr>Amatic SC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은공 우왕</dc:creator>
  <cp:lastModifiedBy>조성택</cp:lastModifiedBy>
  <cp:revision>13</cp:revision>
  <dcterms:created xsi:type="dcterms:W3CDTF">2021-12-05T05:03:19Z</dcterms:created>
  <dcterms:modified xsi:type="dcterms:W3CDTF">2021-12-05T14:45:29Z</dcterms:modified>
</cp:coreProperties>
</file>