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887004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5805360"/>
            <a:ext cx="887004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049000" y="475200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580536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9000" y="580536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28558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03160" y="4752000"/>
            <a:ext cx="28558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01960" y="4752000"/>
            <a:ext cx="28558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5805360"/>
            <a:ext cx="28558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03160" y="5805360"/>
            <a:ext cx="28558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501960" y="5805360"/>
            <a:ext cx="28558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4752000"/>
            <a:ext cx="8870040" cy="20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8870040" cy="20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4328280" cy="20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049000" y="4752000"/>
            <a:ext cx="4328280" cy="20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049000" y="4752000"/>
            <a:ext cx="4328280" cy="20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580536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4752000"/>
            <a:ext cx="8870040" cy="20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4328280" cy="20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9000" y="475200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9000" y="580536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9000" y="475200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04000" y="5805360"/>
            <a:ext cx="887004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887004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5805360"/>
            <a:ext cx="887004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49000" y="475200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04000" y="580536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9000" y="580536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28558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503160" y="4752000"/>
            <a:ext cx="28558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501960" y="4752000"/>
            <a:ext cx="28558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04000" y="5805360"/>
            <a:ext cx="28558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503160" y="5805360"/>
            <a:ext cx="28558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501960" y="5805360"/>
            <a:ext cx="28558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504000" y="4752000"/>
            <a:ext cx="8870040" cy="20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8870040" cy="20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4328280" cy="20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049000" y="4752000"/>
            <a:ext cx="4328280" cy="20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8870040" cy="20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9000" y="4752000"/>
            <a:ext cx="4328280" cy="20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04000" y="580536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4328280" cy="20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9000" y="475200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9000" y="580536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049000" y="475200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04000" y="5805360"/>
            <a:ext cx="887004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887004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04000" y="5805360"/>
            <a:ext cx="887004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049000" y="475200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580536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049000" y="580536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28558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503160" y="4752000"/>
            <a:ext cx="28558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501960" y="4752000"/>
            <a:ext cx="28558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504000" y="5805360"/>
            <a:ext cx="28558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503160" y="5805360"/>
            <a:ext cx="28558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501960" y="5805360"/>
            <a:ext cx="28558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504000" y="4752000"/>
            <a:ext cx="8870040" cy="20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8870040" cy="20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4328280" cy="20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049000" y="4752000"/>
            <a:ext cx="4328280" cy="20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4328280" cy="20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049000" y="4752000"/>
            <a:ext cx="4328280" cy="20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049000" y="4752000"/>
            <a:ext cx="4328280" cy="20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04000" y="580536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4328280" cy="20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049000" y="475200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49000" y="580536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049000" y="475200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504000" y="5805360"/>
            <a:ext cx="887004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887004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504000" y="5805360"/>
            <a:ext cx="887004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049000" y="475200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504000" y="580536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5049000" y="580536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28558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503160" y="4752000"/>
            <a:ext cx="28558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501960" y="4752000"/>
            <a:ext cx="28558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504000" y="5805360"/>
            <a:ext cx="28558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3503160" y="5805360"/>
            <a:ext cx="28558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6501960" y="5805360"/>
            <a:ext cx="28558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9000" y="4752000"/>
            <a:ext cx="4328280" cy="20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580536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4328280" cy="20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49000" y="475200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9000" y="580536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9000" y="4752000"/>
            <a:ext cx="432828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5805360"/>
            <a:ext cx="8870040" cy="96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4"/>
              </a:spcAft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8870040" cy="201600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pPr marL="432000" indent="-324000" algn="ctr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 algn="ctr">
              <a:spcAft>
                <a:spcPts val="113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 algn="ctr">
              <a:spcAft>
                <a:spcPts val="848"/>
              </a:spcAf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3" marL="1728000" indent="-216000" algn="ctr">
              <a:spcAft>
                <a:spcPts val="561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4" marL="2160000" indent="-216000" algn="ctr">
              <a:spcAft>
                <a:spcPts val="281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5" marL="2592000" indent="-216000" algn="ctr">
              <a:spcAft>
                <a:spcPts val="281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6" marL="3024000" indent="-216000" algn="ctr">
              <a:spcAft>
                <a:spcPts val="281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364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00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664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733A1765-802B-42F0-8354-21CA37274F1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0" y="-1440"/>
            <a:ext cx="10080000" cy="756144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1468EC91-734D-43A3-91A0-ACB70090A41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BE016815-3E19-40E1-957A-1395EA352A9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>
            <a:noFill/>
          </a:ln>
        </p:spPr>
      </p:pic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71C3D460-1F5F-4EB1-B8A7-976B0725AC8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1" i="1" lang="en-US" sz="4400" spc="-1" strike="noStrike">
                <a:solidFill>
                  <a:srgbClr val="000000"/>
                </a:solidFill>
                <a:latin typeface="Times New Roman"/>
              </a:rPr>
              <a:t>Letter-Recognition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504000" y="4752000"/>
            <a:ext cx="8870040" cy="259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ctr">
              <a:spcAft>
                <a:spcPts val="1414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Presented by: Philip George, Seif Nagi, Marian Kromel, Ahmed Osama, Youssif Assem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 algn="ctr">
              <a:spcAft>
                <a:spcPts val="1414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Supervised by: Dr. Ammar Mohamed, Eng: Haytham Metawie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1836000" y="3168000"/>
            <a:ext cx="6695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1" i="1" lang="en-US" sz="2700" spc="-1" strike="noStrike">
                <a:solidFill>
                  <a:srgbClr val="000000"/>
                </a:solidFill>
                <a:latin typeface="Times New Roman"/>
              </a:rPr>
              <a:t>Thank </a:t>
            </a:r>
            <a:br/>
            <a:r>
              <a:rPr b="1" i="1" lang="en-US" sz="2700" spc="-1" strike="noStrike">
                <a:solidFill>
                  <a:srgbClr val="000000"/>
                </a:solidFill>
                <a:latin typeface="Times New Roman"/>
              </a:rPr>
              <a:t>You!</a:t>
            </a:r>
            <a:br/>
            <a:r>
              <a:rPr b="1" i="1" lang="en-US" sz="2700" spc="-1" strike="noStrike">
                <a:solidFill>
                  <a:srgbClr val="000000"/>
                </a:solidFill>
                <a:latin typeface="Times New Roman"/>
              </a:rPr>
              <a:t>Any Questions ?!</a:t>
            </a:r>
            <a:endParaRPr b="0" lang="en-US" sz="27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504000" y="301320"/>
            <a:ext cx="7704000" cy="113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i="1" lang="en-US" sz="4400" spc="-1" strike="noStrike">
                <a:solidFill>
                  <a:srgbClr val="000000"/>
                </a:solidFill>
                <a:latin typeface="Times New Roman"/>
              </a:rPr>
              <a:t>Agenda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Introduction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Data set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Machine learning classifiers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Deep learning model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504000" y="301320"/>
            <a:ext cx="7704000" cy="113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000000"/>
                </a:solidFill>
                <a:latin typeface="Times New Roman"/>
              </a:rPr>
              <a:t>Introduction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Data set contains 16 features attributes.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Data set contains a target label named as (letter)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We tried to get the best accuracy by applying multiple classifiers and deep learning model.   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504000" y="301320"/>
            <a:ext cx="7704000" cy="113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000000"/>
                </a:solidFill>
                <a:latin typeface="Times New Roman"/>
              </a:rPr>
              <a:t>Data set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91440" y="1371600"/>
            <a:ext cx="9875520" cy="557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504000" y="301320"/>
            <a:ext cx="7704000" cy="113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000000"/>
                </a:solidFill>
                <a:latin typeface="Times New Roman"/>
              </a:rPr>
              <a:t>Machine learning models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504000" y="1769040"/>
            <a:ext cx="4328280" cy="608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en-US" sz="3200" spc="-1" strike="noStrike">
                <a:solidFill>
                  <a:srgbClr val="000000"/>
                </a:solidFill>
                <a:latin typeface="Times New Roman"/>
              </a:rPr>
              <a:t>Naive Bayes Classifier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178" name="Table 3"/>
          <p:cNvGraphicFramePr/>
          <p:nvPr/>
        </p:nvGraphicFramePr>
        <p:xfrm>
          <a:off x="1515240" y="2914560"/>
          <a:ext cx="6620400" cy="1438920"/>
        </p:xfrm>
        <a:graphic>
          <a:graphicData uri="http://schemas.openxmlformats.org/drawingml/2006/table">
            <a:tbl>
              <a:tblPr/>
              <a:tblGrid>
                <a:gridCol w="1308240"/>
                <a:gridCol w="1122120"/>
                <a:gridCol w="1308240"/>
                <a:gridCol w="1308240"/>
                <a:gridCol w="1573920"/>
              </a:tblGrid>
              <a:tr h="71964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Classifier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Accuracy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Precision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Recall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F1- score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71964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Naive Bayes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0.65%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0.66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504000" y="301320"/>
            <a:ext cx="7704000" cy="113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000000"/>
                </a:solidFill>
                <a:latin typeface="Times New Roman"/>
              </a:rPr>
              <a:t>Machine learning models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504000" y="1769040"/>
            <a:ext cx="4328280" cy="516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KNN classifier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181" name="Table 3"/>
          <p:cNvGraphicFramePr/>
          <p:nvPr/>
        </p:nvGraphicFramePr>
        <p:xfrm>
          <a:off x="875880" y="2507760"/>
          <a:ext cx="7742520" cy="3665520"/>
        </p:xfrm>
        <a:graphic>
          <a:graphicData uri="http://schemas.openxmlformats.org/drawingml/2006/table">
            <a:tbl>
              <a:tblPr/>
              <a:tblGrid>
                <a:gridCol w="1308240"/>
                <a:gridCol w="1665720"/>
                <a:gridCol w="1153080"/>
                <a:gridCol w="1132920"/>
                <a:gridCol w="1233360"/>
                <a:gridCol w="1249560"/>
              </a:tblGrid>
              <a:tr h="72900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Classifier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marL="216000" indent="-216000" algn="ctr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No of neighbors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Accuracy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Precision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Recall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F1- score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72900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KNN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marL="216000" indent="-216000" algn="ctr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0.94%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0.94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0.94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0.94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4916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KNN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0.95%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0.95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0.95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0.95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2900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KNN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0.95%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0.95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0.95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0.95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972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KNN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0.95%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0.95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0.95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0.95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504000" y="301320"/>
            <a:ext cx="7704000" cy="113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000000"/>
                </a:solidFill>
                <a:latin typeface="Times New Roman"/>
              </a:rPr>
              <a:t>Machine learning models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183" name="Table 2"/>
          <p:cNvGraphicFramePr/>
          <p:nvPr/>
        </p:nvGraphicFramePr>
        <p:xfrm>
          <a:off x="394560" y="2415960"/>
          <a:ext cx="9423000" cy="3679560"/>
        </p:xfrm>
        <a:graphic>
          <a:graphicData uri="http://schemas.openxmlformats.org/drawingml/2006/table">
            <a:tbl>
              <a:tblPr/>
              <a:tblGrid>
                <a:gridCol w="1308240"/>
                <a:gridCol w="1308240"/>
                <a:gridCol w="1494360"/>
                <a:gridCol w="1122120"/>
                <a:gridCol w="1308240"/>
                <a:gridCol w="1308240"/>
                <a:gridCol w="1573920"/>
              </a:tblGrid>
              <a:tr h="71964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Classifier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criterion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n_estimators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Accuracy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Precision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Recall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F1- score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71964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Random Forest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entropy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200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96.37%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0.96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0.96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0.964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Random Forest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entropy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250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95.75%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0.96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0.96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0.958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1964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Random Forest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gini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200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95.67%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0.96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0.96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0.957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80136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Random Forest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gini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250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95.95%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0.96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0.96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0.96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4" name="TextShape 3"/>
          <p:cNvSpPr txBox="1"/>
          <p:nvPr/>
        </p:nvSpPr>
        <p:spPr>
          <a:xfrm>
            <a:off x="504360" y="1769400"/>
            <a:ext cx="8870040" cy="646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en-US" sz="3200" spc="-1" strike="noStrike">
                <a:solidFill>
                  <a:srgbClr val="000000"/>
                </a:solidFill>
                <a:latin typeface="Times New Roman"/>
              </a:rPr>
              <a:t>Random Forest Classifier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504000" y="301320"/>
            <a:ext cx="7704000" cy="113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000000"/>
                </a:solidFill>
                <a:latin typeface="Times New Roman"/>
              </a:rPr>
              <a:t>Machine learning models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504000" y="1769040"/>
            <a:ext cx="4328280" cy="608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en-US" sz="3200" spc="-1" strike="noStrike">
                <a:solidFill>
                  <a:srgbClr val="000000"/>
                </a:solidFill>
                <a:latin typeface="Times New Roman"/>
              </a:rPr>
              <a:t>SVM Classifier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187" name="Table 3"/>
          <p:cNvGraphicFramePr/>
          <p:nvPr/>
        </p:nvGraphicFramePr>
        <p:xfrm>
          <a:off x="1025640" y="2501640"/>
          <a:ext cx="7849080" cy="3679560"/>
        </p:xfrm>
        <a:graphic>
          <a:graphicData uri="http://schemas.openxmlformats.org/drawingml/2006/table">
            <a:tbl>
              <a:tblPr/>
              <a:tblGrid>
                <a:gridCol w="1308240"/>
                <a:gridCol w="1308240"/>
                <a:gridCol w="1494360"/>
                <a:gridCol w="1122120"/>
                <a:gridCol w="1308240"/>
                <a:gridCol w="1308240"/>
              </a:tblGrid>
              <a:tr h="71964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Classifier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C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Kernel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Accuracy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Precision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Recall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71964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SVM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1.0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rbf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0.9945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0.9305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0.929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SVM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200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linear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0.9854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0.8184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0.8102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1964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SVM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100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poly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0.9958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0.9461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0.9457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80136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SVM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sigmoid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0.9312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nan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0.1051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504000" y="301320"/>
            <a:ext cx="7704000" cy="113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000000"/>
                </a:solidFill>
                <a:latin typeface="Times New Roman"/>
              </a:rPr>
              <a:t>Deep learning model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504000" y="1769040"/>
            <a:ext cx="4328280" cy="608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en-US" sz="3200" spc="-1" strike="noStrike">
                <a:solidFill>
                  <a:srgbClr val="000000"/>
                </a:solidFill>
                <a:latin typeface="Times New Roman"/>
              </a:rPr>
              <a:t>MLP Classifier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190" name="Table 3"/>
          <p:cNvGraphicFramePr/>
          <p:nvPr/>
        </p:nvGraphicFramePr>
        <p:xfrm>
          <a:off x="394920" y="2416320"/>
          <a:ext cx="9423000" cy="3276360"/>
        </p:xfrm>
        <a:graphic>
          <a:graphicData uri="http://schemas.openxmlformats.org/drawingml/2006/table">
            <a:tbl>
              <a:tblPr/>
              <a:tblGrid>
                <a:gridCol w="1308240"/>
                <a:gridCol w="1308240"/>
                <a:gridCol w="1494360"/>
                <a:gridCol w="1122120"/>
                <a:gridCol w="1308240"/>
                <a:gridCol w="1445760"/>
                <a:gridCol w="1436400"/>
              </a:tblGrid>
              <a:tr h="71964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Classifier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Activation</a:t>
                      </a:r>
                      <a:br/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Function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Optimization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No</a:t>
                      </a:r>
                      <a:br/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Of</a:t>
                      </a:r>
                      <a:br/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Iterations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No</a:t>
                      </a:r>
                      <a:br/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Of</a:t>
                      </a:r>
                      <a:br/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Hidden layers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No</a:t>
                      </a:r>
                      <a:br/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Of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 algn="ctr"/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preceptors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Accuracy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71964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MLP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Relu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sgd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2000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100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0.95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MLP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Relu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adam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2000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250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0.96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1964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MLP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logistic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adam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2000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200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0.96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2022-01-08T18:52:22Z</dcterms:created>
  <dc:creator/>
  <dc:description>Those creative commons textures have been used:
http://www.flickr.com/photos/kellyloveswhales/3505365913/ by 'Kelly Loves Whales'
http://www.flickr.com/photos/digitalyardsale/4806075532/in/photostream/ by Nick Merritt
License: https://creativecommons.org/licenses/by-sa/3.0/</dc:description>
  <dc:language>en-US</dc:language>
  <cp:lastModifiedBy/>
  <dcterms:modified xsi:type="dcterms:W3CDTF">2022-01-08T23:22:32Z</dcterms:modified>
  <cp:revision>6</cp:revision>
  <dc:subject/>
  <dc:title>Vintage</dc:title>
</cp:coreProperties>
</file>