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6347-077F-AE14-0313-507BE4DAF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B2FDE-1E63-4AF6-BE05-6A8942604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77CD6-990D-02A1-5097-92799995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8CB0-52DE-4E10-9380-67EEDB59CE47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143CD-E397-7955-DAA6-30D35866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6E3C5-7999-D5EB-BF47-92670D09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FE4E-0A88-47D7-81E2-FE2550EE40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87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5F68-BF5B-938E-F89C-88CCC73B6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88888-E8D8-5600-8C2A-F324898F8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C61F4-0379-1853-718F-24261D63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8CB0-52DE-4E10-9380-67EEDB59CE47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97AA4-0B87-61F6-D1DE-20F8CD94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2F714-6DDB-F475-F6FE-A54AF1252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FE4E-0A88-47D7-81E2-FE2550EE40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64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21D29-2A96-F1C4-7F5C-A5F86E83B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60A4D-1C0E-1013-318A-FED1F5D0C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E0C83-891E-9D65-0D08-46644031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8CB0-52DE-4E10-9380-67EEDB59CE47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A7085-9CFF-CD94-7A5D-C39FAA75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A1EC0-77A0-C393-61F2-F379B7A0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FE4E-0A88-47D7-81E2-FE2550EE40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6475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1A2D-5D54-CF01-9CD7-81C1FC88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2BBCA-33D7-DCDB-57D9-04711C918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207F9-171C-A299-99B6-9DB665C4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8CB0-52DE-4E10-9380-67EEDB59CE47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58068-EF59-FADB-E296-C8B53B62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D4DFA-CB00-FE61-AB7D-0298F247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FE4E-0A88-47D7-81E2-FE2550EE40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42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2B07-A438-C0D5-CAB3-94AA3773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DA0CB-58C7-FDF9-9091-007659E85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5C191-898C-A7A3-5703-D7D81B75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8CB0-52DE-4E10-9380-67EEDB59CE47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BCE76-C854-7BE8-F6EC-076665396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3F15B-38BD-2D9F-48EA-329438F6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FE4E-0A88-47D7-81E2-FE2550EE40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1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D73B-291E-F037-FCAC-D53BAEB9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FB60-7B08-5B75-7AD8-44E8C4B3DF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5B8F5-BCB2-5B1D-AC4D-669ECAE3E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A27D0-03E5-A794-4F7B-B9DA258A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8CB0-52DE-4E10-9380-67EEDB59CE47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D6649-A1EA-0252-D109-2D6EEDD8C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7A3E9-DD59-0499-62EB-98658AD5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FE4E-0A88-47D7-81E2-FE2550EE40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050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B9FF3-AE31-ADAC-2F49-761D6D64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80516-2013-258C-62C0-563612C35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4D84F-F234-3D54-5F82-2306111DB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DC514-749A-0390-0873-35CF4143A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3F1A5-EBCA-0006-B626-A8D8983CD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8AFA4-76B0-C758-64E9-476B4DD0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8CB0-52DE-4E10-9380-67EEDB59CE47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E4C54C-4D43-F944-13B2-8EA1BE2C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66AFA-1913-6235-4EA2-2275B2B6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FE4E-0A88-47D7-81E2-FE2550EE40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91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3E84F-85FA-BB4C-D5B3-FCC3B882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F2BBC-C0A8-1F1C-D0A4-DFB2BBAD4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8CB0-52DE-4E10-9380-67EEDB59CE47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0BB34-CE1C-BBF9-6340-5A002A13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1D29E-074F-3A17-5568-F3DFD51D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FE4E-0A88-47D7-81E2-FE2550EE40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68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EB8B87-BBFB-888C-7360-33A8C713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8CB0-52DE-4E10-9380-67EEDB59CE47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136A36-6C7F-0E17-0F9A-BB6ADCC01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41EE1-34E7-7D68-589B-1B2F2720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FE4E-0A88-47D7-81E2-FE2550EE40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773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0C864-79BD-A797-65C7-9B9ED6380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5FD50-CE1B-01BD-4734-955AF3BBD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FD5E5-8C70-BB89-8933-6EFB95F3A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AB6EF-663E-3E22-57ED-361D2205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8CB0-52DE-4E10-9380-67EEDB59CE47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EDD9F-A4C9-A4F5-3174-E7C9CA1D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9599B-904E-A77F-0DF9-F0A594AF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FE4E-0A88-47D7-81E2-FE2550EE40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6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22218-C354-69EF-0715-8C354862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84F196-17DC-ABAA-01EE-7D3FB44FF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0432A-5E7F-CC56-27D9-F7900CF44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0DDE9-2EC9-051C-B41F-201110AF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8CB0-52DE-4E10-9380-67EEDB59CE47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050F3-3C21-D586-96CB-B61B9BCE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90337-4096-91BB-2F2F-34B67A09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CFE4E-0A88-47D7-81E2-FE2550EE40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EC15A-D648-8120-36E7-322AC7C41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D6C89-9915-D0A6-1462-45F1324B0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095D0-C72C-CC09-E95F-3BBC51819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E8CB0-52DE-4E10-9380-67EEDB59CE47}" type="datetimeFigureOut">
              <a:rPr lang="en-GB" smtClean="0"/>
              <a:t>16/06/2022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8ECC7-481B-3FA2-EFBD-665EF1EC0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278D5-0EF2-5837-B6B2-FDF30C81B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CFE4E-0A88-47D7-81E2-FE2550EE40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83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37740A-D685-D043-24E8-6566AFEB8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Building a Daisy Drive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026840-A2EF-1C75-2047-A712547989FC}"/>
              </a:ext>
            </a:extLst>
          </p:cNvPr>
          <p:cNvSpPr txBox="1"/>
          <p:nvPr/>
        </p:nvSpPr>
        <p:spPr>
          <a:xfrm>
            <a:off x="396241" y="1524633"/>
            <a:ext cx="11399519" cy="380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2100"/>
              </a:spcAft>
            </a:pPr>
            <a:r>
              <a:rPr lang="en-US" sz="1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endParaRPr lang="en-US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 text – up to </a:t>
            </a: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3,000 words, excluding abstract, Methods, references and figure legends.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Abstract – up to 150 words, unreferenced. 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 items – up to 6 items (figures and/or tables). 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Article should be divided as follows: 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Introduction (without heading) 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  <a:p>
            <a:pPr marL="742950" lvl="1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Online Methods. 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Results and online Methods should be divided by topical subheadings; the Discussion does not contain subheadings. 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References – as a guideline, we typically recommend up to 50.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Articles include received/accepted dates. </a:t>
            </a:r>
          </a:p>
          <a:p>
            <a:pPr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Articles may be accompanied by supplementary information. </a:t>
            </a:r>
          </a:p>
          <a:p>
            <a:pPr algn="just" rtl="0" fontAlgn="base">
              <a:spcBef>
                <a:spcPts val="0"/>
              </a:spcBef>
              <a:spcAft>
                <a:spcPts val="2100"/>
              </a:spcAft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Articles are peer reviewed.</a:t>
            </a:r>
          </a:p>
        </p:txBody>
      </p:sp>
    </p:spTree>
    <p:extLst>
      <p:ext uri="{BB962C8B-B14F-4D97-AF65-F5344CB8AC3E}">
        <p14:creationId xmlns:p14="http://schemas.microsoft.com/office/powerpoint/2010/main" val="403897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69B79-036B-4BEA-A618-C80290539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Building a Daisy Drive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81B575-6F1C-874B-7256-27A140527D28}"/>
              </a:ext>
            </a:extLst>
          </p:cNvPr>
          <p:cNvGrpSpPr/>
          <p:nvPr/>
        </p:nvGrpSpPr>
        <p:grpSpPr>
          <a:xfrm>
            <a:off x="8819235" y="1306600"/>
            <a:ext cx="3038011" cy="4244799"/>
            <a:chOff x="8537312" y="1375946"/>
            <a:chExt cx="3038011" cy="4244799"/>
          </a:xfrm>
        </p:grpSpPr>
        <p:pic>
          <p:nvPicPr>
            <p:cNvPr id="49" name="Graphic 48" descr="Aperture with solid fill">
              <a:extLst>
                <a:ext uri="{FF2B5EF4-FFF2-40B4-BE49-F238E27FC236}">
                  <a16:creationId xmlns:a16="http://schemas.microsoft.com/office/drawing/2014/main" id="{C5B1D58D-264F-9C52-20C2-BABB583FC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9117" y="1375946"/>
              <a:ext cx="914400" cy="9144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EC4A49C-80AF-8119-942B-22E75095030B}"/>
                </a:ext>
              </a:extLst>
            </p:cNvPr>
            <p:cNvSpPr txBox="1"/>
            <p:nvPr/>
          </p:nvSpPr>
          <p:spPr>
            <a:xfrm>
              <a:off x="8537312" y="2290346"/>
              <a:ext cx="3038011" cy="3330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A element</a:t>
              </a:r>
            </a:p>
            <a:p>
              <a:pPr marL="285750" indent="-28575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AsU6A 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– 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cd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 sgRNA1</a:t>
              </a:r>
            </a:p>
            <a:p>
              <a:pPr marL="285750" indent="-28575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AsU6B 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– 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cd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 sgRNA1</a:t>
              </a:r>
            </a:p>
            <a:p>
              <a:pPr marL="285750" indent="-28575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AsU6C 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– 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cd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 sgRNA1</a:t>
              </a:r>
            </a:p>
            <a:p>
              <a:pPr marL="285750" indent="-28575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As7SK 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– 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cd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 sgRNA1</a:t>
              </a:r>
            </a:p>
            <a:p>
              <a:pPr marL="285750" indent="-28575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As7SK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_del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– 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cd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 sgRNA1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C357912-409A-EB49-C4CA-CE5CC9C72C66}"/>
              </a:ext>
            </a:extLst>
          </p:cNvPr>
          <p:cNvGrpSpPr/>
          <p:nvPr/>
        </p:nvGrpSpPr>
        <p:grpSpPr>
          <a:xfrm>
            <a:off x="4467990" y="1325563"/>
            <a:ext cx="3256021" cy="3136803"/>
            <a:chOff x="8428308" y="1375946"/>
            <a:chExt cx="3256021" cy="3136803"/>
          </a:xfrm>
        </p:grpSpPr>
        <p:pic>
          <p:nvPicPr>
            <p:cNvPr id="56" name="Graphic 55" descr="Aperture with solid fill">
              <a:extLst>
                <a:ext uri="{FF2B5EF4-FFF2-40B4-BE49-F238E27FC236}">
                  <a16:creationId xmlns:a16="http://schemas.microsoft.com/office/drawing/2014/main" id="{55270D72-7872-B415-337D-1889BBFE4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99117" y="1375946"/>
              <a:ext cx="914400" cy="9144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7624281-84A5-67C3-9F18-9A07BA18336B}"/>
                </a:ext>
              </a:extLst>
            </p:cNvPr>
            <p:cNvSpPr txBox="1"/>
            <p:nvPr/>
          </p:nvSpPr>
          <p:spPr>
            <a:xfrm>
              <a:off x="8428308" y="2290346"/>
              <a:ext cx="3256021" cy="2222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B element</a:t>
              </a:r>
            </a:p>
            <a:p>
              <a:pPr marL="285750" indent="-28575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zpg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 5’-Cas9-ubi + crRNA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zpg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 3’-ubi-Cas9</a:t>
              </a:r>
            </a:p>
            <a:p>
              <a:pPr marL="285750" indent="-28575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kmo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-rescue-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zpg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-Cas9-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kmo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F7573F0-E756-DA46-5C16-182FA1869DD8}"/>
              </a:ext>
            </a:extLst>
          </p:cNvPr>
          <p:cNvGrpSpPr/>
          <p:nvPr/>
        </p:nvGrpSpPr>
        <p:grpSpPr>
          <a:xfrm>
            <a:off x="334754" y="1325563"/>
            <a:ext cx="3602333" cy="3136803"/>
            <a:chOff x="8255152" y="1375946"/>
            <a:chExt cx="3602333" cy="3136803"/>
          </a:xfrm>
        </p:grpSpPr>
        <p:pic>
          <p:nvPicPr>
            <p:cNvPr id="59" name="Graphic 58" descr="Aperture with solid fill">
              <a:extLst>
                <a:ext uri="{FF2B5EF4-FFF2-40B4-BE49-F238E27FC236}">
                  <a16:creationId xmlns:a16="http://schemas.microsoft.com/office/drawing/2014/main" id="{3A7B6FB0-3484-7C6D-C7B4-19D45C238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99117" y="1375946"/>
              <a:ext cx="914400" cy="91440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E81285B-766A-FC48-FB2B-DCECC9EEECF2}"/>
                </a:ext>
              </a:extLst>
            </p:cNvPr>
            <p:cNvSpPr txBox="1"/>
            <p:nvPr/>
          </p:nvSpPr>
          <p:spPr>
            <a:xfrm>
              <a:off x="8255152" y="2290346"/>
              <a:ext cx="3602333" cy="2222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C element</a:t>
              </a:r>
            </a:p>
            <a:p>
              <a:pPr marL="285750" indent="-28575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pBac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Ag7SK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-tracrRNA-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pBac</a:t>
              </a:r>
            </a:p>
            <a:p>
              <a:pPr marL="285750" indent="-28575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pBac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AsU6C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-sgRNA 3-4-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pBac</a:t>
              </a:r>
            </a:p>
            <a:p>
              <a:pPr marL="285750" indent="-28575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pBac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AsU6C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-sgRNA1-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pBac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930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69B79-036B-4BEA-A618-C80290539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Substitution of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PolIII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promoter expressing an identical sgRNA affects homing efficiency of a split drive system - EG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81B575-6F1C-874B-7256-27A140527D28}"/>
              </a:ext>
            </a:extLst>
          </p:cNvPr>
          <p:cNvGrpSpPr/>
          <p:nvPr/>
        </p:nvGrpSpPr>
        <p:grpSpPr>
          <a:xfrm>
            <a:off x="8819235" y="1306600"/>
            <a:ext cx="3038011" cy="4244799"/>
            <a:chOff x="8537312" y="1375946"/>
            <a:chExt cx="3038011" cy="4244799"/>
          </a:xfrm>
        </p:grpSpPr>
        <p:pic>
          <p:nvPicPr>
            <p:cNvPr id="49" name="Graphic 48" descr="Aperture with solid fill">
              <a:extLst>
                <a:ext uri="{FF2B5EF4-FFF2-40B4-BE49-F238E27FC236}">
                  <a16:creationId xmlns:a16="http://schemas.microsoft.com/office/drawing/2014/main" id="{C5B1D58D-264F-9C52-20C2-BABB583FC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9117" y="1375946"/>
              <a:ext cx="914400" cy="9144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EC4A49C-80AF-8119-942B-22E75095030B}"/>
                </a:ext>
              </a:extLst>
            </p:cNvPr>
            <p:cNvSpPr txBox="1"/>
            <p:nvPr/>
          </p:nvSpPr>
          <p:spPr>
            <a:xfrm>
              <a:off x="8537312" y="2290346"/>
              <a:ext cx="3038011" cy="3330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A element</a:t>
              </a:r>
            </a:p>
            <a:p>
              <a:pPr marL="285750" indent="-28575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AsU6A </a:t>
              </a:r>
              <a:r>
                <a:rPr lang="en-GB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– </a:t>
              </a:r>
              <a:r>
                <a:rPr lang="en-GB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cd</a:t>
              </a:r>
              <a:r>
                <a:rPr lang="en-GB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sgRNA1</a:t>
              </a:r>
            </a:p>
            <a:p>
              <a:pPr marL="285750" indent="-28575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AsU6B 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– 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cd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 sgRNA1</a:t>
              </a:r>
            </a:p>
            <a:p>
              <a:pPr marL="285750" indent="-28575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AsU6C 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– 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cd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 sgRNA1</a:t>
              </a:r>
            </a:p>
            <a:p>
              <a:pPr marL="285750" indent="-28575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As7SK </a:t>
              </a:r>
              <a:r>
                <a:rPr lang="en-GB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– </a:t>
              </a:r>
              <a:r>
                <a:rPr lang="en-GB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cd</a:t>
              </a:r>
              <a:r>
                <a:rPr lang="en-GB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sgRNA1</a:t>
              </a:r>
            </a:p>
            <a:p>
              <a:pPr marL="285750" indent="-28575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As7SK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_del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– 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cd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 sgRNA1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C357912-409A-EB49-C4CA-CE5CC9C72C66}"/>
              </a:ext>
            </a:extLst>
          </p:cNvPr>
          <p:cNvGrpSpPr/>
          <p:nvPr/>
        </p:nvGrpSpPr>
        <p:grpSpPr>
          <a:xfrm>
            <a:off x="4467990" y="1325563"/>
            <a:ext cx="3256021" cy="3136803"/>
            <a:chOff x="8428308" y="1375946"/>
            <a:chExt cx="3256021" cy="3136803"/>
          </a:xfrm>
        </p:grpSpPr>
        <p:pic>
          <p:nvPicPr>
            <p:cNvPr id="56" name="Graphic 55" descr="Aperture with solid fill">
              <a:extLst>
                <a:ext uri="{FF2B5EF4-FFF2-40B4-BE49-F238E27FC236}">
                  <a16:creationId xmlns:a16="http://schemas.microsoft.com/office/drawing/2014/main" id="{55270D72-7872-B415-337D-1889BBFE4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99117" y="1375946"/>
              <a:ext cx="914400" cy="9144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7624281-84A5-67C3-9F18-9A07BA18336B}"/>
                </a:ext>
              </a:extLst>
            </p:cNvPr>
            <p:cNvSpPr txBox="1"/>
            <p:nvPr/>
          </p:nvSpPr>
          <p:spPr>
            <a:xfrm>
              <a:off x="8428308" y="2290346"/>
              <a:ext cx="3256021" cy="2222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B element</a:t>
              </a:r>
            </a:p>
            <a:p>
              <a:pPr marL="285750" indent="-28575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zpg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 5’-Cas9-ubi + crRNA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zpg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 3’-ubi-Cas9</a:t>
              </a:r>
            </a:p>
            <a:p>
              <a:pPr marL="285750" indent="-28575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kmo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-rescue-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zpg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-Cas9-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kmo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F7573F0-E756-DA46-5C16-182FA1869DD8}"/>
              </a:ext>
            </a:extLst>
          </p:cNvPr>
          <p:cNvGrpSpPr/>
          <p:nvPr/>
        </p:nvGrpSpPr>
        <p:grpSpPr>
          <a:xfrm>
            <a:off x="334754" y="1325563"/>
            <a:ext cx="3602333" cy="3136803"/>
            <a:chOff x="8255152" y="1375946"/>
            <a:chExt cx="3602333" cy="3136803"/>
          </a:xfrm>
        </p:grpSpPr>
        <p:pic>
          <p:nvPicPr>
            <p:cNvPr id="59" name="Graphic 58" descr="Aperture with solid fill">
              <a:extLst>
                <a:ext uri="{FF2B5EF4-FFF2-40B4-BE49-F238E27FC236}">
                  <a16:creationId xmlns:a16="http://schemas.microsoft.com/office/drawing/2014/main" id="{3A7B6FB0-3484-7C6D-C7B4-19D45C238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99117" y="1375946"/>
              <a:ext cx="914400" cy="91440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E81285B-766A-FC48-FB2B-DCECC9EEECF2}"/>
                </a:ext>
              </a:extLst>
            </p:cNvPr>
            <p:cNvSpPr txBox="1"/>
            <p:nvPr/>
          </p:nvSpPr>
          <p:spPr>
            <a:xfrm>
              <a:off x="8255152" y="2290346"/>
              <a:ext cx="3602333" cy="2222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C element</a:t>
              </a:r>
            </a:p>
            <a:p>
              <a:pPr marL="285750" indent="-28575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pBac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Ag7SK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-tracrRNA-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pBac</a:t>
              </a:r>
            </a:p>
            <a:p>
              <a:pPr marL="285750" indent="-28575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pBac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AsU6C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-sgRNA 3-4-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pBac</a:t>
              </a:r>
            </a:p>
            <a:p>
              <a:pPr marL="285750" indent="-28575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pBac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AsU6C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-sgRNA1-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pBac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E6DD5B69-117F-F8EB-1711-B95F93F66E50}"/>
              </a:ext>
            </a:extLst>
          </p:cNvPr>
          <p:cNvSpPr/>
          <p:nvPr/>
        </p:nvSpPr>
        <p:spPr>
          <a:xfrm>
            <a:off x="334754" y="1166949"/>
            <a:ext cx="3967280" cy="3997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EA8A6B-F9F2-9BB3-35EA-1AF437C8E162}"/>
              </a:ext>
            </a:extLst>
          </p:cNvPr>
          <p:cNvSpPr/>
          <p:nvPr/>
        </p:nvSpPr>
        <p:spPr>
          <a:xfrm>
            <a:off x="4631866" y="2980192"/>
            <a:ext cx="3142513" cy="3483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2668F0-6993-6740-71EA-BCF460D17319}"/>
              </a:ext>
            </a:extLst>
          </p:cNvPr>
          <p:cNvSpPr/>
          <p:nvPr/>
        </p:nvSpPr>
        <p:spPr>
          <a:xfrm>
            <a:off x="4543704" y="4068763"/>
            <a:ext cx="3142513" cy="3483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6536C1-AB3C-89AF-6DF5-881265D4A509}"/>
              </a:ext>
            </a:extLst>
          </p:cNvPr>
          <p:cNvSpPr txBox="1"/>
          <p:nvPr/>
        </p:nvSpPr>
        <p:spPr>
          <a:xfrm>
            <a:off x="667878" y="2167413"/>
            <a:ext cx="3709870" cy="3365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 figure - comparing homing efficiency of homing assay of U6A, U6B, U6C, 7SK, and 7SK-deletion - PL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Extended figure - cutting and embryonic assays - PL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Supplementary table/figure - homing vs meiotic drive data </a:t>
            </a:r>
            <a:endParaRPr lang="en-US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36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69B79-036B-4BEA-A618-C80290539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Fusion of ubiquitin-Cas9 to the innexin 4 protein enables highly efficient homing - MA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81B575-6F1C-874B-7256-27A140527D28}"/>
              </a:ext>
            </a:extLst>
          </p:cNvPr>
          <p:cNvGrpSpPr/>
          <p:nvPr/>
        </p:nvGrpSpPr>
        <p:grpSpPr>
          <a:xfrm>
            <a:off x="8819235" y="1306600"/>
            <a:ext cx="3038011" cy="4244799"/>
            <a:chOff x="8537312" y="1375946"/>
            <a:chExt cx="3038011" cy="4244799"/>
          </a:xfrm>
        </p:grpSpPr>
        <p:pic>
          <p:nvPicPr>
            <p:cNvPr id="49" name="Graphic 48" descr="Aperture with solid fill">
              <a:extLst>
                <a:ext uri="{FF2B5EF4-FFF2-40B4-BE49-F238E27FC236}">
                  <a16:creationId xmlns:a16="http://schemas.microsoft.com/office/drawing/2014/main" id="{C5B1D58D-264F-9C52-20C2-BABB583FC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9117" y="1375946"/>
              <a:ext cx="914400" cy="9144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EC4A49C-80AF-8119-942B-22E75095030B}"/>
                </a:ext>
              </a:extLst>
            </p:cNvPr>
            <p:cNvSpPr txBox="1"/>
            <p:nvPr/>
          </p:nvSpPr>
          <p:spPr>
            <a:xfrm>
              <a:off x="8537312" y="2290346"/>
              <a:ext cx="3038011" cy="3330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A element</a:t>
              </a:r>
            </a:p>
            <a:p>
              <a:pPr marL="285750" indent="-28575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AsU6A 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– 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cd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 sgRNA1</a:t>
              </a:r>
            </a:p>
            <a:p>
              <a:pPr marL="285750" indent="-28575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AsU6B 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– 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cd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 sgRNA1</a:t>
              </a:r>
            </a:p>
            <a:p>
              <a:pPr marL="285750" indent="-28575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AsU6C 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– 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cd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 sgRNA1</a:t>
              </a:r>
            </a:p>
            <a:p>
              <a:pPr marL="285750" indent="-28575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As7SK 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– 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cd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 sgRNA1</a:t>
              </a:r>
            </a:p>
            <a:p>
              <a:pPr marL="285750" indent="-28575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As7SK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_del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– 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cd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 sgRNA1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C357912-409A-EB49-C4CA-CE5CC9C72C66}"/>
              </a:ext>
            </a:extLst>
          </p:cNvPr>
          <p:cNvGrpSpPr/>
          <p:nvPr/>
        </p:nvGrpSpPr>
        <p:grpSpPr>
          <a:xfrm>
            <a:off x="4467990" y="1325563"/>
            <a:ext cx="3256021" cy="3136803"/>
            <a:chOff x="8428308" y="1375946"/>
            <a:chExt cx="3256021" cy="3136803"/>
          </a:xfrm>
        </p:grpSpPr>
        <p:pic>
          <p:nvPicPr>
            <p:cNvPr id="56" name="Graphic 55" descr="Aperture with solid fill">
              <a:extLst>
                <a:ext uri="{FF2B5EF4-FFF2-40B4-BE49-F238E27FC236}">
                  <a16:creationId xmlns:a16="http://schemas.microsoft.com/office/drawing/2014/main" id="{55270D72-7872-B415-337D-1889BBFE4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99117" y="1375946"/>
              <a:ext cx="914400" cy="9144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7624281-84A5-67C3-9F18-9A07BA18336B}"/>
                </a:ext>
              </a:extLst>
            </p:cNvPr>
            <p:cNvSpPr txBox="1"/>
            <p:nvPr/>
          </p:nvSpPr>
          <p:spPr>
            <a:xfrm>
              <a:off x="8428308" y="2290346"/>
              <a:ext cx="3256021" cy="2222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B element</a:t>
              </a:r>
            </a:p>
            <a:p>
              <a:pPr marL="285750" indent="-28575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i="1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zpg</a:t>
              </a:r>
              <a:r>
                <a:rPr lang="en-GB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5’-Cas9-ubi + crRNA</a:t>
              </a:r>
              <a:endPara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zpg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 3’-ubi-Cas9</a:t>
              </a:r>
            </a:p>
            <a:p>
              <a:pPr marL="285750" indent="-28575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kmo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-rescue-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zpg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-Cas9-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kmo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F7573F0-E756-DA46-5C16-182FA1869DD8}"/>
              </a:ext>
            </a:extLst>
          </p:cNvPr>
          <p:cNvGrpSpPr/>
          <p:nvPr/>
        </p:nvGrpSpPr>
        <p:grpSpPr>
          <a:xfrm>
            <a:off x="334754" y="1325563"/>
            <a:ext cx="3602333" cy="3136803"/>
            <a:chOff x="8255152" y="1375946"/>
            <a:chExt cx="3602333" cy="3136803"/>
          </a:xfrm>
        </p:grpSpPr>
        <p:pic>
          <p:nvPicPr>
            <p:cNvPr id="59" name="Graphic 58" descr="Aperture with solid fill">
              <a:extLst>
                <a:ext uri="{FF2B5EF4-FFF2-40B4-BE49-F238E27FC236}">
                  <a16:creationId xmlns:a16="http://schemas.microsoft.com/office/drawing/2014/main" id="{3A7B6FB0-3484-7C6D-C7B4-19D45C238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99117" y="1375946"/>
              <a:ext cx="914400" cy="91440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E81285B-766A-FC48-FB2B-DCECC9EEECF2}"/>
                </a:ext>
              </a:extLst>
            </p:cNvPr>
            <p:cNvSpPr txBox="1"/>
            <p:nvPr/>
          </p:nvSpPr>
          <p:spPr>
            <a:xfrm>
              <a:off x="8255152" y="2290346"/>
              <a:ext cx="3602333" cy="2222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C element</a:t>
              </a:r>
            </a:p>
            <a:p>
              <a:pPr marL="285750" indent="-28575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pBac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Ag7SK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-tracrRNA-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pBac</a:t>
              </a:r>
            </a:p>
            <a:p>
              <a:pPr marL="285750" indent="-28575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pBac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AsU6C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-sgRNA 3-4-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pBac</a:t>
              </a:r>
            </a:p>
            <a:p>
              <a:pPr marL="285750" indent="-28575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pBac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AsU6C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-sgRNA1-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pBac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FE290C5-3E0D-1BA0-A750-0F9AE4456F1A}"/>
              </a:ext>
            </a:extLst>
          </p:cNvPr>
          <p:cNvSpPr/>
          <p:nvPr/>
        </p:nvSpPr>
        <p:spPr>
          <a:xfrm>
            <a:off x="334754" y="1166949"/>
            <a:ext cx="3967280" cy="3997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3266AA-AA87-D777-79DF-2BB0885F32D1}"/>
              </a:ext>
            </a:extLst>
          </p:cNvPr>
          <p:cNvSpPr/>
          <p:nvPr/>
        </p:nvSpPr>
        <p:spPr>
          <a:xfrm>
            <a:off x="8743406" y="5024531"/>
            <a:ext cx="3448594" cy="526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FB61FA-2F36-14FF-2C46-05CD6918B352}"/>
              </a:ext>
            </a:extLst>
          </p:cNvPr>
          <p:cNvSpPr/>
          <p:nvPr/>
        </p:nvSpPr>
        <p:spPr>
          <a:xfrm>
            <a:off x="8697686" y="3428999"/>
            <a:ext cx="3448594" cy="9688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BC8A61-C735-198D-A263-4A1006E6C438}"/>
              </a:ext>
            </a:extLst>
          </p:cNvPr>
          <p:cNvSpPr/>
          <p:nvPr/>
        </p:nvSpPr>
        <p:spPr>
          <a:xfrm>
            <a:off x="4478826" y="3454810"/>
            <a:ext cx="3448594" cy="5268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60348D-28B0-8FE6-4C6E-E695013D0E1C}"/>
              </a:ext>
            </a:extLst>
          </p:cNvPr>
          <p:cNvSpPr txBox="1"/>
          <p:nvPr/>
        </p:nvSpPr>
        <p:spPr>
          <a:xfrm>
            <a:off x="667878" y="2167413"/>
            <a:ext cx="3709870" cy="37805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 figure - comparing homing efficiency of homing assay of U6A with N’-zpg-Cas9, C’-zpg-Cas9, and kmo-zpg-Cas9 - PL</a:t>
            </a: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Extended figure - cutting and embryonic assays - PL</a:t>
            </a: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Supplementary table/figure - pooled data for 7SK with the three Cas9 </a:t>
            </a:r>
          </a:p>
        </p:txBody>
      </p:sp>
    </p:spTree>
    <p:extLst>
      <p:ext uri="{BB962C8B-B14F-4D97-AF65-F5344CB8AC3E}">
        <p14:creationId xmlns:p14="http://schemas.microsoft.com/office/powerpoint/2010/main" val="280328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69B79-036B-4BEA-A618-C80290539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Homing persists in a three-element daisy chain gene drive system - JA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481B575-6F1C-874B-7256-27A140527D28}"/>
              </a:ext>
            </a:extLst>
          </p:cNvPr>
          <p:cNvGrpSpPr/>
          <p:nvPr/>
        </p:nvGrpSpPr>
        <p:grpSpPr>
          <a:xfrm>
            <a:off x="8819235" y="1306600"/>
            <a:ext cx="3038011" cy="4244799"/>
            <a:chOff x="8537312" y="1375946"/>
            <a:chExt cx="3038011" cy="4244799"/>
          </a:xfrm>
        </p:grpSpPr>
        <p:pic>
          <p:nvPicPr>
            <p:cNvPr id="49" name="Graphic 48" descr="Aperture with solid fill">
              <a:extLst>
                <a:ext uri="{FF2B5EF4-FFF2-40B4-BE49-F238E27FC236}">
                  <a16:creationId xmlns:a16="http://schemas.microsoft.com/office/drawing/2014/main" id="{C5B1D58D-264F-9C52-20C2-BABB583FC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9117" y="1375946"/>
              <a:ext cx="914400" cy="9144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EC4A49C-80AF-8119-942B-22E75095030B}"/>
                </a:ext>
              </a:extLst>
            </p:cNvPr>
            <p:cNvSpPr txBox="1"/>
            <p:nvPr/>
          </p:nvSpPr>
          <p:spPr>
            <a:xfrm>
              <a:off x="8537312" y="2290346"/>
              <a:ext cx="3038011" cy="3330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A element</a:t>
              </a:r>
            </a:p>
            <a:p>
              <a:pPr marL="285750" indent="-28575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AsU6A 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– 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cd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 sgRNA1</a:t>
              </a:r>
            </a:p>
            <a:p>
              <a:pPr marL="285750" indent="-28575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AsU6B 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– 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cd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 sgRNA1</a:t>
              </a:r>
            </a:p>
            <a:p>
              <a:pPr marL="285750" indent="-28575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AsU6C 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– 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cd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 sgRNA1</a:t>
              </a:r>
            </a:p>
            <a:p>
              <a:pPr marL="285750" indent="-28575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As7SK </a:t>
              </a:r>
              <a:r>
                <a:rPr lang="en-GB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– </a:t>
              </a:r>
              <a:r>
                <a:rPr lang="en-GB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cd</a:t>
              </a:r>
              <a:r>
                <a:rPr lang="en-GB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sgRNA1</a:t>
              </a:r>
            </a:p>
            <a:p>
              <a:pPr marL="285750" indent="-28575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As7SK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_del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– 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cd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 sgRNA1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C357912-409A-EB49-C4CA-CE5CC9C72C66}"/>
              </a:ext>
            </a:extLst>
          </p:cNvPr>
          <p:cNvGrpSpPr/>
          <p:nvPr/>
        </p:nvGrpSpPr>
        <p:grpSpPr>
          <a:xfrm>
            <a:off x="4467990" y="1325563"/>
            <a:ext cx="3256021" cy="3136803"/>
            <a:chOff x="8428308" y="1375946"/>
            <a:chExt cx="3256021" cy="3136803"/>
          </a:xfrm>
        </p:grpSpPr>
        <p:pic>
          <p:nvPicPr>
            <p:cNvPr id="56" name="Graphic 55" descr="Aperture with solid fill">
              <a:extLst>
                <a:ext uri="{FF2B5EF4-FFF2-40B4-BE49-F238E27FC236}">
                  <a16:creationId xmlns:a16="http://schemas.microsoft.com/office/drawing/2014/main" id="{55270D72-7872-B415-337D-1889BBFE4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99117" y="1375946"/>
              <a:ext cx="914400" cy="9144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7624281-84A5-67C3-9F18-9A07BA18336B}"/>
                </a:ext>
              </a:extLst>
            </p:cNvPr>
            <p:cNvSpPr txBox="1"/>
            <p:nvPr/>
          </p:nvSpPr>
          <p:spPr>
            <a:xfrm>
              <a:off x="8428308" y="2290346"/>
              <a:ext cx="3256021" cy="2222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B element</a:t>
              </a:r>
            </a:p>
            <a:p>
              <a:pPr marL="285750" indent="-28575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zpg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 5’-Cas9-ubi + crRNA</a:t>
              </a:r>
              <a:endParaRPr lang="en-GB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i="1" dirty="0" err="1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zpg</a:t>
              </a:r>
              <a:r>
                <a:rPr lang="en-GB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3’-ubi-Cas9</a:t>
              </a:r>
            </a:p>
            <a:p>
              <a:pPr marL="285750" indent="-28575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kmo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-rescue-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zpg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-Cas9-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kmo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F7573F0-E756-DA46-5C16-182FA1869DD8}"/>
              </a:ext>
            </a:extLst>
          </p:cNvPr>
          <p:cNvGrpSpPr/>
          <p:nvPr/>
        </p:nvGrpSpPr>
        <p:grpSpPr>
          <a:xfrm>
            <a:off x="334754" y="1325563"/>
            <a:ext cx="3602333" cy="3136803"/>
            <a:chOff x="8255152" y="1375946"/>
            <a:chExt cx="3602333" cy="3136803"/>
          </a:xfrm>
        </p:grpSpPr>
        <p:pic>
          <p:nvPicPr>
            <p:cNvPr id="59" name="Graphic 58" descr="Aperture with solid fill">
              <a:extLst>
                <a:ext uri="{FF2B5EF4-FFF2-40B4-BE49-F238E27FC236}">
                  <a16:creationId xmlns:a16="http://schemas.microsoft.com/office/drawing/2014/main" id="{3A7B6FB0-3484-7C6D-C7B4-19D45C238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99117" y="1375946"/>
              <a:ext cx="914400" cy="91440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E81285B-766A-FC48-FB2B-DCECC9EEECF2}"/>
                </a:ext>
              </a:extLst>
            </p:cNvPr>
            <p:cNvSpPr txBox="1"/>
            <p:nvPr/>
          </p:nvSpPr>
          <p:spPr>
            <a:xfrm>
              <a:off x="8255152" y="2290346"/>
              <a:ext cx="3602333" cy="22224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C element</a:t>
              </a:r>
            </a:p>
            <a:p>
              <a:pPr marL="285750" indent="-28575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pBac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Ag7SK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-tracrRNA-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pBac</a:t>
              </a:r>
            </a:p>
            <a:p>
              <a:pPr marL="285750" indent="-28575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pBac</a:t>
              </a:r>
              <a:r>
                <a:rPr lang="en-GB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GB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AsU6C</a:t>
              </a:r>
              <a:r>
                <a:rPr lang="en-GB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-sgRNA 3-4-</a:t>
              </a:r>
              <a:r>
                <a:rPr lang="en-GB" i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pBac</a:t>
              </a:r>
            </a:p>
            <a:p>
              <a:pPr marL="285750" indent="-285750" algn="ctr">
                <a:lnSpc>
                  <a:spcPct val="200000"/>
                </a:lnSpc>
                <a:buFont typeface="Wingdings" panose="05000000000000000000" pitchFamily="2" charset="2"/>
                <a:buChar char="Ø"/>
              </a:pP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pBac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AsU6C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-sgRNA1-</a:t>
              </a:r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pBac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39B2A30-A1B2-89C3-0622-0969C3F2E2F6}"/>
              </a:ext>
            </a:extLst>
          </p:cNvPr>
          <p:cNvSpPr/>
          <p:nvPr/>
        </p:nvSpPr>
        <p:spPr>
          <a:xfrm>
            <a:off x="8224720" y="2727183"/>
            <a:ext cx="3967280" cy="1735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2E2FFC-A450-793C-D575-F5BC54DC09A8}"/>
              </a:ext>
            </a:extLst>
          </p:cNvPr>
          <p:cNvSpPr/>
          <p:nvPr/>
        </p:nvSpPr>
        <p:spPr>
          <a:xfrm>
            <a:off x="8224720" y="5030600"/>
            <a:ext cx="3967280" cy="648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444F20-22E4-3F03-C7C0-F95F42FF3635}"/>
              </a:ext>
            </a:extLst>
          </p:cNvPr>
          <p:cNvSpPr txBox="1"/>
          <p:nvPr/>
        </p:nvSpPr>
        <p:spPr>
          <a:xfrm>
            <a:off x="1678719" y="4616082"/>
            <a:ext cx="6100354" cy="2125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 figure - homing of each element in a three-part system - PL</a:t>
            </a:r>
            <a:endParaRPr lang="en-US" b="0" dirty="0">
              <a:effectLst/>
            </a:endParaRP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Extended figure - cutting assay - PL</a:t>
            </a:r>
            <a:endParaRPr lang="en-US" b="0" dirty="0">
              <a:effectLst/>
            </a:endParaRP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Supplementary table/figure - pooled data for C elements driving three Cas9 - JA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968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37740A-D685-D043-24E8-6566AFEB8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026840-A2EF-1C75-2047-A712547989FC}"/>
              </a:ext>
            </a:extLst>
          </p:cNvPr>
          <p:cNvSpPr txBox="1"/>
          <p:nvPr/>
        </p:nvSpPr>
        <p:spPr>
          <a:xfrm>
            <a:off x="396241" y="1524633"/>
            <a:ext cx="11399519" cy="3955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 figure - model drive performance using observed homing and fitness parameters, include bidirectional migration, changes in population size</a:t>
            </a:r>
            <a:endParaRPr lang="en-US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-model drive performance using observed homing but fitness from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Crisanti’s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dsx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population suppression, include bidirectional migration, changes in population size</a:t>
            </a:r>
            <a:endParaRPr lang="en-US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-model drive performance using observed homing but fitness from Anthony James’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kmo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population modification, include bidirectional migration, changes in population size</a:t>
            </a:r>
            <a:endParaRPr lang="en-US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Supplementary figures - all of the above but with varying release rates</a:t>
            </a:r>
            <a:endParaRPr lang="en-US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Supplementary figures and tables - fitness assessment of all three elements - JA</a:t>
            </a:r>
            <a:endParaRPr lang="en-US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662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7242B3D-882C-E842-7BF3-82B60AA85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935537"/>
              </p:ext>
            </p:extLst>
          </p:nvPr>
        </p:nvGraphicFramePr>
        <p:xfrm>
          <a:off x="3901440" y="2734490"/>
          <a:ext cx="8290017" cy="4123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3339">
                  <a:extLst>
                    <a:ext uri="{9D8B030D-6E8A-4147-A177-3AD203B41FA5}">
                      <a16:colId xmlns:a16="http://schemas.microsoft.com/office/drawing/2014/main" val="875309049"/>
                    </a:ext>
                  </a:extLst>
                </a:gridCol>
                <a:gridCol w="2763339">
                  <a:extLst>
                    <a:ext uri="{9D8B030D-6E8A-4147-A177-3AD203B41FA5}">
                      <a16:colId xmlns:a16="http://schemas.microsoft.com/office/drawing/2014/main" val="2932387353"/>
                    </a:ext>
                  </a:extLst>
                </a:gridCol>
                <a:gridCol w="2763339">
                  <a:extLst>
                    <a:ext uri="{9D8B030D-6E8A-4147-A177-3AD203B41FA5}">
                      <a16:colId xmlns:a16="http://schemas.microsoft.com/office/drawing/2014/main" val="2355596760"/>
                    </a:ext>
                  </a:extLst>
                </a:gridCol>
              </a:tblGrid>
              <a:tr h="137450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0527183"/>
                  </a:ext>
                </a:extLst>
              </a:tr>
              <a:tr h="1374503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762616"/>
                  </a:ext>
                </a:extLst>
              </a:tr>
              <a:tr h="1374503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07500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54530D3-5277-E3FC-0ABD-C43E619B76B1}"/>
              </a:ext>
            </a:extLst>
          </p:cNvPr>
          <p:cNvSpPr txBox="1"/>
          <p:nvPr/>
        </p:nvSpPr>
        <p:spPr>
          <a:xfrm>
            <a:off x="4302034" y="2020388"/>
            <a:ext cx="1946365" cy="61241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 1</a:t>
            </a:r>
            <a:endParaRPr lang="en-US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FF9B88-F168-F89A-A2C9-12B4AA6D29B3}"/>
              </a:ext>
            </a:extLst>
          </p:cNvPr>
          <p:cNvSpPr txBox="1"/>
          <p:nvPr/>
        </p:nvSpPr>
        <p:spPr>
          <a:xfrm>
            <a:off x="7073265" y="2020388"/>
            <a:ext cx="1946365" cy="61241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 2</a:t>
            </a:r>
            <a:endParaRPr lang="en-US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B48BEC-BC39-5CB2-FD4E-5AC12749FA51}"/>
              </a:ext>
            </a:extLst>
          </p:cNvPr>
          <p:cNvSpPr txBox="1"/>
          <p:nvPr/>
        </p:nvSpPr>
        <p:spPr>
          <a:xfrm>
            <a:off x="9844496" y="2020388"/>
            <a:ext cx="1946365" cy="61241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 3</a:t>
            </a:r>
            <a:endParaRPr lang="en-US" sz="20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E1EBAA-1A3F-5E15-0056-795C6F51B08A}"/>
              </a:ext>
            </a:extLst>
          </p:cNvPr>
          <p:cNvSpPr txBox="1"/>
          <p:nvPr/>
        </p:nvSpPr>
        <p:spPr>
          <a:xfrm>
            <a:off x="816156" y="3105834"/>
            <a:ext cx="233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Obs. homing and fitness parameters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8CD2B6-BA23-43D5-34D4-8A07EC762324}"/>
              </a:ext>
            </a:extLst>
          </p:cNvPr>
          <p:cNvSpPr txBox="1"/>
          <p:nvPr/>
        </p:nvSpPr>
        <p:spPr>
          <a:xfrm>
            <a:off x="816156" y="203884"/>
            <a:ext cx="79342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Modelling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Frequency of A, B, and C elements over N generations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Changes in population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Single release and migration rate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ECB12D-CB71-27D7-0002-A0B1F62E07F2}"/>
              </a:ext>
            </a:extLst>
          </p:cNvPr>
          <p:cNvSpPr txBox="1"/>
          <p:nvPr/>
        </p:nvSpPr>
        <p:spPr>
          <a:xfrm>
            <a:off x="816156" y="4334579"/>
            <a:ext cx="2333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Obs. homing parameters </a:t>
            </a:r>
          </a:p>
          <a:p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Crisanti’s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dsx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fitness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1B9147-C48A-21B8-0496-A58516164427}"/>
              </a:ext>
            </a:extLst>
          </p:cNvPr>
          <p:cNvSpPr txBox="1"/>
          <p:nvPr/>
        </p:nvSpPr>
        <p:spPr>
          <a:xfrm>
            <a:off x="816156" y="5840323"/>
            <a:ext cx="2333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Obs. homing parameters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James’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kmo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fitness</a:t>
            </a:r>
          </a:p>
        </p:txBody>
      </p:sp>
    </p:spTree>
    <p:extLst>
      <p:ext uri="{BB962C8B-B14F-4D97-AF65-F5344CB8AC3E}">
        <p14:creationId xmlns:p14="http://schemas.microsoft.com/office/powerpoint/2010/main" val="259771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602</Words>
  <Application>Microsoft Office PowerPoint</Application>
  <PresentationFormat>Widescreen</PresentationFormat>
  <Paragraphs>102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Building a Daisy Drive </vt:lpstr>
      <vt:lpstr>Building a Daisy Drive </vt:lpstr>
      <vt:lpstr>Substitution of PolIII promoter expressing an identical sgRNA affects homing efficiency of a split drive system - EG</vt:lpstr>
      <vt:lpstr>Fusion of ubiquitin-Cas9 to the innexin 4 protein enables highly efficient homing - MA</vt:lpstr>
      <vt:lpstr>Homing persists in a three-element daisy chain gene drive system - JA</vt:lpstr>
      <vt:lpstr>Modelling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Daisy Drive </dc:title>
  <dc:creator>Joshua Ang</dc:creator>
  <cp:lastModifiedBy>Joshua Ang</cp:lastModifiedBy>
  <cp:revision>2</cp:revision>
  <dcterms:created xsi:type="dcterms:W3CDTF">2022-06-16T07:36:10Z</dcterms:created>
  <dcterms:modified xsi:type="dcterms:W3CDTF">2022-06-16T08:27:07Z</dcterms:modified>
</cp:coreProperties>
</file>