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317" r:id="rId5"/>
    <p:sldId id="392" r:id="rId6"/>
    <p:sldId id="393" r:id="rId7"/>
    <p:sldId id="395" r:id="rId8"/>
    <p:sldId id="396" r:id="rId9"/>
    <p:sldId id="397" r:id="rId10"/>
    <p:sldId id="3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24BC"/>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725" autoAdjust="0"/>
  </p:normalViewPr>
  <p:slideViewPr>
    <p:cSldViewPr snapToGrid="0">
      <p:cViewPr varScale="1">
        <p:scale>
          <a:sx n="92" d="100"/>
          <a:sy n="92" d="100"/>
        </p:scale>
        <p:origin x="106"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82631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189100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3707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54526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742073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064803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a:t>
            </a:fld>
            <a:endParaRPr lang="en-US"/>
          </a:p>
        </p:txBody>
      </p:sp>
      <p:sp>
        <p:nvSpPr>
          <p:cNvPr id="6" name="Title 5">
            <a:extLst>
              <a:ext uri="{FF2B5EF4-FFF2-40B4-BE49-F238E27FC236}">
                <a16:creationId xmlns:a16="http://schemas.microsoft.com/office/drawing/2014/main" id="{29DB2BBC-05AA-7719-B777-98EC5B043ABE}"/>
              </a:ext>
            </a:extLst>
          </p:cNvPr>
          <p:cNvSpPr>
            <a:spLocks noGrp="1"/>
          </p:cNvSpPr>
          <p:nvPr>
            <p:ph type="ctrTitle"/>
          </p:nvPr>
        </p:nvSpPr>
        <p:spPr>
          <a:xfrm>
            <a:off x="1863899" y="1441574"/>
            <a:ext cx="9117250" cy="2986234"/>
          </a:xfrm>
        </p:spPr>
        <p:txBody>
          <a:bodyPr/>
          <a:lstStyle/>
          <a:p>
            <a:r>
              <a:rPr lang="en-IN" b="1" i="0" u="sng" dirty="0">
                <a:solidFill>
                  <a:schemeClr val="accent1">
                    <a:lumMod val="40000"/>
                    <a:lumOff val="60000"/>
                  </a:schemeClr>
                </a:solidFill>
                <a:effectLst/>
                <a:latin typeface="sofia-pro"/>
              </a:rPr>
              <a:t>Market Basket Analysis</a:t>
            </a:r>
            <a:br>
              <a:rPr lang="en-IN" b="1" i="0" dirty="0">
                <a:solidFill>
                  <a:srgbClr val="273239"/>
                </a:solidFill>
                <a:effectLst/>
                <a:latin typeface="sofia-pro"/>
              </a:rPr>
            </a:br>
            <a:endParaRPr lang="en-IN" dirty="0"/>
          </a:p>
        </p:txBody>
      </p:sp>
    </p:spTree>
    <p:extLst>
      <p:ext uri="{BB962C8B-B14F-4D97-AF65-F5344CB8AC3E}">
        <p14:creationId xmlns:p14="http://schemas.microsoft.com/office/powerpoint/2010/main" val="56002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268539" cy="6901053"/>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6" name="Title 5">
            <a:extLst>
              <a:ext uri="{FF2B5EF4-FFF2-40B4-BE49-F238E27FC236}">
                <a16:creationId xmlns:a16="http://schemas.microsoft.com/office/drawing/2014/main" id="{29DB2BBC-05AA-7719-B777-98EC5B043ABE}"/>
              </a:ext>
            </a:extLst>
          </p:cNvPr>
          <p:cNvSpPr>
            <a:spLocks noGrp="1"/>
          </p:cNvSpPr>
          <p:nvPr>
            <p:ph type="ctrTitle"/>
          </p:nvPr>
        </p:nvSpPr>
        <p:spPr>
          <a:xfrm>
            <a:off x="324088" y="-576550"/>
            <a:ext cx="10679883" cy="3399649"/>
          </a:xfrm>
        </p:spPr>
        <p:txBody>
          <a:bodyPr/>
          <a:lstStyle/>
          <a:p>
            <a:pPr fontAlgn="base"/>
            <a:r>
              <a:rPr lang="en-GB" sz="2400" b="1" i="0" u="sng" cap="all" dirty="0">
                <a:solidFill>
                  <a:srgbClr val="0693E3"/>
                </a:solidFill>
                <a:effectLst/>
                <a:latin typeface="Montserrat" panose="00000500000000000000" pitchFamily="2" charset="0"/>
              </a:rPr>
              <a:t>1) </a:t>
            </a:r>
            <a:r>
              <a:rPr lang="en-GB" sz="2400" b="1" i="0" u="sng" cap="all" dirty="0">
                <a:solidFill>
                  <a:srgbClr val="0693E3"/>
                </a:solidFill>
                <a:effectLst/>
                <a:latin typeface="inherit"/>
              </a:rPr>
              <a:t>WHAT IS MARKET BASKET ANALYSIS?</a:t>
            </a:r>
            <a:br>
              <a:rPr lang="en-GB" sz="1600" b="1" i="0" cap="all" dirty="0">
                <a:solidFill>
                  <a:srgbClr val="0693E3"/>
                </a:solidFill>
                <a:effectLst/>
                <a:latin typeface="inherit"/>
              </a:rPr>
            </a:br>
            <a:br>
              <a:rPr lang="en-GB" sz="1600" b="1" i="0" cap="all" dirty="0">
                <a:solidFill>
                  <a:srgbClr val="0693E3"/>
                </a:solidFill>
                <a:effectLst/>
                <a:latin typeface="Montserrat" panose="00000500000000000000" pitchFamily="2" charset="0"/>
              </a:rPr>
            </a:br>
            <a:r>
              <a:rPr lang="en-GB" sz="1800" b="0" i="0" dirty="0">
                <a:effectLst/>
                <a:latin typeface="Helvetica Neue"/>
              </a:rPr>
              <a:t>The most accurate Market Analysis definition is – a data mining technique that is used to uncover purchase patterns in any retail setting. The goal of Market Basket Analysis is to understand consumer </a:t>
            </a:r>
            <a:r>
              <a:rPr lang="en-GB" sz="1800" b="0" i="0" dirty="0" err="1">
                <a:effectLst/>
                <a:latin typeface="Helvetica Neue"/>
              </a:rPr>
              <a:t>behavior</a:t>
            </a:r>
            <a:r>
              <a:rPr lang="en-GB" sz="1800" b="0" i="0" dirty="0">
                <a:effectLst/>
                <a:latin typeface="Helvetica Neue"/>
              </a:rPr>
              <a:t> by identifying relationships between the items that people buy.</a:t>
            </a:r>
            <a:br>
              <a:rPr lang="en-GB" sz="1800" b="0" i="0" dirty="0">
                <a:effectLst/>
                <a:latin typeface="Helvetica Neue"/>
              </a:rPr>
            </a:br>
            <a:br>
              <a:rPr lang="en-GB" sz="1800" b="0" i="0" dirty="0">
                <a:effectLst/>
                <a:latin typeface="Helvetica Neue"/>
              </a:rPr>
            </a:br>
            <a:r>
              <a:rPr lang="en-GB" sz="1800" b="0" i="0" dirty="0">
                <a:solidFill>
                  <a:schemeClr val="accent1">
                    <a:lumMod val="60000"/>
                    <a:lumOff val="40000"/>
                  </a:schemeClr>
                </a:solidFill>
                <a:effectLst/>
                <a:latin typeface="Helvetica Neue"/>
              </a:rPr>
              <a:t>For example</a:t>
            </a:r>
            <a:r>
              <a:rPr lang="en-GB" sz="1800" dirty="0">
                <a:solidFill>
                  <a:schemeClr val="accent1">
                    <a:lumMod val="60000"/>
                    <a:lumOff val="40000"/>
                  </a:schemeClr>
                </a:solidFill>
                <a:latin typeface="Helvetica Neue"/>
              </a:rPr>
              <a:t>:</a:t>
            </a:r>
            <a:r>
              <a:rPr lang="en-GB" sz="1800" b="0" i="0" dirty="0">
                <a:effectLst/>
                <a:latin typeface="Helvetica Neue"/>
              </a:rPr>
              <a:t> people who buy green tea are also likely to buy honey. So Market Basket Analysis would quantitatively establish that there is a relationship between Green Tea and Honey.</a:t>
            </a:r>
            <a:br>
              <a:rPr lang="en-GB" sz="1800" b="0" i="0" dirty="0">
                <a:solidFill>
                  <a:srgbClr val="707070"/>
                </a:solidFill>
                <a:effectLst/>
                <a:latin typeface="Helvetica Neue"/>
              </a:rPr>
            </a:br>
            <a:endParaRPr lang="en-IN" sz="1800" dirty="0"/>
          </a:p>
        </p:txBody>
      </p:sp>
      <p:pic>
        <p:nvPicPr>
          <p:cNvPr id="2052" name="Picture 4" descr="market basket analysis thought">
            <a:extLst>
              <a:ext uri="{FF2B5EF4-FFF2-40B4-BE49-F238E27FC236}">
                <a16:creationId xmlns:a16="http://schemas.microsoft.com/office/drawing/2014/main" id="{B0932B61-D964-8D1D-DB38-90E9210E9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641" y="3184888"/>
            <a:ext cx="5693369" cy="319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16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462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6" name="Title 5">
            <a:extLst>
              <a:ext uri="{FF2B5EF4-FFF2-40B4-BE49-F238E27FC236}">
                <a16:creationId xmlns:a16="http://schemas.microsoft.com/office/drawing/2014/main" id="{29DB2BBC-05AA-7719-B777-98EC5B043ABE}"/>
              </a:ext>
            </a:extLst>
          </p:cNvPr>
          <p:cNvSpPr>
            <a:spLocks noGrp="1"/>
          </p:cNvSpPr>
          <p:nvPr>
            <p:ph type="ctrTitle"/>
          </p:nvPr>
        </p:nvSpPr>
        <p:spPr>
          <a:xfrm>
            <a:off x="896845" y="1323536"/>
            <a:ext cx="10679883" cy="5169052"/>
          </a:xfrm>
        </p:spPr>
        <p:txBody>
          <a:bodyPr/>
          <a:lstStyle/>
          <a:p>
            <a:pPr algn="l" fontAlgn="base"/>
            <a:r>
              <a:rPr lang="en-GB" sz="2400" b="1" i="0" u="sng" dirty="0">
                <a:solidFill>
                  <a:srgbClr val="00B0F0"/>
                </a:solidFill>
                <a:effectLst/>
                <a:latin typeface="inherit"/>
              </a:rPr>
              <a:t>How does market basket analysis work?</a:t>
            </a:r>
            <a:br>
              <a:rPr lang="en-GB" sz="2400" b="1" i="0" dirty="0">
                <a:solidFill>
                  <a:srgbClr val="00B0F0"/>
                </a:solidFill>
                <a:effectLst/>
                <a:latin typeface="inherit"/>
              </a:rPr>
            </a:br>
            <a:br>
              <a:rPr lang="en-GB" sz="2400" b="1" i="0" dirty="0">
                <a:solidFill>
                  <a:srgbClr val="00B0F0"/>
                </a:solidFill>
                <a:effectLst/>
                <a:latin typeface="inherit"/>
              </a:rPr>
            </a:br>
            <a:br>
              <a:rPr lang="en-GB" sz="1800" b="0" i="0" dirty="0">
                <a:solidFill>
                  <a:srgbClr val="00B0F0"/>
                </a:solidFill>
                <a:effectLst/>
                <a:latin typeface="Helvetica Neue"/>
              </a:rPr>
            </a:br>
            <a:r>
              <a:rPr lang="en-GB" sz="1800" b="0" i="0" dirty="0">
                <a:effectLst/>
                <a:latin typeface="Helvetica Neue"/>
              </a:rPr>
              <a:t>Market Basket Analysis is modelled on Association rule mining, i.e., the IF {}, THEN {} construct. For example, IF a customer buys bread, THEN he is likely to buy butter as well. </a:t>
            </a:r>
            <a:br>
              <a:rPr lang="en-GB" sz="1800" b="0" i="0" dirty="0">
                <a:effectLst/>
                <a:latin typeface="Helvetica Neue"/>
              </a:rPr>
            </a:br>
            <a:r>
              <a:rPr lang="en-GB" sz="1800" b="0" i="0" dirty="0">
                <a:effectLst/>
                <a:latin typeface="Helvetica Neue"/>
              </a:rPr>
              <a:t>Association rules are usually represented as: {Bread} -&gt; {Butter}</a:t>
            </a:r>
            <a:br>
              <a:rPr lang="en-GB" sz="1800" b="0" i="0" dirty="0">
                <a:effectLst/>
                <a:latin typeface="Helvetica Neue"/>
              </a:rPr>
            </a:br>
            <a:r>
              <a:rPr lang="en-GB" sz="1800" b="0" i="1" dirty="0">
                <a:effectLst/>
                <a:latin typeface="Lato" panose="020F0502020204030203" pitchFamily="34" charset="0"/>
              </a:rPr>
              <a:t>Some terminologies to familiarise yourself with Market Basket Analysis are:</a:t>
            </a:r>
            <a:br>
              <a:rPr lang="en-GB" sz="1600" b="0" i="1" dirty="0">
                <a:solidFill>
                  <a:srgbClr val="707070"/>
                </a:solidFill>
                <a:effectLst/>
                <a:latin typeface="Lato" panose="020F0502020204030203" pitchFamily="34" charset="0"/>
              </a:rPr>
            </a:br>
            <a:br>
              <a:rPr lang="en-GB" sz="1600" b="0" i="0" dirty="0">
                <a:solidFill>
                  <a:srgbClr val="707070"/>
                </a:solidFill>
                <a:effectLst/>
                <a:latin typeface="Helvetica Neue"/>
              </a:rPr>
            </a:br>
            <a:r>
              <a:rPr lang="en-GB" sz="1800" b="1" i="0" u="sng" dirty="0">
                <a:solidFill>
                  <a:schemeClr val="accent3">
                    <a:lumMod val="60000"/>
                    <a:lumOff val="40000"/>
                  </a:schemeClr>
                </a:solidFill>
                <a:effectLst/>
                <a:latin typeface="inherit"/>
              </a:rPr>
              <a:t>Antecedent:</a:t>
            </a:r>
            <a:r>
              <a:rPr lang="en-GB" sz="1800" b="0" i="0" u="sng" dirty="0">
                <a:solidFill>
                  <a:schemeClr val="accent3">
                    <a:lumMod val="60000"/>
                    <a:lumOff val="40000"/>
                  </a:schemeClr>
                </a:solidFill>
                <a:effectLst/>
                <a:latin typeface="inherit"/>
              </a:rPr>
              <a:t> </a:t>
            </a:r>
            <a:r>
              <a:rPr lang="en-GB" sz="1800" b="0" i="0" dirty="0">
                <a:solidFill>
                  <a:schemeClr val="accent1">
                    <a:lumMod val="40000"/>
                    <a:lumOff val="60000"/>
                  </a:schemeClr>
                </a:solidFill>
                <a:effectLst/>
                <a:latin typeface="inherit"/>
              </a:rPr>
              <a:t>Items or ‘</a:t>
            </a:r>
            <a:r>
              <a:rPr lang="en-GB" sz="1800" b="0" i="0" dirty="0" err="1">
                <a:solidFill>
                  <a:schemeClr val="accent1">
                    <a:lumMod val="40000"/>
                    <a:lumOff val="60000"/>
                  </a:schemeClr>
                </a:solidFill>
                <a:effectLst/>
                <a:latin typeface="inherit"/>
              </a:rPr>
              <a:t>itemsets</a:t>
            </a:r>
            <a:r>
              <a:rPr lang="en-GB" sz="1800" b="0" i="0" dirty="0">
                <a:solidFill>
                  <a:schemeClr val="accent1">
                    <a:lumMod val="40000"/>
                    <a:lumOff val="60000"/>
                  </a:schemeClr>
                </a:solidFill>
                <a:effectLst/>
                <a:latin typeface="inherit"/>
              </a:rPr>
              <a:t>’ found within the data are antecedents. In simpler words, it’s the IF component, written on the left-hand side. In the above example, bread is the antecedent.</a:t>
            </a:r>
            <a:br>
              <a:rPr lang="en-GB" sz="1800" b="0" i="0" dirty="0">
                <a:solidFill>
                  <a:schemeClr val="accent1">
                    <a:lumMod val="40000"/>
                    <a:lumOff val="60000"/>
                  </a:schemeClr>
                </a:solidFill>
                <a:effectLst/>
                <a:latin typeface="inherit"/>
              </a:rPr>
            </a:br>
            <a:br>
              <a:rPr lang="en-GB" sz="1800" b="0" i="0" dirty="0">
                <a:solidFill>
                  <a:schemeClr val="accent1">
                    <a:lumMod val="40000"/>
                    <a:lumOff val="60000"/>
                  </a:schemeClr>
                </a:solidFill>
                <a:effectLst/>
                <a:latin typeface="inherit"/>
              </a:rPr>
            </a:br>
            <a:r>
              <a:rPr lang="en-GB" sz="1800" b="1" i="0" u="sng" dirty="0">
                <a:solidFill>
                  <a:schemeClr val="accent3">
                    <a:lumMod val="60000"/>
                    <a:lumOff val="40000"/>
                  </a:schemeClr>
                </a:solidFill>
                <a:effectLst/>
                <a:latin typeface="inherit"/>
              </a:rPr>
              <a:t>Consequent:</a:t>
            </a:r>
            <a:r>
              <a:rPr lang="en-GB" sz="1800" b="0" i="0" u="sng" dirty="0">
                <a:solidFill>
                  <a:schemeClr val="accent3">
                    <a:lumMod val="60000"/>
                    <a:lumOff val="40000"/>
                  </a:schemeClr>
                </a:solidFill>
                <a:effectLst/>
                <a:latin typeface="inherit"/>
              </a:rPr>
              <a:t> </a:t>
            </a:r>
            <a:r>
              <a:rPr lang="en-GB" sz="1800" b="0" i="0" dirty="0">
                <a:solidFill>
                  <a:schemeClr val="accent1">
                    <a:lumMod val="40000"/>
                    <a:lumOff val="60000"/>
                  </a:schemeClr>
                </a:solidFill>
                <a:effectLst/>
                <a:latin typeface="inherit"/>
              </a:rPr>
              <a:t>A consequent is an item or set of items found in combination with the antecedent. It’s the THEN component, written on the right-hand side. In the above example, butter is the consequent.</a:t>
            </a:r>
            <a:br>
              <a:rPr lang="en-GB" b="0" i="0" dirty="0">
                <a:solidFill>
                  <a:srgbClr val="323C3E"/>
                </a:solidFill>
                <a:effectLst/>
                <a:latin typeface="inherit"/>
              </a:rPr>
            </a:br>
            <a:br>
              <a:rPr lang="en-GB" b="0" i="0" dirty="0">
                <a:solidFill>
                  <a:srgbClr val="707070"/>
                </a:solidFill>
                <a:effectLst/>
                <a:latin typeface="Helvetica Neue"/>
              </a:rPr>
            </a:br>
            <a:endParaRPr lang="en-IN" dirty="0"/>
          </a:p>
        </p:txBody>
      </p:sp>
    </p:spTree>
    <p:extLst>
      <p:ext uri="{BB962C8B-B14F-4D97-AF65-F5344CB8AC3E}">
        <p14:creationId xmlns:p14="http://schemas.microsoft.com/office/powerpoint/2010/main" val="166804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462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6" name="Title 5">
            <a:extLst>
              <a:ext uri="{FF2B5EF4-FFF2-40B4-BE49-F238E27FC236}">
                <a16:creationId xmlns:a16="http://schemas.microsoft.com/office/drawing/2014/main" id="{29DB2BBC-05AA-7719-B777-98EC5B043ABE}"/>
              </a:ext>
            </a:extLst>
          </p:cNvPr>
          <p:cNvSpPr>
            <a:spLocks noGrp="1"/>
          </p:cNvSpPr>
          <p:nvPr>
            <p:ph type="ctrTitle"/>
          </p:nvPr>
        </p:nvSpPr>
        <p:spPr>
          <a:xfrm>
            <a:off x="864010" y="718457"/>
            <a:ext cx="10679883" cy="5169052"/>
          </a:xfrm>
        </p:spPr>
        <p:txBody>
          <a:bodyPr/>
          <a:lstStyle/>
          <a:p>
            <a:pPr algn="l" fontAlgn="base"/>
            <a:br>
              <a:rPr lang="en-GB" b="0" i="0" dirty="0">
                <a:solidFill>
                  <a:srgbClr val="707070"/>
                </a:solidFill>
                <a:effectLst/>
                <a:latin typeface="Helvetica Neue"/>
              </a:rPr>
            </a:br>
            <a:endParaRPr lang="en-IN" dirty="0"/>
          </a:p>
        </p:txBody>
      </p:sp>
      <p:sp>
        <p:nvSpPr>
          <p:cNvPr id="20" name="TextBox 19">
            <a:extLst>
              <a:ext uri="{FF2B5EF4-FFF2-40B4-BE49-F238E27FC236}">
                <a16:creationId xmlns:a16="http://schemas.microsoft.com/office/drawing/2014/main" id="{E565AF5E-7785-A126-D98D-4BBD7F27AACA}"/>
              </a:ext>
            </a:extLst>
          </p:cNvPr>
          <p:cNvSpPr txBox="1"/>
          <p:nvPr/>
        </p:nvSpPr>
        <p:spPr>
          <a:xfrm>
            <a:off x="961254" y="595668"/>
            <a:ext cx="6095010" cy="461665"/>
          </a:xfrm>
          <a:prstGeom prst="rect">
            <a:avLst/>
          </a:prstGeom>
          <a:noFill/>
        </p:spPr>
        <p:txBody>
          <a:bodyPr wrap="square">
            <a:spAutoFit/>
          </a:bodyPr>
          <a:lstStyle/>
          <a:p>
            <a:pPr algn="just"/>
            <a:r>
              <a:rPr lang="en-IN" sz="2400" b="1" i="0" u="sng" dirty="0">
                <a:solidFill>
                  <a:srgbClr val="00B0F0"/>
                </a:solidFill>
                <a:effectLst/>
                <a:latin typeface="erdana"/>
              </a:rPr>
              <a:t>Types of Market Basket Analysis:</a:t>
            </a:r>
          </a:p>
        </p:txBody>
      </p:sp>
      <p:sp>
        <p:nvSpPr>
          <p:cNvPr id="22" name="TextBox 21">
            <a:extLst>
              <a:ext uri="{FF2B5EF4-FFF2-40B4-BE49-F238E27FC236}">
                <a16:creationId xmlns:a16="http://schemas.microsoft.com/office/drawing/2014/main" id="{C42C14D5-F9C6-8697-2391-87DE78BFE83E}"/>
              </a:ext>
            </a:extLst>
          </p:cNvPr>
          <p:cNvSpPr txBox="1"/>
          <p:nvPr/>
        </p:nvSpPr>
        <p:spPr>
          <a:xfrm>
            <a:off x="961254" y="1468764"/>
            <a:ext cx="10679883" cy="4247317"/>
          </a:xfrm>
          <a:prstGeom prst="rect">
            <a:avLst/>
          </a:prstGeom>
          <a:noFill/>
        </p:spPr>
        <p:txBody>
          <a:bodyPr wrap="square">
            <a:spAutoFit/>
          </a:bodyPr>
          <a:lstStyle/>
          <a:p>
            <a:pPr algn="just">
              <a:buFont typeface="+mj-lt"/>
              <a:buAutoNum type="arabicPeriod"/>
            </a:pPr>
            <a:r>
              <a:rPr lang="en-GB" b="1" i="0" u="sng" dirty="0">
                <a:solidFill>
                  <a:schemeClr val="accent3">
                    <a:lumMod val="60000"/>
                    <a:lumOff val="40000"/>
                  </a:schemeClr>
                </a:solidFill>
                <a:effectLst/>
                <a:latin typeface="inter-bold"/>
              </a:rPr>
              <a:t>Descriptive market basket analysis:</a:t>
            </a:r>
            <a:r>
              <a:rPr lang="en-GB" b="0" i="0" u="sng" dirty="0">
                <a:solidFill>
                  <a:schemeClr val="accent3">
                    <a:lumMod val="60000"/>
                    <a:lumOff val="40000"/>
                  </a:schemeClr>
                </a:solidFill>
                <a:effectLst/>
                <a:latin typeface="inter-regular"/>
              </a:rPr>
              <a:t> </a:t>
            </a:r>
            <a:r>
              <a:rPr lang="en-GB" b="1" i="0" dirty="0">
                <a:effectLst/>
                <a:latin typeface="inter-regular"/>
              </a:rPr>
              <a:t>This type only derives insights from past data and is the most frequently used approach. The analysis here does not make any predictions but rates the association between products using statistical techniques. For those familiar with the basics of Data Analysis, this type of modelling is known as unsupervised learning.</a:t>
            </a:r>
          </a:p>
          <a:p>
            <a:pPr algn="just">
              <a:buFont typeface="+mj-lt"/>
              <a:buAutoNum type="arabicPeriod"/>
            </a:pPr>
            <a:r>
              <a:rPr lang="en-GB" b="1" i="0" u="sng" dirty="0">
                <a:solidFill>
                  <a:schemeClr val="accent3">
                    <a:lumMod val="60000"/>
                    <a:lumOff val="40000"/>
                  </a:schemeClr>
                </a:solidFill>
                <a:effectLst/>
                <a:latin typeface="inter-bold"/>
              </a:rPr>
              <a:t>Predictive market basket analysis:</a:t>
            </a:r>
            <a:r>
              <a:rPr lang="en-GB" b="0" i="0" u="sng" dirty="0">
                <a:solidFill>
                  <a:schemeClr val="accent3">
                    <a:lumMod val="60000"/>
                    <a:lumOff val="40000"/>
                  </a:schemeClr>
                </a:solidFill>
                <a:effectLst/>
                <a:latin typeface="inter-regular"/>
              </a:rPr>
              <a:t> </a:t>
            </a:r>
            <a:r>
              <a:rPr lang="en-GB" b="1" i="0" dirty="0">
                <a:effectLst/>
                <a:latin typeface="inter-regular"/>
              </a:rPr>
              <a:t>This type uses supervised learning models like classification and regression. It essentially aims to mimic the market to </a:t>
            </a:r>
            <a:r>
              <a:rPr lang="en-GB" b="1" i="0" dirty="0" err="1">
                <a:effectLst/>
                <a:latin typeface="inter-regular"/>
              </a:rPr>
              <a:t>analyze</a:t>
            </a:r>
            <a:r>
              <a:rPr lang="en-GB" b="1" i="0" dirty="0">
                <a:effectLst/>
                <a:latin typeface="inter-regular"/>
              </a:rPr>
              <a:t> what causes what to happen. Essentially, it considers items purchased in a sequence to determine cross-selling. For example, buying an extended warranty is more likely to follow the purchase of an iPhone. While it isn't as widely used as a descriptive MBA, it is still a very valuable tool for marketers.</a:t>
            </a:r>
          </a:p>
          <a:p>
            <a:pPr algn="just">
              <a:buFont typeface="+mj-lt"/>
              <a:buAutoNum type="arabicPeriod"/>
            </a:pPr>
            <a:r>
              <a:rPr lang="en-GB" b="1" i="0" u="sng" dirty="0">
                <a:solidFill>
                  <a:schemeClr val="accent3">
                    <a:lumMod val="60000"/>
                    <a:lumOff val="40000"/>
                  </a:schemeClr>
                </a:solidFill>
                <a:effectLst/>
                <a:latin typeface="inter-bold"/>
              </a:rPr>
              <a:t>Differential market basket analysis:</a:t>
            </a:r>
            <a:r>
              <a:rPr lang="en-GB" b="0" i="0" u="sng" dirty="0">
                <a:solidFill>
                  <a:schemeClr val="accent3">
                    <a:lumMod val="60000"/>
                    <a:lumOff val="40000"/>
                  </a:schemeClr>
                </a:solidFill>
                <a:effectLst/>
                <a:latin typeface="inter-regular"/>
              </a:rPr>
              <a:t> </a:t>
            </a:r>
            <a:r>
              <a:rPr lang="en-GB" b="1" i="0" dirty="0">
                <a:effectLst/>
                <a:latin typeface="inter-regular"/>
              </a:rPr>
              <a:t>This type of analysis is beneficial for competitor analysis. It compares purchase history between stores, between seasons, between two time periods, between different days of the week, etc., to find interesting patterns in consumer behaviour. For example, it can help determine why some users prefer to purchase the same product at the same price on Amazon vs Flipkart. The answer can be that the Amazon reseller has more warehouses and can deliver faster, or maybe something more profound like user experience.</a:t>
            </a:r>
          </a:p>
        </p:txBody>
      </p:sp>
    </p:spTree>
    <p:extLst>
      <p:ext uri="{BB962C8B-B14F-4D97-AF65-F5344CB8AC3E}">
        <p14:creationId xmlns:p14="http://schemas.microsoft.com/office/powerpoint/2010/main" val="27395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462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6" name="Title 5">
            <a:extLst>
              <a:ext uri="{FF2B5EF4-FFF2-40B4-BE49-F238E27FC236}">
                <a16:creationId xmlns:a16="http://schemas.microsoft.com/office/drawing/2014/main" id="{29DB2BBC-05AA-7719-B777-98EC5B043ABE}"/>
              </a:ext>
            </a:extLst>
          </p:cNvPr>
          <p:cNvSpPr>
            <a:spLocks noGrp="1"/>
          </p:cNvSpPr>
          <p:nvPr>
            <p:ph type="ctrTitle"/>
          </p:nvPr>
        </p:nvSpPr>
        <p:spPr>
          <a:xfrm>
            <a:off x="864010" y="718457"/>
            <a:ext cx="10679883" cy="5169052"/>
          </a:xfrm>
        </p:spPr>
        <p:txBody>
          <a:bodyPr/>
          <a:lstStyle/>
          <a:p>
            <a:pPr algn="l" fontAlgn="base"/>
            <a:br>
              <a:rPr lang="en-GB" b="0" i="0" dirty="0">
                <a:solidFill>
                  <a:srgbClr val="707070"/>
                </a:solidFill>
                <a:effectLst/>
                <a:latin typeface="Helvetica Neue"/>
              </a:rPr>
            </a:br>
            <a:endParaRPr lang="en-IN" dirty="0"/>
          </a:p>
        </p:txBody>
      </p:sp>
      <p:sp>
        <p:nvSpPr>
          <p:cNvPr id="20" name="TextBox 19">
            <a:extLst>
              <a:ext uri="{FF2B5EF4-FFF2-40B4-BE49-F238E27FC236}">
                <a16:creationId xmlns:a16="http://schemas.microsoft.com/office/drawing/2014/main" id="{E565AF5E-7785-A126-D98D-4BBD7F27AACA}"/>
              </a:ext>
            </a:extLst>
          </p:cNvPr>
          <p:cNvSpPr txBox="1"/>
          <p:nvPr/>
        </p:nvSpPr>
        <p:spPr>
          <a:xfrm>
            <a:off x="961254" y="595668"/>
            <a:ext cx="6095010" cy="461665"/>
          </a:xfrm>
          <a:prstGeom prst="rect">
            <a:avLst/>
          </a:prstGeom>
          <a:noFill/>
        </p:spPr>
        <p:txBody>
          <a:bodyPr wrap="square">
            <a:spAutoFit/>
          </a:bodyPr>
          <a:lstStyle/>
          <a:p>
            <a:pPr algn="just"/>
            <a:endParaRPr lang="en-IN" sz="2400" b="0" i="0" u="sng" dirty="0">
              <a:solidFill>
                <a:srgbClr val="00B0F0"/>
              </a:solidFill>
              <a:effectLst/>
              <a:latin typeface="erdana"/>
            </a:endParaRPr>
          </a:p>
        </p:txBody>
      </p:sp>
      <p:sp>
        <p:nvSpPr>
          <p:cNvPr id="22" name="TextBox 21">
            <a:extLst>
              <a:ext uri="{FF2B5EF4-FFF2-40B4-BE49-F238E27FC236}">
                <a16:creationId xmlns:a16="http://schemas.microsoft.com/office/drawing/2014/main" id="{C42C14D5-F9C6-8697-2391-87DE78BFE83E}"/>
              </a:ext>
            </a:extLst>
          </p:cNvPr>
          <p:cNvSpPr txBox="1"/>
          <p:nvPr/>
        </p:nvSpPr>
        <p:spPr>
          <a:xfrm>
            <a:off x="514730" y="362510"/>
            <a:ext cx="10679883" cy="5786199"/>
          </a:xfrm>
          <a:prstGeom prst="rect">
            <a:avLst/>
          </a:prstGeom>
          <a:noFill/>
        </p:spPr>
        <p:txBody>
          <a:bodyPr wrap="square">
            <a:spAutoFit/>
          </a:bodyPr>
          <a:lstStyle/>
          <a:p>
            <a:pPr algn="l"/>
            <a:r>
              <a:rPr lang="en-GB" sz="2400" b="1" i="0" u="sng" dirty="0">
                <a:solidFill>
                  <a:srgbClr val="00B0F0"/>
                </a:solidFill>
                <a:effectLst/>
                <a:latin typeface="Lato" panose="020F0502020204030203" pitchFamily="34" charset="0"/>
              </a:rPr>
              <a:t>Algorithms used in Market Basket Analysis:</a:t>
            </a:r>
          </a:p>
          <a:p>
            <a:pPr algn="l"/>
            <a:endParaRPr lang="en-GB" b="0" i="0" u="sng" dirty="0">
              <a:solidFill>
                <a:srgbClr val="00B0F0"/>
              </a:solidFill>
              <a:effectLst/>
              <a:latin typeface="Lato" panose="020F0502020204030203" pitchFamily="34" charset="0"/>
            </a:endParaRPr>
          </a:p>
          <a:p>
            <a:pPr algn="l"/>
            <a:r>
              <a:rPr lang="en-GB" b="0" i="0" dirty="0">
                <a:effectLst/>
                <a:latin typeface="Lato" panose="020F0502020204030203" pitchFamily="34" charset="0"/>
              </a:rPr>
              <a:t>There are Multiple Techniques and Algorithms are used in Market Basket Analysis. One of the important objectives is “</a:t>
            </a:r>
            <a:r>
              <a:rPr lang="en-GB" b="0" i="1" dirty="0">
                <a:effectLst/>
                <a:latin typeface="Lato" panose="020F0502020204030203" pitchFamily="34" charset="0"/>
              </a:rPr>
              <a:t>to predict the probability of items that are being bought together by customers”</a:t>
            </a:r>
            <a:r>
              <a:rPr lang="en-GB" b="0" i="0" dirty="0">
                <a:effectLst/>
                <a:latin typeface="Lato" panose="020F0502020204030203" pitchFamily="34" charset="0"/>
              </a:rPr>
              <a:t>.</a:t>
            </a:r>
          </a:p>
          <a:p>
            <a:pPr algn="l"/>
            <a:endParaRPr lang="en-GB" dirty="0">
              <a:latin typeface="Lato" panose="020F0502020204030203" pitchFamily="34" charset="0"/>
            </a:endParaRPr>
          </a:p>
          <a:p>
            <a:pPr algn="l">
              <a:buFont typeface="Arial" panose="020B0604020202020204" pitchFamily="34" charset="0"/>
              <a:buChar char="•"/>
            </a:pPr>
            <a:r>
              <a:rPr lang="en-IN" b="1" i="0" dirty="0">
                <a:effectLst/>
                <a:latin typeface="Lato" panose="020F0502020204030203" pitchFamily="34" charset="0"/>
              </a:rPr>
              <a:t>AIS</a:t>
            </a:r>
            <a:endParaRPr lang="en-IN" b="0" i="0" dirty="0">
              <a:effectLst/>
              <a:latin typeface="Lato" panose="020F0502020204030203" pitchFamily="34" charset="0"/>
            </a:endParaRPr>
          </a:p>
          <a:p>
            <a:pPr algn="l">
              <a:buFont typeface="Arial" panose="020B0604020202020204" pitchFamily="34" charset="0"/>
              <a:buChar char="•"/>
            </a:pPr>
            <a:r>
              <a:rPr lang="en-IN" b="1" i="0" dirty="0">
                <a:effectLst/>
                <a:latin typeface="Lato" panose="020F0502020204030203" pitchFamily="34" charset="0"/>
              </a:rPr>
              <a:t>SETM Algorithm</a:t>
            </a:r>
            <a:endParaRPr lang="en-IN" b="0" i="0" dirty="0">
              <a:effectLst/>
              <a:latin typeface="Lato" panose="020F0502020204030203" pitchFamily="34" charset="0"/>
            </a:endParaRPr>
          </a:p>
          <a:p>
            <a:pPr algn="l">
              <a:buFont typeface="Arial" panose="020B0604020202020204" pitchFamily="34" charset="0"/>
              <a:buChar char="•"/>
            </a:pPr>
            <a:r>
              <a:rPr lang="en-IN" b="1" i="0" dirty="0" err="1">
                <a:effectLst/>
                <a:latin typeface="Lato" panose="020F0502020204030203" pitchFamily="34" charset="0"/>
              </a:rPr>
              <a:t>Apriori</a:t>
            </a:r>
            <a:r>
              <a:rPr lang="en-IN" b="1" i="0" dirty="0">
                <a:effectLst/>
                <a:latin typeface="Lato" panose="020F0502020204030203" pitchFamily="34" charset="0"/>
              </a:rPr>
              <a:t> Algorithm</a:t>
            </a:r>
            <a:endParaRPr lang="en-IN" b="0" i="0" dirty="0">
              <a:effectLst/>
              <a:latin typeface="Lato" panose="020F0502020204030203" pitchFamily="34" charset="0"/>
            </a:endParaRPr>
          </a:p>
          <a:p>
            <a:pPr algn="l">
              <a:buFont typeface="Arial" panose="020B0604020202020204" pitchFamily="34" charset="0"/>
              <a:buChar char="•"/>
            </a:pPr>
            <a:r>
              <a:rPr lang="en-IN" b="1" i="0" dirty="0">
                <a:effectLst/>
                <a:latin typeface="Lato" panose="020F0502020204030203" pitchFamily="34" charset="0"/>
              </a:rPr>
              <a:t>FP Growth</a:t>
            </a:r>
          </a:p>
          <a:p>
            <a:pPr algn="l">
              <a:buFont typeface="Arial" panose="020B0604020202020204" pitchFamily="34" charset="0"/>
              <a:buChar char="•"/>
            </a:pPr>
            <a:endParaRPr lang="en-IN" b="1" dirty="0">
              <a:latin typeface="Lato" panose="020F0502020204030203" pitchFamily="34" charset="0"/>
            </a:endParaRPr>
          </a:p>
          <a:p>
            <a:pPr algn="l"/>
            <a:r>
              <a:rPr lang="en-GB" sz="2000" b="1" i="0" u="sng" dirty="0" err="1">
                <a:solidFill>
                  <a:srgbClr val="00B0F0"/>
                </a:solidFill>
                <a:effectLst/>
                <a:latin typeface="Lato" panose="020F0502020204030203" pitchFamily="34" charset="0"/>
              </a:rPr>
              <a:t>Apriori</a:t>
            </a:r>
            <a:r>
              <a:rPr lang="en-GB" sz="2000" b="0" i="0" u="sng" dirty="0">
                <a:solidFill>
                  <a:srgbClr val="00B0F0"/>
                </a:solidFill>
                <a:effectLst/>
                <a:latin typeface="Lato" panose="020F0502020204030203" pitchFamily="34" charset="0"/>
              </a:rPr>
              <a:t> </a:t>
            </a:r>
            <a:r>
              <a:rPr lang="en-GB" sz="2000" b="1" i="0" u="sng" dirty="0">
                <a:solidFill>
                  <a:srgbClr val="00B0F0"/>
                </a:solidFill>
                <a:effectLst/>
                <a:latin typeface="Lato" panose="020F0502020204030203" pitchFamily="34" charset="0"/>
              </a:rPr>
              <a:t>Algorithm:</a:t>
            </a:r>
          </a:p>
          <a:p>
            <a:pPr algn="l"/>
            <a:endParaRPr lang="en-GB" sz="2000" b="0" i="0" u="sng" dirty="0">
              <a:solidFill>
                <a:srgbClr val="00B0F0"/>
              </a:solidFill>
              <a:effectLst/>
              <a:latin typeface="Lato" panose="020F0502020204030203" pitchFamily="34" charset="0"/>
            </a:endParaRPr>
          </a:p>
          <a:p>
            <a:pPr algn="l"/>
            <a:r>
              <a:rPr lang="en-GB" b="0" i="0" dirty="0" err="1">
                <a:effectLst/>
                <a:latin typeface="Lato" panose="020F0502020204030203" pitchFamily="34" charset="0"/>
              </a:rPr>
              <a:t>Apriori</a:t>
            </a:r>
            <a:r>
              <a:rPr lang="en-GB" b="0" i="0" dirty="0">
                <a:effectLst/>
                <a:latin typeface="Lato" panose="020F0502020204030203" pitchFamily="34" charset="0"/>
              </a:rPr>
              <a:t> Algorithm is a widely-used and well-known Association Rule algorithm and is a popular algorithm used in market basket analysis. It is also considered accurate and overtop AIS and SETM algorithms. It helps to find frequent </a:t>
            </a:r>
            <a:r>
              <a:rPr lang="en-GB" b="0" i="0" dirty="0" err="1">
                <a:effectLst/>
                <a:latin typeface="Lato" panose="020F0502020204030203" pitchFamily="34" charset="0"/>
              </a:rPr>
              <a:t>itemsets</a:t>
            </a:r>
            <a:r>
              <a:rPr lang="en-GB" b="0" i="0" dirty="0">
                <a:effectLst/>
                <a:latin typeface="Lato" panose="020F0502020204030203" pitchFamily="34" charset="0"/>
              </a:rPr>
              <a:t> in transactions and identifies association rules between these items. The limitation of the </a:t>
            </a:r>
            <a:r>
              <a:rPr lang="en-GB" b="0" i="0" dirty="0" err="1">
                <a:effectLst/>
                <a:latin typeface="Lato" panose="020F0502020204030203" pitchFamily="34" charset="0"/>
              </a:rPr>
              <a:t>Apriori</a:t>
            </a:r>
            <a:r>
              <a:rPr lang="en-GB" b="0" i="0" dirty="0">
                <a:effectLst/>
                <a:latin typeface="Lato" panose="020F0502020204030203" pitchFamily="34" charset="0"/>
              </a:rPr>
              <a:t> Algorithm is </a:t>
            </a:r>
            <a:r>
              <a:rPr lang="en-GB" b="0" i="1" dirty="0">
                <a:effectLst/>
                <a:latin typeface="Lato" panose="020F0502020204030203" pitchFamily="34" charset="0"/>
              </a:rPr>
              <a:t>frequent itemset generation</a:t>
            </a:r>
            <a:r>
              <a:rPr lang="en-GB" b="0" i="0" dirty="0">
                <a:effectLst/>
                <a:latin typeface="Lato" panose="020F0502020204030203" pitchFamily="34" charset="0"/>
              </a:rPr>
              <a:t>. It needs to scan the database many times which leads to increased time and reduce performance as it is a computationally costly step because of a huge database. It uses the concept of Confidence, Support.</a:t>
            </a:r>
          </a:p>
          <a:p>
            <a:pPr algn="l"/>
            <a:endParaRPr lang="en-IN" b="0" i="0" dirty="0">
              <a:effectLst/>
              <a:latin typeface="Lato" panose="020F0502020204030203" pitchFamily="34" charset="0"/>
            </a:endParaRPr>
          </a:p>
          <a:p>
            <a:pPr algn="l"/>
            <a:endParaRPr lang="en-GB" b="0" i="0" dirty="0">
              <a:effectLst/>
              <a:latin typeface="Lato" panose="020F0502020204030203" pitchFamily="34" charset="0"/>
            </a:endParaRPr>
          </a:p>
        </p:txBody>
      </p:sp>
    </p:spTree>
    <p:extLst>
      <p:ext uri="{BB962C8B-B14F-4D97-AF65-F5344CB8AC3E}">
        <p14:creationId xmlns:p14="http://schemas.microsoft.com/office/powerpoint/2010/main" val="254583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462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6" name="Title 5">
            <a:extLst>
              <a:ext uri="{FF2B5EF4-FFF2-40B4-BE49-F238E27FC236}">
                <a16:creationId xmlns:a16="http://schemas.microsoft.com/office/drawing/2014/main" id="{29DB2BBC-05AA-7719-B777-98EC5B043ABE}"/>
              </a:ext>
            </a:extLst>
          </p:cNvPr>
          <p:cNvSpPr>
            <a:spLocks noGrp="1"/>
          </p:cNvSpPr>
          <p:nvPr>
            <p:ph type="ctrTitle"/>
          </p:nvPr>
        </p:nvSpPr>
        <p:spPr>
          <a:xfrm>
            <a:off x="864010" y="718457"/>
            <a:ext cx="10679883" cy="5169052"/>
          </a:xfrm>
        </p:spPr>
        <p:txBody>
          <a:bodyPr/>
          <a:lstStyle/>
          <a:p>
            <a:pPr algn="l" fontAlgn="base"/>
            <a:br>
              <a:rPr lang="en-GB" b="0" i="0" dirty="0">
                <a:solidFill>
                  <a:srgbClr val="707070"/>
                </a:solidFill>
                <a:effectLst/>
                <a:latin typeface="Helvetica Neue"/>
              </a:rPr>
            </a:br>
            <a:endParaRPr lang="en-IN" dirty="0"/>
          </a:p>
        </p:txBody>
      </p:sp>
      <p:sp>
        <p:nvSpPr>
          <p:cNvPr id="20" name="TextBox 19">
            <a:extLst>
              <a:ext uri="{FF2B5EF4-FFF2-40B4-BE49-F238E27FC236}">
                <a16:creationId xmlns:a16="http://schemas.microsoft.com/office/drawing/2014/main" id="{E565AF5E-7785-A126-D98D-4BBD7F27AACA}"/>
              </a:ext>
            </a:extLst>
          </p:cNvPr>
          <p:cNvSpPr txBox="1"/>
          <p:nvPr/>
        </p:nvSpPr>
        <p:spPr>
          <a:xfrm>
            <a:off x="961254" y="595668"/>
            <a:ext cx="6095010" cy="461665"/>
          </a:xfrm>
          <a:prstGeom prst="rect">
            <a:avLst/>
          </a:prstGeom>
          <a:noFill/>
        </p:spPr>
        <p:txBody>
          <a:bodyPr wrap="square">
            <a:spAutoFit/>
          </a:bodyPr>
          <a:lstStyle/>
          <a:p>
            <a:pPr algn="just"/>
            <a:endParaRPr lang="en-IN" sz="2400" b="0" i="0" u="sng" dirty="0">
              <a:solidFill>
                <a:srgbClr val="00B0F0"/>
              </a:solidFill>
              <a:effectLst/>
              <a:latin typeface="erdana"/>
            </a:endParaRPr>
          </a:p>
        </p:txBody>
      </p:sp>
      <p:sp>
        <p:nvSpPr>
          <p:cNvPr id="22" name="TextBox 21">
            <a:extLst>
              <a:ext uri="{FF2B5EF4-FFF2-40B4-BE49-F238E27FC236}">
                <a16:creationId xmlns:a16="http://schemas.microsoft.com/office/drawing/2014/main" id="{C42C14D5-F9C6-8697-2391-87DE78BFE83E}"/>
              </a:ext>
            </a:extLst>
          </p:cNvPr>
          <p:cNvSpPr txBox="1"/>
          <p:nvPr/>
        </p:nvSpPr>
        <p:spPr>
          <a:xfrm>
            <a:off x="767410" y="1819176"/>
            <a:ext cx="10679883" cy="3693319"/>
          </a:xfrm>
          <a:prstGeom prst="rect">
            <a:avLst/>
          </a:prstGeom>
          <a:noFill/>
        </p:spPr>
        <p:txBody>
          <a:bodyPr wrap="square">
            <a:spAutoFit/>
          </a:bodyPr>
          <a:lstStyle/>
          <a:p>
            <a:pPr algn="l">
              <a:buFont typeface="Arial" panose="020B0604020202020204" pitchFamily="34" charset="0"/>
              <a:buChar char="•"/>
            </a:pPr>
            <a:r>
              <a:rPr lang="en-GB" b="0" i="0" dirty="0">
                <a:effectLst/>
                <a:latin typeface="charter"/>
              </a:rPr>
              <a:t>Assume there are 100 customers</a:t>
            </a:r>
          </a:p>
          <a:p>
            <a:pPr algn="l"/>
            <a:endParaRPr lang="en-GB" b="0" i="0" dirty="0">
              <a:effectLst/>
              <a:latin typeface="charter"/>
            </a:endParaRPr>
          </a:p>
          <a:p>
            <a:pPr algn="l">
              <a:buFont typeface="Arial" panose="020B0604020202020204" pitchFamily="34" charset="0"/>
              <a:buChar char="•"/>
            </a:pPr>
            <a:r>
              <a:rPr lang="en-GB" b="0" i="0" dirty="0">
                <a:effectLst/>
                <a:latin typeface="charter"/>
              </a:rPr>
              <a:t>10 of them bought milk, 8 bought butter and 6 bought both of them.</a:t>
            </a:r>
          </a:p>
          <a:p>
            <a:pPr algn="l"/>
            <a:endParaRPr lang="en-GB" b="0" i="0" dirty="0">
              <a:effectLst/>
              <a:latin typeface="charter"/>
            </a:endParaRPr>
          </a:p>
          <a:p>
            <a:pPr algn="l">
              <a:buFont typeface="Arial" panose="020B0604020202020204" pitchFamily="34" charset="0"/>
              <a:buChar char="•"/>
            </a:pPr>
            <a:r>
              <a:rPr lang="en-GB" b="0" i="0" dirty="0">
                <a:effectLst/>
                <a:latin typeface="charter"/>
              </a:rPr>
              <a:t>bought milk =&gt; bought butter</a:t>
            </a:r>
          </a:p>
          <a:p>
            <a:pPr algn="l"/>
            <a:endParaRPr lang="en-GB" b="0" i="0" dirty="0">
              <a:effectLst/>
              <a:latin typeface="charter"/>
            </a:endParaRPr>
          </a:p>
          <a:p>
            <a:pPr algn="l">
              <a:buFont typeface="Arial" panose="020B0604020202020204" pitchFamily="34" charset="0"/>
              <a:buChar char="•"/>
            </a:pPr>
            <a:r>
              <a:rPr lang="en-GB" b="1" i="0" dirty="0">
                <a:solidFill>
                  <a:schemeClr val="accent3">
                    <a:lumMod val="60000"/>
                    <a:lumOff val="40000"/>
                  </a:schemeClr>
                </a:solidFill>
                <a:effectLst/>
                <a:latin typeface="charter"/>
              </a:rPr>
              <a:t>support</a:t>
            </a:r>
            <a:r>
              <a:rPr lang="en-GB" b="0" i="0" dirty="0">
                <a:effectLst/>
                <a:latin typeface="charter"/>
              </a:rPr>
              <a:t> = P(Milk &amp; Butter) = 6/100 = 0.06</a:t>
            </a:r>
          </a:p>
          <a:p>
            <a:pPr algn="l"/>
            <a:endParaRPr lang="en-GB" b="0" i="0" dirty="0">
              <a:effectLst/>
              <a:latin typeface="charter"/>
            </a:endParaRPr>
          </a:p>
          <a:p>
            <a:pPr algn="l">
              <a:buFont typeface="Arial" panose="020B0604020202020204" pitchFamily="34" charset="0"/>
              <a:buChar char="•"/>
            </a:pPr>
            <a:r>
              <a:rPr lang="en-GB" b="1" i="0" dirty="0">
                <a:solidFill>
                  <a:schemeClr val="accent3">
                    <a:lumMod val="60000"/>
                    <a:lumOff val="40000"/>
                  </a:schemeClr>
                </a:solidFill>
                <a:effectLst/>
                <a:latin typeface="charter"/>
              </a:rPr>
              <a:t>confidence</a:t>
            </a:r>
            <a:r>
              <a:rPr lang="en-GB" b="0" i="0" dirty="0">
                <a:effectLst/>
                <a:latin typeface="charter"/>
              </a:rPr>
              <a:t> = support/P(Butter) = 0.06/0.08 = 0.75</a:t>
            </a:r>
          </a:p>
          <a:p>
            <a:pPr algn="l"/>
            <a:endParaRPr lang="en-GB" b="0" i="0" dirty="0">
              <a:effectLst/>
              <a:latin typeface="charter"/>
            </a:endParaRPr>
          </a:p>
          <a:p>
            <a:pPr algn="l">
              <a:buFont typeface="Arial" panose="020B0604020202020204" pitchFamily="34" charset="0"/>
              <a:buChar char="•"/>
            </a:pPr>
            <a:r>
              <a:rPr lang="en-GB" b="1" i="0" dirty="0">
                <a:solidFill>
                  <a:schemeClr val="accent3">
                    <a:lumMod val="60000"/>
                    <a:lumOff val="40000"/>
                  </a:schemeClr>
                </a:solidFill>
                <a:effectLst/>
                <a:latin typeface="charter"/>
              </a:rPr>
              <a:t>lift</a:t>
            </a:r>
            <a:r>
              <a:rPr lang="en-GB" b="0" i="0" dirty="0">
                <a:effectLst/>
                <a:latin typeface="charter"/>
              </a:rPr>
              <a:t> = confidence/P(Milk) = 0.75/0.10 = 7.5</a:t>
            </a:r>
          </a:p>
          <a:p>
            <a:pPr algn="l"/>
            <a:endParaRPr lang="en-IN" b="0" i="0" dirty="0">
              <a:effectLst/>
              <a:latin typeface="Lato" panose="020F0502020204030203" pitchFamily="34" charset="0"/>
            </a:endParaRPr>
          </a:p>
          <a:p>
            <a:pPr algn="l"/>
            <a:endParaRPr lang="en-GB" b="0" i="0" dirty="0">
              <a:effectLst/>
              <a:latin typeface="Lato" panose="020F0502020204030203" pitchFamily="34" charset="0"/>
            </a:endParaRPr>
          </a:p>
        </p:txBody>
      </p:sp>
      <p:sp>
        <p:nvSpPr>
          <p:cNvPr id="21" name="TextBox 20">
            <a:extLst>
              <a:ext uri="{FF2B5EF4-FFF2-40B4-BE49-F238E27FC236}">
                <a16:creationId xmlns:a16="http://schemas.microsoft.com/office/drawing/2014/main" id="{C870D930-EF0E-842F-BCCE-96B84B3CDFFF}"/>
              </a:ext>
            </a:extLst>
          </p:cNvPr>
          <p:cNvSpPr txBox="1"/>
          <p:nvPr/>
        </p:nvSpPr>
        <p:spPr>
          <a:xfrm>
            <a:off x="767410" y="521557"/>
            <a:ext cx="9445983" cy="1200329"/>
          </a:xfrm>
          <a:prstGeom prst="rect">
            <a:avLst/>
          </a:prstGeom>
          <a:noFill/>
        </p:spPr>
        <p:txBody>
          <a:bodyPr wrap="square">
            <a:spAutoFit/>
          </a:bodyPr>
          <a:lstStyle/>
          <a:p>
            <a:r>
              <a:rPr lang="en-GB" sz="2400" b="1" i="0" dirty="0">
                <a:solidFill>
                  <a:schemeClr val="accent3">
                    <a:lumMod val="60000"/>
                    <a:lumOff val="40000"/>
                  </a:schemeClr>
                </a:solidFill>
                <a:effectLst/>
                <a:latin typeface="inter-regular"/>
              </a:rPr>
              <a:t>With the help of the </a:t>
            </a:r>
            <a:r>
              <a:rPr lang="en-GB" sz="2400" b="1" i="0" dirty="0" err="1">
                <a:solidFill>
                  <a:schemeClr val="accent3">
                    <a:lumMod val="60000"/>
                    <a:lumOff val="40000"/>
                  </a:schemeClr>
                </a:solidFill>
                <a:effectLst/>
                <a:latin typeface="inter-regular"/>
              </a:rPr>
              <a:t>Apriori</a:t>
            </a:r>
            <a:r>
              <a:rPr lang="en-GB" sz="2400" b="1" i="0" dirty="0">
                <a:solidFill>
                  <a:schemeClr val="accent3">
                    <a:lumMod val="60000"/>
                    <a:lumOff val="40000"/>
                  </a:schemeClr>
                </a:solidFill>
                <a:effectLst/>
                <a:latin typeface="inter-regular"/>
              </a:rPr>
              <a:t> Algorithm, we can further classify and simplify the item sets that the consumer frequently buys. There are three components in APRIORI ALGORITHM:</a:t>
            </a:r>
            <a:endParaRPr lang="en-IN" sz="2400" b="1" dirty="0">
              <a:solidFill>
                <a:schemeClr val="accent3">
                  <a:lumMod val="60000"/>
                  <a:lumOff val="40000"/>
                </a:schemeClr>
              </a:solidFill>
            </a:endParaRPr>
          </a:p>
        </p:txBody>
      </p:sp>
    </p:spTree>
    <p:extLst>
      <p:ext uri="{BB962C8B-B14F-4D97-AF65-F5344CB8AC3E}">
        <p14:creationId xmlns:p14="http://schemas.microsoft.com/office/powerpoint/2010/main" val="155299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462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6" name="Title 5">
            <a:extLst>
              <a:ext uri="{FF2B5EF4-FFF2-40B4-BE49-F238E27FC236}">
                <a16:creationId xmlns:a16="http://schemas.microsoft.com/office/drawing/2014/main" id="{29DB2BBC-05AA-7719-B777-98EC5B043ABE}"/>
              </a:ext>
            </a:extLst>
          </p:cNvPr>
          <p:cNvSpPr>
            <a:spLocks noGrp="1"/>
          </p:cNvSpPr>
          <p:nvPr>
            <p:ph type="ctrTitle"/>
          </p:nvPr>
        </p:nvSpPr>
        <p:spPr>
          <a:xfrm>
            <a:off x="864010" y="718457"/>
            <a:ext cx="10679883" cy="5169052"/>
          </a:xfrm>
        </p:spPr>
        <p:txBody>
          <a:bodyPr/>
          <a:lstStyle/>
          <a:p>
            <a:pPr algn="l" fontAlgn="base"/>
            <a:br>
              <a:rPr lang="en-GB" b="0" i="0" dirty="0">
                <a:solidFill>
                  <a:srgbClr val="707070"/>
                </a:solidFill>
                <a:effectLst/>
                <a:latin typeface="Helvetica Neue"/>
              </a:rPr>
            </a:br>
            <a:endParaRPr lang="en-IN" dirty="0"/>
          </a:p>
        </p:txBody>
      </p:sp>
      <p:sp>
        <p:nvSpPr>
          <p:cNvPr id="20" name="TextBox 19">
            <a:extLst>
              <a:ext uri="{FF2B5EF4-FFF2-40B4-BE49-F238E27FC236}">
                <a16:creationId xmlns:a16="http://schemas.microsoft.com/office/drawing/2014/main" id="{E565AF5E-7785-A126-D98D-4BBD7F27AACA}"/>
              </a:ext>
            </a:extLst>
          </p:cNvPr>
          <p:cNvSpPr txBox="1"/>
          <p:nvPr/>
        </p:nvSpPr>
        <p:spPr>
          <a:xfrm>
            <a:off x="961254" y="595668"/>
            <a:ext cx="6095010" cy="461665"/>
          </a:xfrm>
          <a:prstGeom prst="rect">
            <a:avLst/>
          </a:prstGeom>
          <a:noFill/>
        </p:spPr>
        <p:txBody>
          <a:bodyPr wrap="square">
            <a:spAutoFit/>
          </a:bodyPr>
          <a:lstStyle/>
          <a:p>
            <a:pPr algn="just"/>
            <a:endParaRPr lang="en-IN" sz="2400" b="0" i="0" u="sng" dirty="0">
              <a:solidFill>
                <a:srgbClr val="00B0F0"/>
              </a:solidFill>
              <a:effectLst/>
              <a:latin typeface="erdana"/>
            </a:endParaRPr>
          </a:p>
        </p:txBody>
      </p:sp>
      <p:sp>
        <p:nvSpPr>
          <p:cNvPr id="22" name="TextBox 21">
            <a:extLst>
              <a:ext uri="{FF2B5EF4-FFF2-40B4-BE49-F238E27FC236}">
                <a16:creationId xmlns:a16="http://schemas.microsoft.com/office/drawing/2014/main" id="{C42C14D5-F9C6-8697-2391-87DE78BFE83E}"/>
              </a:ext>
            </a:extLst>
          </p:cNvPr>
          <p:cNvSpPr txBox="1"/>
          <p:nvPr/>
        </p:nvSpPr>
        <p:spPr>
          <a:xfrm>
            <a:off x="767410" y="1819176"/>
            <a:ext cx="10679883" cy="646331"/>
          </a:xfrm>
          <a:prstGeom prst="rect">
            <a:avLst/>
          </a:prstGeom>
          <a:noFill/>
        </p:spPr>
        <p:txBody>
          <a:bodyPr wrap="square">
            <a:spAutoFit/>
          </a:bodyPr>
          <a:lstStyle/>
          <a:p>
            <a:pPr algn="l"/>
            <a:endParaRPr lang="en-IN" b="0" i="0" dirty="0">
              <a:effectLst/>
              <a:latin typeface="Lato" panose="020F0502020204030203" pitchFamily="34" charset="0"/>
            </a:endParaRPr>
          </a:p>
          <a:p>
            <a:pPr algn="l"/>
            <a:endParaRPr lang="en-GB" b="0" i="0" dirty="0">
              <a:effectLst/>
              <a:latin typeface="Lato" panose="020F0502020204030203" pitchFamily="34" charset="0"/>
            </a:endParaRPr>
          </a:p>
        </p:txBody>
      </p:sp>
      <p:sp>
        <p:nvSpPr>
          <p:cNvPr id="21" name="TextBox 20">
            <a:extLst>
              <a:ext uri="{FF2B5EF4-FFF2-40B4-BE49-F238E27FC236}">
                <a16:creationId xmlns:a16="http://schemas.microsoft.com/office/drawing/2014/main" id="{C870D930-EF0E-842F-BCCE-96B84B3CDFFF}"/>
              </a:ext>
            </a:extLst>
          </p:cNvPr>
          <p:cNvSpPr txBox="1"/>
          <p:nvPr/>
        </p:nvSpPr>
        <p:spPr>
          <a:xfrm>
            <a:off x="767410" y="521557"/>
            <a:ext cx="9445983" cy="1877437"/>
          </a:xfrm>
          <a:prstGeom prst="rect">
            <a:avLst/>
          </a:prstGeom>
          <a:noFill/>
        </p:spPr>
        <p:txBody>
          <a:bodyPr wrap="square">
            <a:spAutoFit/>
          </a:bodyPr>
          <a:lstStyle/>
          <a:p>
            <a:pPr algn="just"/>
            <a:r>
              <a:rPr lang="en-GB" sz="2400" b="1" i="0" u="sng" dirty="0">
                <a:solidFill>
                  <a:schemeClr val="accent3">
                    <a:lumMod val="60000"/>
                    <a:lumOff val="40000"/>
                  </a:schemeClr>
                </a:solidFill>
                <a:effectLst/>
                <a:latin typeface="erdana"/>
              </a:rPr>
              <a:t>Benefits of Market Basket Analysis:</a:t>
            </a:r>
          </a:p>
          <a:p>
            <a:pPr algn="just"/>
            <a:endParaRPr lang="en-GB" sz="2400" b="1" i="0" u="sng" dirty="0">
              <a:solidFill>
                <a:schemeClr val="accent3">
                  <a:lumMod val="60000"/>
                  <a:lumOff val="40000"/>
                </a:schemeClr>
              </a:solidFill>
              <a:effectLst/>
              <a:latin typeface="erdana"/>
            </a:endParaRPr>
          </a:p>
          <a:p>
            <a:pPr algn="just"/>
            <a:r>
              <a:rPr lang="en-GB" sz="2000" b="0" i="0" dirty="0">
                <a:effectLst/>
                <a:latin typeface="inter-regular"/>
              </a:rPr>
              <a:t>The market basket analysis data mining technique has the following benefits, </a:t>
            </a:r>
            <a:r>
              <a:rPr lang="en-GB" sz="2000" b="0" i="0" dirty="0">
                <a:solidFill>
                  <a:srgbClr val="0070C0"/>
                </a:solidFill>
                <a:effectLst/>
                <a:latin typeface="inter-regular"/>
              </a:rPr>
              <a:t>such as:</a:t>
            </a:r>
          </a:p>
          <a:p>
            <a:br>
              <a:rPr lang="en-GB" sz="2400" dirty="0"/>
            </a:br>
            <a:endParaRPr lang="en-IN" sz="2400" dirty="0">
              <a:solidFill>
                <a:schemeClr val="accent3">
                  <a:lumMod val="60000"/>
                  <a:lumOff val="40000"/>
                </a:schemeClr>
              </a:solidFill>
            </a:endParaRPr>
          </a:p>
        </p:txBody>
      </p:sp>
      <p:pic>
        <p:nvPicPr>
          <p:cNvPr id="3074" name="Picture 2" descr="Market Basket Analysis in Data Mining">
            <a:extLst>
              <a:ext uri="{FF2B5EF4-FFF2-40B4-BE49-F238E27FC236}">
                <a16:creationId xmlns:a16="http://schemas.microsoft.com/office/drawing/2014/main" id="{BFF3098C-2D0E-277E-369E-CF6F1BEE7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660" y="2356201"/>
            <a:ext cx="522922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9825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95</TotalTime>
  <Words>846</Words>
  <Application>Microsoft Office PowerPoint</Application>
  <PresentationFormat>Widescreen</PresentationFormat>
  <Paragraphs>67</Paragraphs>
  <Slides>7</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vt:i4>
      </vt:variant>
    </vt:vector>
  </HeadingPairs>
  <TitlesOfParts>
    <vt:vector size="21" baseType="lpstr">
      <vt:lpstr>Arial</vt:lpstr>
      <vt:lpstr>Calibri</vt:lpstr>
      <vt:lpstr>charter</vt:lpstr>
      <vt:lpstr>erdana</vt:lpstr>
      <vt:lpstr>Gill Sans MT</vt:lpstr>
      <vt:lpstr>Helvetica Neue</vt:lpstr>
      <vt:lpstr>inherit</vt:lpstr>
      <vt:lpstr>inter-bold</vt:lpstr>
      <vt:lpstr>inter-regular</vt:lpstr>
      <vt:lpstr>Lato</vt:lpstr>
      <vt:lpstr>Montserrat</vt:lpstr>
      <vt:lpstr>sofia-pro</vt:lpstr>
      <vt:lpstr>Walbaum Display</vt:lpstr>
      <vt:lpstr>3DFloatVTI</vt:lpstr>
      <vt:lpstr>Market Basket Analysis </vt:lpstr>
      <vt:lpstr>1) WHAT IS MARKET BASKET ANALYSIS?  The most accurate Market Analysis definition is – a data mining technique that is used to uncover purchase patterns in any retail setting. The goal of Market Basket Analysis is to understand consumer behavior by identifying relationships between the items that people buy.  For example: people who buy green tea are also likely to buy honey. So Market Basket Analysis would quantitatively establish that there is a relationship between Green Tea and Honey. </vt:lpstr>
      <vt:lpstr>How does market basket analysis work?   Market Basket Analysis is modelled on Association rule mining, i.e., the IF {}, THEN {} construct. For example, IF a customer buys bread, THEN he is likely to buy butter as well.  Association rules are usually represented as: {Bread} -&gt; {Butter} Some terminologies to familiarise yourself with Market Basket Analysis are:  Antecedent: Items or ‘itemsets’ found within the data are antecedents. In simpler words, it’s the IF component, written on the left-hand side. In the above example, bread is the antecedent.  Consequent: A consequent is an item or set of items found in combination with the antecedent. It’s the THEN component, written on the right-hand side. In the above example, butter is the consequent.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dc:title>
  <dc:creator>philip daniel</dc:creator>
  <cp:lastModifiedBy>philip daniel</cp:lastModifiedBy>
  <cp:revision>2</cp:revision>
  <dcterms:created xsi:type="dcterms:W3CDTF">2022-05-24T15:38:13Z</dcterms:created>
  <dcterms:modified xsi:type="dcterms:W3CDTF">2022-05-25T07:48:49Z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