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3" r:id="rId4"/>
    <p:sldId id="257" r:id="rId5"/>
    <p:sldId id="259" r:id="rId6"/>
    <p:sldId id="260" r:id="rId7"/>
    <p:sldId id="262" r:id="rId8"/>
    <p:sldId id="264" r:id="rId9"/>
    <p:sldId id="261"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92" d="100"/>
          <a:sy n="92" d="100"/>
        </p:scale>
        <p:origin x="1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elinstrategy.com/research/2020-identity-fraud-study-genesis-identity-fraud-crisis" TargetMode="External"/><Relationship Id="rId2" Type="http://schemas.openxmlformats.org/officeDocument/2006/relationships/hyperlink" Target="https://nilsonreport.com/mention/1313/1link/"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ealaxi/paysim1/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83EF-6DF7-6044-AECE-212123717C09}"/>
              </a:ext>
            </a:extLst>
          </p:cNvPr>
          <p:cNvSpPr>
            <a:spLocks noGrp="1"/>
          </p:cNvSpPr>
          <p:nvPr>
            <p:ph type="ctrTitle"/>
          </p:nvPr>
        </p:nvSpPr>
        <p:spPr>
          <a:xfrm>
            <a:off x="454311" y="-701634"/>
            <a:ext cx="8825658" cy="3329581"/>
          </a:xfrm>
        </p:spPr>
        <p:txBody>
          <a:bodyPr/>
          <a:lstStyle/>
          <a:p>
            <a:r>
              <a:rPr lang="en-GB" b="1" u="sng" dirty="0">
                <a:solidFill>
                  <a:schemeClr val="accent3">
                    <a:lumMod val="60000"/>
                    <a:lumOff val="40000"/>
                  </a:schemeClr>
                </a:solidFill>
              </a:rPr>
              <a:t>Online fraud detection analysis:</a:t>
            </a:r>
            <a:endParaRPr lang="en-IN" dirty="0">
              <a:solidFill>
                <a:schemeClr val="accent3">
                  <a:lumMod val="60000"/>
                  <a:lumOff val="40000"/>
                </a:schemeClr>
              </a:solidFill>
            </a:endParaRPr>
          </a:p>
        </p:txBody>
      </p:sp>
      <p:sp>
        <p:nvSpPr>
          <p:cNvPr id="3" name="Subtitle 2">
            <a:extLst>
              <a:ext uri="{FF2B5EF4-FFF2-40B4-BE49-F238E27FC236}">
                <a16:creationId xmlns:a16="http://schemas.microsoft.com/office/drawing/2014/main" id="{E231A69D-CDC5-52BF-6A11-C1BF0A773A8F}"/>
              </a:ext>
            </a:extLst>
          </p:cNvPr>
          <p:cNvSpPr>
            <a:spLocks noGrp="1"/>
          </p:cNvSpPr>
          <p:nvPr>
            <p:ph type="subTitle" idx="1"/>
          </p:nvPr>
        </p:nvSpPr>
        <p:spPr>
          <a:xfrm>
            <a:off x="522515" y="3424352"/>
            <a:ext cx="8825658" cy="861420"/>
          </a:xfrm>
        </p:spPr>
        <p:txBody>
          <a:bodyPr>
            <a:normAutofit/>
          </a:bodyPr>
          <a:lstStyle/>
          <a:p>
            <a:r>
              <a:rPr lang="en-GB" sz="3200" b="1" u="sng" dirty="0"/>
              <a:t>Introduction:</a:t>
            </a:r>
            <a:endParaRPr lang="en-IN" sz="3200" b="1" u="sng" dirty="0"/>
          </a:p>
        </p:txBody>
      </p:sp>
      <p:sp>
        <p:nvSpPr>
          <p:cNvPr id="5" name="TextBox 4">
            <a:extLst>
              <a:ext uri="{FF2B5EF4-FFF2-40B4-BE49-F238E27FC236}">
                <a16:creationId xmlns:a16="http://schemas.microsoft.com/office/drawing/2014/main" id="{19E79661-601E-D9F5-9160-7548373C95FE}"/>
              </a:ext>
            </a:extLst>
          </p:cNvPr>
          <p:cNvSpPr txBox="1"/>
          <p:nvPr/>
        </p:nvSpPr>
        <p:spPr>
          <a:xfrm>
            <a:off x="522515" y="4285772"/>
            <a:ext cx="10171215" cy="1477328"/>
          </a:xfrm>
          <a:prstGeom prst="rect">
            <a:avLst/>
          </a:prstGeom>
          <a:noFill/>
        </p:spPr>
        <p:txBody>
          <a:bodyPr wrap="square">
            <a:spAutoFit/>
          </a:bodyPr>
          <a:lstStyle/>
          <a:p>
            <a:r>
              <a:rPr lang="en-GB" b="0" i="0" dirty="0">
                <a:effectLst/>
                <a:latin typeface="Arial" panose="020B0604020202020204" pitchFamily="34" charset="0"/>
              </a:rPr>
              <a:t>The introduction of online payment systems has helped a lot in the ease of payments. But, at the same time, it increased in payment frauds. Online payment frauds can happen with anyone using any payment system, especially while making payments using a credit card. That is why detecting online payment fraud is very important for credit card companies to ensure that the customers are not getting charged for the products and services they never paid.</a:t>
            </a:r>
            <a:endParaRPr lang="en-IN" dirty="0"/>
          </a:p>
        </p:txBody>
      </p:sp>
    </p:spTree>
    <p:extLst>
      <p:ext uri="{BB962C8B-B14F-4D97-AF65-F5344CB8AC3E}">
        <p14:creationId xmlns:p14="http://schemas.microsoft.com/office/powerpoint/2010/main" val="3607255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15CC-6B8F-39F6-8321-E1D119B82AE8}"/>
              </a:ext>
            </a:extLst>
          </p:cNvPr>
          <p:cNvSpPr>
            <a:spLocks noGrp="1"/>
          </p:cNvSpPr>
          <p:nvPr>
            <p:ph type="title"/>
          </p:nvPr>
        </p:nvSpPr>
        <p:spPr/>
        <p:txBody>
          <a:bodyPr/>
          <a:lstStyle/>
          <a:p>
            <a:r>
              <a:rPr lang="en-GB" b="1" u="sng" dirty="0">
                <a:solidFill>
                  <a:schemeClr val="accent3">
                    <a:lumMod val="60000"/>
                    <a:lumOff val="40000"/>
                  </a:schemeClr>
                </a:solidFill>
              </a:rPr>
              <a:t>Random Under Sampling:</a:t>
            </a:r>
            <a:endParaRPr lang="en-IN" b="1" u="sng"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BA591D56-B9BC-07BD-AD58-E148947FF325}"/>
              </a:ext>
            </a:extLst>
          </p:cNvPr>
          <p:cNvSpPr>
            <a:spLocks noGrp="1"/>
          </p:cNvSpPr>
          <p:nvPr>
            <p:ph idx="1"/>
          </p:nvPr>
        </p:nvSpPr>
        <p:spPr>
          <a:xfrm>
            <a:off x="646111" y="1714471"/>
            <a:ext cx="8946541" cy="4195481"/>
          </a:xfrm>
        </p:spPr>
        <p:txBody>
          <a:bodyPr/>
          <a:lstStyle/>
          <a:p>
            <a:r>
              <a:rPr lang="en-GB" b="1" dirty="0"/>
              <a:t>I have used Random Under Sampling to balance the data set.</a:t>
            </a:r>
          </a:p>
          <a:p>
            <a:r>
              <a:rPr lang="en-GB" b="1" dirty="0"/>
              <a:t>Usually Random Under Sampling is used to </a:t>
            </a:r>
            <a:r>
              <a:rPr lang="en-GB" b="1" i="0" dirty="0">
                <a:effectLst/>
                <a:latin typeface="Lato" panose="020F0502020204030203" pitchFamily="34" charset="0"/>
              </a:rPr>
              <a:t>Under-sample the majority classes by randomly picking samples with or without replacement.</a:t>
            </a:r>
          </a:p>
          <a:p>
            <a:r>
              <a:rPr lang="en-GB" b="1" dirty="0">
                <a:latin typeface="Lato" panose="020F0502020204030203" pitchFamily="34" charset="0"/>
              </a:rPr>
              <a:t>Actually the fraudulent data set contains </a:t>
            </a:r>
            <a:r>
              <a:rPr lang="en-GB" b="1" dirty="0">
                <a:solidFill>
                  <a:schemeClr val="accent3">
                    <a:lumMod val="60000"/>
                    <a:lumOff val="40000"/>
                  </a:schemeClr>
                </a:solidFill>
                <a:latin typeface="Lato" panose="020F0502020204030203" pitchFamily="34" charset="0"/>
              </a:rPr>
              <a:t>6354407 Non Fraudulent </a:t>
            </a:r>
            <a:r>
              <a:rPr lang="en-GB" b="1" dirty="0">
                <a:latin typeface="Lato" panose="020F0502020204030203" pitchFamily="34" charset="0"/>
              </a:rPr>
              <a:t>Transactions and </a:t>
            </a:r>
            <a:r>
              <a:rPr lang="en-GB" b="1" dirty="0">
                <a:solidFill>
                  <a:schemeClr val="accent3">
                    <a:lumMod val="60000"/>
                    <a:lumOff val="40000"/>
                  </a:schemeClr>
                </a:solidFill>
                <a:latin typeface="Lato" panose="020F0502020204030203" pitchFamily="34" charset="0"/>
              </a:rPr>
              <a:t>8213 are Fraudulent </a:t>
            </a:r>
            <a:r>
              <a:rPr lang="en-GB" b="1" dirty="0">
                <a:latin typeface="Lato" panose="020F0502020204030203" pitchFamily="34" charset="0"/>
              </a:rPr>
              <a:t>so there is an Imbalance in data set</a:t>
            </a:r>
          </a:p>
          <a:p>
            <a:r>
              <a:rPr lang="en-GB" b="1" dirty="0">
                <a:latin typeface="Lato" panose="020F0502020204030203" pitchFamily="34" charset="0"/>
              </a:rPr>
              <a:t>For this we uses Random under sampler, It takes data randomly from majority class and balance the data with minority class.</a:t>
            </a:r>
          </a:p>
          <a:p>
            <a:r>
              <a:rPr lang="en-GB" b="1" dirty="0">
                <a:latin typeface="Lato" panose="020F0502020204030203" pitchFamily="34" charset="0"/>
              </a:rPr>
              <a:t>Even after sampling the data the scores of model like Logistic regression,</a:t>
            </a:r>
          </a:p>
          <a:p>
            <a:pPr marL="0" indent="0">
              <a:buNone/>
            </a:pPr>
            <a:r>
              <a:rPr lang="en-GB" b="1" dirty="0">
                <a:latin typeface="Lato" panose="020F0502020204030203" pitchFamily="34" charset="0"/>
              </a:rPr>
              <a:t>      Decision tree , </a:t>
            </a:r>
            <a:r>
              <a:rPr lang="en-GB" b="1" dirty="0" err="1">
                <a:latin typeface="Lato" panose="020F0502020204030203" pitchFamily="34" charset="0"/>
              </a:rPr>
              <a:t>XgBoost</a:t>
            </a:r>
            <a:r>
              <a:rPr lang="en-GB" b="1" dirty="0">
                <a:latin typeface="Lato" panose="020F0502020204030203" pitchFamily="34" charset="0"/>
              </a:rPr>
              <a:t> Classification scores remains same there is no any </a:t>
            </a:r>
          </a:p>
          <a:p>
            <a:pPr marL="0" indent="0">
              <a:buNone/>
            </a:pPr>
            <a:r>
              <a:rPr lang="en-GB" b="1" dirty="0">
                <a:latin typeface="Lato" panose="020F0502020204030203" pitchFamily="34" charset="0"/>
              </a:rPr>
              <a:t>      in score accuracy.</a:t>
            </a:r>
            <a:endParaRPr lang="en-IN" b="1" dirty="0"/>
          </a:p>
        </p:txBody>
      </p:sp>
    </p:spTree>
    <p:extLst>
      <p:ext uri="{BB962C8B-B14F-4D97-AF65-F5344CB8AC3E}">
        <p14:creationId xmlns:p14="http://schemas.microsoft.com/office/powerpoint/2010/main" val="218963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D5AB-6664-2555-13B0-E7816CFB876F}"/>
              </a:ext>
            </a:extLst>
          </p:cNvPr>
          <p:cNvSpPr>
            <a:spLocks noGrp="1"/>
          </p:cNvSpPr>
          <p:nvPr>
            <p:ph type="title"/>
          </p:nvPr>
        </p:nvSpPr>
        <p:spPr/>
        <p:txBody>
          <a:bodyPr/>
          <a:lstStyle/>
          <a:p>
            <a:r>
              <a:rPr lang="en-GB" b="1" u="sng" dirty="0">
                <a:solidFill>
                  <a:schemeClr val="accent3">
                    <a:lumMod val="60000"/>
                    <a:lumOff val="40000"/>
                  </a:schemeClr>
                </a:solidFill>
              </a:rPr>
              <a:t>Standard Scaler and Normalization:</a:t>
            </a:r>
            <a:endParaRPr lang="en-IN" b="1" u="sng"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5D0A7BFD-B348-3E6C-C0FF-BC216C33E80C}"/>
              </a:ext>
            </a:extLst>
          </p:cNvPr>
          <p:cNvSpPr>
            <a:spLocks noGrp="1"/>
          </p:cNvSpPr>
          <p:nvPr>
            <p:ph idx="1"/>
          </p:nvPr>
        </p:nvSpPr>
        <p:spPr>
          <a:xfrm>
            <a:off x="960808" y="1680359"/>
            <a:ext cx="8946541" cy="5225142"/>
          </a:xfrm>
        </p:spPr>
        <p:txBody>
          <a:bodyPr>
            <a:normAutofit fontScale="40000" lnSpcReduction="20000"/>
          </a:bodyPr>
          <a:lstStyle/>
          <a:p>
            <a:r>
              <a:rPr lang="en-GB" sz="5000" b="1" dirty="0"/>
              <a:t>I have used Standard Scaler method for all the models which I have used previously all models don’t have any change in their scores. except Decision Tree Score got over fitted. </a:t>
            </a:r>
          </a:p>
          <a:p>
            <a:r>
              <a:rPr lang="en-GB" sz="5000" b="1" dirty="0"/>
              <a:t>Decision Tree score in Standard Scaler is ;</a:t>
            </a:r>
          </a:p>
          <a:p>
            <a:pPr marL="0" indent="0">
              <a:buNone/>
            </a:pPr>
            <a:r>
              <a:rPr lang="en-GB" sz="5000" b="1" dirty="0"/>
              <a:t>     </a:t>
            </a:r>
            <a:r>
              <a:rPr lang="en-GB" sz="5000" b="1" dirty="0">
                <a:solidFill>
                  <a:schemeClr val="accent3">
                    <a:lumMod val="60000"/>
                    <a:lumOff val="40000"/>
                  </a:schemeClr>
                </a:solidFill>
              </a:rPr>
              <a:t>Train : 0.99</a:t>
            </a:r>
          </a:p>
          <a:p>
            <a:pPr marL="0" indent="0">
              <a:buNone/>
            </a:pPr>
            <a:r>
              <a:rPr lang="en-GB" sz="5000" b="1" dirty="0">
                <a:solidFill>
                  <a:schemeClr val="accent3">
                    <a:lumMod val="60000"/>
                    <a:lumOff val="40000"/>
                  </a:schemeClr>
                </a:solidFill>
              </a:rPr>
              <a:t>     Test : 0.011</a:t>
            </a:r>
          </a:p>
          <a:p>
            <a:r>
              <a:rPr lang="en-GB" sz="5000" b="1" dirty="0"/>
              <a:t>I have used normalization to check whether there is any changes in scores for all the models, But there is no any change in scores it remains same.</a:t>
            </a:r>
          </a:p>
          <a:p>
            <a:r>
              <a:rPr lang="en-GB" sz="5000" b="1" dirty="0"/>
              <a:t>All models gives same scores ; </a:t>
            </a:r>
          </a:p>
          <a:p>
            <a:r>
              <a:rPr lang="en-GB" sz="5000" b="1" dirty="0">
                <a:solidFill>
                  <a:schemeClr val="accent3">
                    <a:lumMod val="60000"/>
                    <a:lumOff val="40000"/>
                  </a:schemeClr>
                </a:solidFill>
              </a:rPr>
              <a:t>Train score : 0.99</a:t>
            </a:r>
          </a:p>
          <a:p>
            <a:r>
              <a:rPr lang="en-GB" sz="5000" b="1" dirty="0">
                <a:solidFill>
                  <a:schemeClr val="accent3">
                    <a:lumMod val="60000"/>
                    <a:lumOff val="40000"/>
                  </a:schemeClr>
                </a:solidFill>
              </a:rPr>
              <a:t>Test score : 0.99</a:t>
            </a:r>
          </a:p>
          <a:p>
            <a:endParaRPr lang="en-GB" dirty="0"/>
          </a:p>
          <a:p>
            <a:endParaRPr lang="en-GB" dirty="0"/>
          </a:p>
          <a:p>
            <a:endParaRPr lang="en-GB" dirty="0"/>
          </a:p>
          <a:p>
            <a:pPr marL="0" indent="0">
              <a:buNone/>
            </a:pPr>
            <a:endParaRPr lang="en-GB" dirty="0"/>
          </a:p>
          <a:p>
            <a:pPr marL="0" indent="0">
              <a:buNone/>
            </a:pPr>
            <a:r>
              <a:rPr lang="en-GB" dirty="0"/>
              <a:t>     </a:t>
            </a:r>
          </a:p>
        </p:txBody>
      </p:sp>
    </p:spTree>
    <p:extLst>
      <p:ext uri="{BB962C8B-B14F-4D97-AF65-F5344CB8AC3E}">
        <p14:creationId xmlns:p14="http://schemas.microsoft.com/office/powerpoint/2010/main" val="137974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307A82-5160-ED95-1B15-BC71B49D559B}"/>
              </a:ext>
            </a:extLst>
          </p:cNvPr>
          <p:cNvSpPr>
            <a:spLocks noGrp="1"/>
          </p:cNvSpPr>
          <p:nvPr>
            <p:ph idx="1"/>
          </p:nvPr>
        </p:nvSpPr>
        <p:spPr>
          <a:xfrm>
            <a:off x="657988" y="140991"/>
            <a:ext cx="8946541" cy="4195481"/>
          </a:xfrm>
        </p:spPr>
        <p:txBody>
          <a:bodyPr/>
          <a:lstStyle/>
          <a:p>
            <a:pPr algn="l"/>
            <a:r>
              <a:rPr lang="en-GB" sz="2800" b="1" i="0" u="sng" dirty="0">
                <a:effectLst/>
                <a:latin typeface="Arial" panose="020B0604020202020204" pitchFamily="34" charset="0"/>
              </a:rPr>
              <a:t>Summary:</a:t>
            </a:r>
          </a:p>
          <a:p>
            <a:pPr algn="l"/>
            <a:endParaRPr lang="en-GB" sz="2800" b="1" i="0" u="sng" dirty="0">
              <a:effectLst/>
              <a:latin typeface="Arial" panose="020B0604020202020204" pitchFamily="34" charset="0"/>
            </a:endParaRPr>
          </a:p>
          <a:p>
            <a:pPr algn="l"/>
            <a:r>
              <a:rPr lang="en-GB" b="1" i="0" dirty="0">
                <a:solidFill>
                  <a:schemeClr val="accent2">
                    <a:lumMod val="40000"/>
                    <a:lumOff val="60000"/>
                  </a:schemeClr>
                </a:solidFill>
                <a:effectLst/>
                <a:latin typeface="Arial" panose="020B0604020202020204" pitchFamily="34" charset="0"/>
              </a:rPr>
              <a:t>So this is how we can detect online payments fraud with machine learning using Python. Detecting online payment frauds is one of the applications of data science </a:t>
            </a:r>
            <a:r>
              <a:rPr lang="en-GB" b="1" dirty="0">
                <a:solidFill>
                  <a:schemeClr val="accent2">
                    <a:lumMod val="40000"/>
                    <a:lumOff val="60000"/>
                  </a:schemeClr>
                </a:solidFill>
                <a:latin typeface="Arial" panose="020B0604020202020204" pitchFamily="34" charset="0"/>
              </a:rPr>
              <a:t>in finance.</a:t>
            </a:r>
            <a:endParaRPr lang="en-GB" b="1" i="0" dirty="0">
              <a:solidFill>
                <a:schemeClr val="accent2">
                  <a:lumMod val="40000"/>
                  <a:lumOff val="60000"/>
                </a:schemeClr>
              </a:solidFill>
              <a:effectLst/>
              <a:latin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855BEC0A-AFE8-5369-E990-26709C9A87C0}"/>
              </a:ext>
            </a:extLst>
          </p:cNvPr>
          <p:cNvPicPr>
            <a:picLocks noChangeAspect="1"/>
          </p:cNvPicPr>
          <p:nvPr/>
        </p:nvPicPr>
        <p:blipFill>
          <a:blip r:embed="rId2"/>
          <a:stretch>
            <a:fillRect/>
          </a:stretch>
        </p:blipFill>
        <p:spPr>
          <a:xfrm>
            <a:off x="1246909" y="2499756"/>
            <a:ext cx="8550234" cy="4102894"/>
          </a:xfrm>
          <a:prstGeom prst="rect">
            <a:avLst/>
          </a:prstGeom>
        </p:spPr>
      </p:pic>
    </p:spTree>
    <p:extLst>
      <p:ext uri="{BB962C8B-B14F-4D97-AF65-F5344CB8AC3E}">
        <p14:creationId xmlns:p14="http://schemas.microsoft.com/office/powerpoint/2010/main" val="176536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BD33BB2-3B6C-400B-2A3E-8C8BA9D6B61E}"/>
              </a:ext>
            </a:extLst>
          </p:cNvPr>
          <p:cNvSpPr txBox="1"/>
          <p:nvPr/>
        </p:nvSpPr>
        <p:spPr>
          <a:xfrm>
            <a:off x="880258" y="180293"/>
            <a:ext cx="9736282" cy="2031325"/>
          </a:xfrm>
          <a:prstGeom prst="rect">
            <a:avLst/>
          </a:prstGeom>
          <a:noFill/>
        </p:spPr>
        <p:txBody>
          <a:bodyPr wrap="square">
            <a:spAutoFit/>
          </a:bodyPr>
          <a:lstStyle/>
          <a:p>
            <a:pPr algn="l"/>
            <a:r>
              <a:rPr lang="en-GB" b="1" dirty="0">
                <a:effectLst/>
                <a:latin typeface="Montserrat" panose="00000500000000000000" pitchFamily="2" charset="0"/>
              </a:rPr>
              <a:t>Payment card fraud affects everyone. Almost 30 billion dollars were lost worldwide in </a:t>
            </a:r>
            <a:r>
              <a:rPr lang="en-GB" b="1" u="none" strike="noStrike" dirty="0">
                <a:effectLst/>
                <a:latin typeface="Montserrat" panose="00000500000000000000" pitchFamily="2" charset="0"/>
                <a:hlinkClick r:id="rId2">
                  <a:extLst>
                    <a:ext uri="{A12FA001-AC4F-418D-AE19-62706E023703}">
                      <ahyp:hlinkClr xmlns:ahyp="http://schemas.microsoft.com/office/drawing/2018/hyperlinkcolor" val="tx"/>
                    </a:ext>
                  </a:extLst>
                </a:hlinkClick>
              </a:rPr>
              <a:t>card fraud</a:t>
            </a:r>
            <a:r>
              <a:rPr lang="en-GB" b="1" dirty="0">
                <a:effectLst/>
                <a:latin typeface="Montserrat" panose="00000500000000000000" pitchFamily="2" charset="0"/>
              </a:rPr>
              <a:t> and </a:t>
            </a:r>
            <a:r>
              <a:rPr lang="en-GB" b="1" u="none" strike="noStrike" dirty="0">
                <a:effectLst/>
                <a:latin typeface="Montserrat" panose="00000500000000000000" pitchFamily="2" charset="0"/>
                <a:hlinkClick r:id="rId3">
                  <a:extLst>
                    <a:ext uri="{A12FA001-AC4F-418D-AE19-62706E023703}">
                      <ahyp:hlinkClr xmlns:ahyp="http://schemas.microsoft.com/office/drawing/2018/hyperlinkcolor" val="tx"/>
                    </a:ext>
                  </a:extLst>
                </a:hlinkClick>
              </a:rPr>
              <a:t>identity theft</a:t>
            </a:r>
            <a:r>
              <a:rPr lang="en-GB" b="1" dirty="0">
                <a:effectLst/>
                <a:latin typeface="Montserrat" panose="00000500000000000000" pitchFamily="2" charset="0"/>
              </a:rPr>
              <a:t> only in 2019. Although financial institutions are locked in an escalating arms race against cybercriminals and scammers, losses still have to be accounted for. Consumers end up paying for money lost to fraud out of pocket, in the form of vendor and transaction fees. While corporations and governments spend more billions investigating and handling fraud cases. </a:t>
            </a:r>
          </a:p>
        </p:txBody>
      </p:sp>
      <p:pic>
        <p:nvPicPr>
          <p:cNvPr id="7" name="Picture 6">
            <a:extLst>
              <a:ext uri="{FF2B5EF4-FFF2-40B4-BE49-F238E27FC236}">
                <a16:creationId xmlns:a16="http://schemas.microsoft.com/office/drawing/2014/main" id="{5105569D-D47B-F2D8-FBA5-3D6AFDF6A0CD}"/>
              </a:ext>
            </a:extLst>
          </p:cNvPr>
          <p:cNvPicPr>
            <a:picLocks noChangeAspect="1"/>
          </p:cNvPicPr>
          <p:nvPr/>
        </p:nvPicPr>
        <p:blipFill>
          <a:blip r:embed="rId4"/>
          <a:stretch>
            <a:fillRect/>
          </a:stretch>
        </p:blipFill>
        <p:spPr>
          <a:xfrm>
            <a:off x="2620984" y="2514043"/>
            <a:ext cx="5715000" cy="4086225"/>
          </a:xfrm>
          <a:prstGeom prst="rect">
            <a:avLst/>
          </a:prstGeom>
        </p:spPr>
      </p:pic>
    </p:spTree>
    <p:extLst>
      <p:ext uri="{BB962C8B-B14F-4D97-AF65-F5344CB8AC3E}">
        <p14:creationId xmlns:p14="http://schemas.microsoft.com/office/powerpoint/2010/main" val="75341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5DD1-423B-E2E9-ED94-8F74F75EE61A}"/>
              </a:ext>
            </a:extLst>
          </p:cNvPr>
          <p:cNvSpPr>
            <a:spLocks noGrp="1"/>
          </p:cNvSpPr>
          <p:nvPr>
            <p:ph type="title"/>
          </p:nvPr>
        </p:nvSpPr>
        <p:spPr/>
        <p:txBody>
          <a:bodyPr/>
          <a:lstStyle/>
          <a:p>
            <a:r>
              <a:rPr lang="en-GB" b="1" u="sng" dirty="0">
                <a:solidFill>
                  <a:schemeClr val="accent3">
                    <a:lumMod val="60000"/>
                    <a:lumOff val="40000"/>
                  </a:schemeClr>
                </a:solidFill>
              </a:rPr>
              <a:t>We Can use Machine Learning Algorithms To Detect Fraudulent Transactions: </a:t>
            </a:r>
            <a:endParaRPr lang="en-IN" b="1" u="sng" dirty="0">
              <a:solidFill>
                <a:schemeClr val="accent3">
                  <a:lumMod val="60000"/>
                  <a:lumOff val="40000"/>
                </a:schemeClr>
              </a:solidFill>
            </a:endParaRPr>
          </a:p>
        </p:txBody>
      </p:sp>
      <p:pic>
        <p:nvPicPr>
          <p:cNvPr id="4" name="Content Placeholder 3">
            <a:extLst>
              <a:ext uri="{FF2B5EF4-FFF2-40B4-BE49-F238E27FC236}">
                <a16:creationId xmlns:a16="http://schemas.microsoft.com/office/drawing/2014/main" id="{1FCF8025-499B-36A1-ABA1-4122CDCFC736}"/>
              </a:ext>
            </a:extLst>
          </p:cNvPr>
          <p:cNvPicPr>
            <a:picLocks noGrp="1" noChangeAspect="1"/>
          </p:cNvPicPr>
          <p:nvPr>
            <p:ph idx="1"/>
          </p:nvPr>
        </p:nvPicPr>
        <p:blipFill>
          <a:blip r:embed="rId2"/>
          <a:stretch>
            <a:fillRect/>
          </a:stretch>
        </p:blipFill>
        <p:spPr>
          <a:xfrm>
            <a:off x="2531682" y="2486087"/>
            <a:ext cx="6992936" cy="4195762"/>
          </a:xfrm>
          <a:prstGeom prst="rect">
            <a:avLst/>
          </a:prstGeom>
        </p:spPr>
      </p:pic>
    </p:spTree>
    <p:extLst>
      <p:ext uri="{BB962C8B-B14F-4D97-AF65-F5344CB8AC3E}">
        <p14:creationId xmlns:p14="http://schemas.microsoft.com/office/powerpoint/2010/main" val="80291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F3F9BF-2DDD-CC27-05D1-178AA9A64C3B}"/>
              </a:ext>
            </a:extLst>
          </p:cNvPr>
          <p:cNvSpPr txBox="1"/>
          <p:nvPr/>
        </p:nvSpPr>
        <p:spPr>
          <a:xfrm>
            <a:off x="1069768" y="574525"/>
            <a:ext cx="10052463" cy="5816977"/>
          </a:xfrm>
          <a:prstGeom prst="rect">
            <a:avLst/>
          </a:prstGeom>
          <a:noFill/>
        </p:spPr>
        <p:txBody>
          <a:bodyPr wrap="square">
            <a:spAutoFit/>
          </a:bodyPr>
          <a:lstStyle/>
          <a:p>
            <a:pPr algn="l"/>
            <a:r>
              <a:rPr lang="en-GB" sz="2400" b="1" i="0" u="sng" dirty="0">
                <a:effectLst/>
                <a:latin typeface="Arial" panose="020B0604020202020204" pitchFamily="34" charset="0"/>
              </a:rPr>
              <a:t>Online Payments Fraud Detection with Machine Learning:</a:t>
            </a:r>
          </a:p>
          <a:p>
            <a:pPr algn="l"/>
            <a:endParaRPr lang="en-GB" sz="2400" b="1" i="0" u="sng" dirty="0">
              <a:effectLst/>
              <a:latin typeface="Arial" panose="020B0604020202020204" pitchFamily="34" charset="0"/>
            </a:endParaRPr>
          </a:p>
          <a:p>
            <a:pPr algn="l"/>
            <a:r>
              <a:rPr lang="en-GB" sz="1800" b="1" i="0" dirty="0">
                <a:effectLst/>
                <a:latin typeface="Arial" panose="020B0604020202020204" pitchFamily="34" charset="0"/>
              </a:rPr>
              <a:t>To identify online payment fraud with machine learning, we need to train a machine</a:t>
            </a:r>
          </a:p>
          <a:p>
            <a:pPr algn="l"/>
            <a:r>
              <a:rPr lang="en-GB" sz="1800" b="1" i="0" dirty="0">
                <a:effectLst/>
                <a:latin typeface="Arial" panose="020B0604020202020204" pitchFamily="34" charset="0"/>
              </a:rPr>
              <a:t>learning model for classifying fraudulent and non-fraudulent payments. For this, we need a dataset containing information about online payment fraud, so that we can understand what type of transactions lead to fraud. For this task, I collected a </a:t>
            </a:r>
            <a:r>
              <a:rPr lang="en-GB" sz="1800" b="1" i="0" dirty="0">
                <a:effectLst/>
                <a:latin typeface="Arial" panose="020B0604020202020204" pitchFamily="34" charset="0"/>
                <a:hlinkClick r:id="rId2"/>
              </a:rPr>
              <a:t>dataset</a:t>
            </a:r>
            <a:r>
              <a:rPr lang="en-GB" sz="1800" b="1" i="0" dirty="0">
                <a:effectLst/>
                <a:latin typeface="Arial" panose="020B0604020202020204" pitchFamily="34" charset="0"/>
              </a:rPr>
              <a:t> from Kaggle, which contains historical information about fraudulent transactions which can be used to detect fraud in online payments. Below are all the columns from the dataset I’m using here:</a:t>
            </a:r>
          </a:p>
          <a:p>
            <a:pPr algn="l"/>
            <a:endParaRPr lang="en-GB" sz="1800" b="1" i="0" dirty="0">
              <a:effectLst/>
              <a:latin typeface="Arial" panose="020B0604020202020204" pitchFamily="34" charset="0"/>
            </a:endParaRPr>
          </a:p>
          <a:p>
            <a:pPr algn="l">
              <a:buFont typeface="+mj-lt"/>
              <a:buAutoNum type="arabicPeriod"/>
            </a:pPr>
            <a:r>
              <a:rPr lang="en-GB" sz="1800" b="1" i="0" dirty="0">
                <a:solidFill>
                  <a:schemeClr val="accent3">
                    <a:lumMod val="40000"/>
                    <a:lumOff val="60000"/>
                  </a:schemeClr>
                </a:solidFill>
                <a:effectLst/>
                <a:latin typeface="Arial" panose="020B0604020202020204" pitchFamily="34" charset="0"/>
              </a:rPr>
              <a:t>step: represents a unit of time where 1 step equals 1 hour</a:t>
            </a:r>
          </a:p>
          <a:p>
            <a:pPr algn="l">
              <a:buFont typeface="+mj-lt"/>
              <a:buAutoNum type="arabicPeriod"/>
            </a:pPr>
            <a:r>
              <a:rPr lang="en-GB" sz="1800" b="1" i="0" dirty="0">
                <a:solidFill>
                  <a:schemeClr val="accent3">
                    <a:lumMod val="40000"/>
                    <a:lumOff val="60000"/>
                  </a:schemeClr>
                </a:solidFill>
                <a:effectLst/>
                <a:latin typeface="Arial" panose="020B0604020202020204" pitchFamily="34" charset="0"/>
              </a:rPr>
              <a:t>type: type of online transaction</a:t>
            </a:r>
          </a:p>
          <a:p>
            <a:pPr algn="l">
              <a:buFont typeface="+mj-lt"/>
              <a:buAutoNum type="arabicPeriod"/>
            </a:pPr>
            <a:r>
              <a:rPr lang="en-GB" sz="1800" b="1" i="0" dirty="0">
                <a:solidFill>
                  <a:schemeClr val="accent3">
                    <a:lumMod val="40000"/>
                    <a:lumOff val="60000"/>
                  </a:schemeClr>
                </a:solidFill>
                <a:effectLst/>
                <a:latin typeface="Arial" panose="020B0604020202020204" pitchFamily="34" charset="0"/>
              </a:rPr>
              <a:t>amount: the amount of the transaction</a:t>
            </a:r>
          </a:p>
          <a:p>
            <a:pPr algn="l">
              <a:buFont typeface="+mj-lt"/>
              <a:buAutoNum type="arabicPeriod"/>
            </a:pPr>
            <a:r>
              <a:rPr lang="en-GB" sz="1800" b="1" i="0" dirty="0" err="1">
                <a:solidFill>
                  <a:schemeClr val="accent3">
                    <a:lumMod val="40000"/>
                    <a:lumOff val="60000"/>
                  </a:schemeClr>
                </a:solidFill>
                <a:effectLst/>
                <a:latin typeface="Arial" panose="020B0604020202020204" pitchFamily="34" charset="0"/>
              </a:rPr>
              <a:t>nameOrig</a:t>
            </a:r>
            <a:r>
              <a:rPr lang="en-GB" sz="1800" b="1" i="0" dirty="0">
                <a:solidFill>
                  <a:schemeClr val="accent3">
                    <a:lumMod val="40000"/>
                    <a:lumOff val="60000"/>
                  </a:schemeClr>
                </a:solidFill>
                <a:effectLst/>
                <a:latin typeface="Arial" panose="020B0604020202020204" pitchFamily="34" charset="0"/>
              </a:rPr>
              <a:t>: customer starting the transaction</a:t>
            </a:r>
          </a:p>
          <a:p>
            <a:pPr algn="l">
              <a:buFont typeface="+mj-lt"/>
              <a:buAutoNum type="arabicPeriod"/>
            </a:pPr>
            <a:r>
              <a:rPr lang="en-GB" sz="1800" b="1" i="0" dirty="0" err="1">
                <a:solidFill>
                  <a:schemeClr val="accent3">
                    <a:lumMod val="40000"/>
                    <a:lumOff val="60000"/>
                  </a:schemeClr>
                </a:solidFill>
                <a:effectLst/>
                <a:latin typeface="Arial" panose="020B0604020202020204" pitchFamily="34" charset="0"/>
              </a:rPr>
              <a:t>oldbalanceOrg</a:t>
            </a:r>
            <a:r>
              <a:rPr lang="en-GB" sz="1800" b="1" i="0" dirty="0">
                <a:solidFill>
                  <a:schemeClr val="accent3">
                    <a:lumMod val="40000"/>
                    <a:lumOff val="60000"/>
                  </a:schemeClr>
                </a:solidFill>
                <a:effectLst/>
                <a:latin typeface="Arial" panose="020B0604020202020204" pitchFamily="34" charset="0"/>
              </a:rPr>
              <a:t>: balance before the transaction</a:t>
            </a:r>
          </a:p>
          <a:p>
            <a:pPr algn="l">
              <a:buFont typeface="+mj-lt"/>
              <a:buAutoNum type="arabicPeriod"/>
            </a:pPr>
            <a:r>
              <a:rPr lang="en-GB" sz="1800" b="1" i="0" dirty="0" err="1">
                <a:solidFill>
                  <a:schemeClr val="accent3">
                    <a:lumMod val="40000"/>
                    <a:lumOff val="60000"/>
                  </a:schemeClr>
                </a:solidFill>
                <a:effectLst/>
                <a:latin typeface="Arial" panose="020B0604020202020204" pitchFamily="34" charset="0"/>
              </a:rPr>
              <a:t>newbalanceOrig</a:t>
            </a:r>
            <a:r>
              <a:rPr lang="en-GB" sz="1800" b="1" i="0" dirty="0">
                <a:solidFill>
                  <a:schemeClr val="accent3">
                    <a:lumMod val="40000"/>
                    <a:lumOff val="60000"/>
                  </a:schemeClr>
                </a:solidFill>
                <a:effectLst/>
                <a:latin typeface="Arial" panose="020B0604020202020204" pitchFamily="34" charset="0"/>
              </a:rPr>
              <a:t>: balance after the transaction</a:t>
            </a:r>
          </a:p>
          <a:p>
            <a:pPr algn="l">
              <a:buFont typeface="+mj-lt"/>
              <a:buAutoNum type="arabicPeriod"/>
            </a:pPr>
            <a:r>
              <a:rPr lang="en-GB" sz="1800" b="1" i="0" dirty="0" err="1">
                <a:solidFill>
                  <a:schemeClr val="accent3">
                    <a:lumMod val="40000"/>
                    <a:lumOff val="60000"/>
                  </a:schemeClr>
                </a:solidFill>
                <a:effectLst/>
                <a:latin typeface="Arial" panose="020B0604020202020204" pitchFamily="34" charset="0"/>
              </a:rPr>
              <a:t>nameDest</a:t>
            </a:r>
            <a:r>
              <a:rPr lang="en-GB" sz="1800" b="1" i="0" dirty="0">
                <a:solidFill>
                  <a:schemeClr val="accent3">
                    <a:lumMod val="40000"/>
                    <a:lumOff val="60000"/>
                  </a:schemeClr>
                </a:solidFill>
                <a:effectLst/>
                <a:latin typeface="Arial" panose="020B0604020202020204" pitchFamily="34" charset="0"/>
              </a:rPr>
              <a:t>: recipient of the transaction</a:t>
            </a:r>
          </a:p>
          <a:p>
            <a:pPr algn="l">
              <a:buFont typeface="+mj-lt"/>
              <a:buAutoNum type="arabicPeriod"/>
            </a:pPr>
            <a:r>
              <a:rPr lang="en-GB" sz="1800" b="1" i="0" dirty="0" err="1">
                <a:solidFill>
                  <a:schemeClr val="accent3">
                    <a:lumMod val="40000"/>
                    <a:lumOff val="60000"/>
                  </a:schemeClr>
                </a:solidFill>
                <a:effectLst/>
                <a:latin typeface="Arial" panose="020B0604020202020204" pitchFamily="34" charset="0"/>
              </a:rPr>
              <a:t>oldbalanceDest</a:t>
            </a:r>
            <a:r>
              <a:rPr lang="en-GB" sz="1800" b="1" i="0" dirty="0">
                <a:solidFill>
                  <a:schemeClr val="accent3">
                    <a:lumMod val="40000"/>
                    <a:lumOff val="60000"/>
                  </a:schemeClr>
                </a:solidFill>
                <a:effectLst/>
                <a:latin typeface="Arial" panose="020B0604020202020204" pitchFamily="34" charset="0"/>
              </a:rPr>
              <a:t>: initial balance of recipient before the transaction</a:t>
            </a:r>
          </a:p>
          <a:p>
            <a:pPr algn="l">
              <a:buFont typeface="+mj-lt"/>
              <a:buAutoNum type="arabicPeriod"/>
            </a:pPr>
            <a:r>
              <a:rPr lang="en-GB" sz="1800" b="1" i="0" dirty="0" err="1">
                <a:solidFill>
                  <a:schemeClr val="accent3">
                    <a:lumMod val="40000"/>
                    <a:lumOff val="60000"/>
                  </a:schemeClr>
                </a:solidFill>
                <a:effectLst/>
                <a:latin typeface="Arial" panose="020B0604020202020204" pitchFamily="34" charset="0"/>
              </a:rPr>
              <a:t>newbalanceDest</a:t>
            </a:r>
            <a:r>
              <a:rPr lang="en-GB" sz="1800" b="1" i="0" dirty="0">
                <a:solidFill>
                  <a:schemeClr val="accent3">
                    <a:lumMod val="40000"/>
                    <a:lumOff val="60000"/>
                  </a:schemeClr>
                </a:solidFill>
                <a:effectLst/>
                <a:latin typeface="Arial" panose="020B0604020202020204" pitchFamily="34" charset="0"/>
              </a:rPr>
              <a:t>: the new balance of recipient after the transaction</a:t>
            </a:r>
          </a:p>
          <a:p>
            <a:pPr algn="l">
              <a:buFont typeface="+mj-lt"/>
              <a:buAutoNum type="arabicPeriod"/>
            </a:pPr>
            <a:r>
              <a:rPr lang="en-GB" sz="1800" b="1" i="0" dirty="0" err="1">
                <a:solidFill>
                  <a:schemeClr val="accent3">
                    <a:lumMod val="40000"/>
                    <a:lumOff val="60000"/>
                  </a:schemeClr>
                </a:solidFill>
                <a:effectLst/>
                <a:latin typeface="Arial" panose="020B0604020202020204" pitchFamily="34" charset="0"/>
              </a:rPr>
              <a:t>isFraud</a:t>
            </a:r>
            <a:r>
              <a:rPr lang="en-GB" sz="1800" b="1" i="0" dirty="0">
                <a:solidFill>
                  <a:schemeClr val="accent3">
                    <a:lumMod val="40000"/>
                    <a:lumOff val="60000"/>
                  </a:schemeClr>
                </a:solidFill>
                <a:effectLst/>
                <a:latin typeface="Arial" panose="020B0604020202020204" pitchFamily="34" charset="0"/>
              </a:rPr>
              <a:t>: fraud transaction</a:t>
            </a:r>
          </a:p>
        </p:txBody>
      </p:sp>
    </p:spTree>
    <p:extLst>
      <p:ext uri="{BB962C8B-B14F-4D97-AF65-F5344CB8AC3E}">
        <p14:creationId xmlns:p14="http://schemas.microsoft.com/office/powerpoint/2010/main" val="3905980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A23AF0-A849-44C1-3AB6-A35BC993D387}"/>
              </a:ext>
            </a:extLst>
          </p:cNvPr>
          <p:cNvSpPr txBox="1"/>
          <p:nvPr/>
        </p:nvSpPr>
        <p:spPr>
          <a:xfrm>
            <a:off x="482435" y="0"/>
            <a:ext cx="5983679" cy="1200329"/>
          </a:xfrm>
          <a:prstGeom prst="rect">
            <a:avLst/>
          </a:prstGeom>
          <a:noFill/>
        </p:spPr>
        <p:txBody>
          <a:bodyPr wrap="square">
            <a:spAutoFit/>
          </a:bodyPr>
          <a:lstStyle/>
          <a:p>
            <a:r>
              <a:rPr lang="en-GB" sz="3600" b="1" u="sng" dirty="0">
                <a:solidFill>
                  <a:schemeClr val="accent3">
                    <a:lumMod val="60000"/>
                    <a:lumOff val="40000"/>
                  </a:schemeClr>
                </a:solidFill>
              </a:rPr>
              <a:t>Payment Transaction Type:</a:t>
            </a:r>
            <a:endParaRPr lang="en-IN" sz="3600" dirty="0">
              <a:solidFill>
                <a:schemeClr val="accent3">
                  <a:lumMod val="60000"/>
                  <a:lumOff val="40000"/>
                </a:schemeClr>
              </a:solidFill>
            </a:endParaRPr>
          </a:p>
        </p:txBody>
      </p:sp>
      <p:pic>
        <p:nvPicPr>
          <p:cNvPr id="6" name="Content Placeholder 4">
            <a:extLst>
              <a:ext uri="{FF2B5EF4-FFF2-40B4-BE49-F238E27FC236}">
                <a16:creationId xmlns:a16="http://schemas.microsoft.com/office/drawing/2014/main" id="{99DC4414-0DF2-29EC-1F3C-4FE4534EB81C}"/>
              </a:ext>
            </a:extLst>
          </p:cNvPr>
          <p:cNvPicPr>
            <a:picLocks noGrp="1" noChangeAspect="1"/>
          </p:cNvPicPr>
          <p:nvPr>
            <p:ph idx="1"/>
          </p:nvPr>
        </p:nvPicPr>
        <p:blipFill>
          <a:blip r:embed="rId2"/>
          <a:stretch>
            <a:fillRect/>
          </a:stretch>
        </p:blipFill>
        <p:spPr>
          <a:xfrm>
            <a:off x="1978615" y="2580203"/>
            <a:ext cx="6459036" cy="3449638"/>
          </a:xfrm>
        </p:spPr>
      </p:pic>
      <p:sp>
        <p:nvSpPr>
          <p:cNvPr id="8" name="TextBox 7">
            <a:extLst>
              <a:ext uri="{FF2B5EF4-FFF2-40B4-BE49-F238E27FC236}">
                <a16:creationId xmlns:a16="http://schemas.microsoft.com/office/drawing/2014/main" id="{F52B21B0-253E-3D44-5C14-65D2A56D0B81}"/>
              </a:ext>
            </a:extLst>
          </p:cNvPr>
          <p:cNvSpPr txBox="1"/>
          <p:nvPr/>
        </p:nvSpPr>
        <p:spPr>
          <a:xfrm>
            <a:off x="434932" y="1352290"/>
            <a:ext cx="9279083" cy="646331"/>
          </a:xfrm>
          <a:prstGeom prst="rect">
            <a:avLst/>
          </a:prstGeom>
          <a:noFill/>
        </p:spPr>
        <p:txBody>
          <a:bodyPr wrap="square">
            <a:spAutoFit/>
          </a:bodyPr>
          <a:lstStyle/>
          <a:p>
            <a:r>
              <a:rPr lang="en-GB" b="1" i="0" dirty="0">
                <a:effectLst/>
                <a:latin typeface="Arial" panose="020B0604020202020204" pitchFamily="34" charset="0"/>
              </a:rPr>
              <a:t>So this dataset does not have any null values. Before moving forward, now, let’s have a look at the type of transaction mentioned in the dataset:</a:t>
            </a:r>
            <a:endParaRPr lang="en-IN" b="1" dirty="0"/>
          </a:p>
        </p:txBody>
      </p:sp>
    </p:spTree>
    <p:extLst>
      <p:ext uri="{BB962C8B-B14F-4D97-AF65-F5344CB8AC3E}">
        <p14:creationId xmlns:p14="http://schemas.microsoft.com/office/powerpoint/2010/main" val="305119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87CE66-BFBC-CDAF-8A92-AEA5C08F452B}"/>
              </a:ext>
            </a:extLst>
          </p:cNvPr>
          <p:cNvSpPr txBox="1"/>
          <p:nvPr/>
        </p:nvSpPr>
        <p:spPr>
          <a:xfrm>
            <a:off x="678377" y="130030"/>
            <a:ext cx="10258797" cy="1938992"/>
          </a:xfrm>
          <a:prstGeom prst="rect">
            <a:avLst/>
          </a:prstGeom>
          <a:noFill/>
        </p:spPr>
        <p:txBody>
          <a:bodyPr wrap="square">
            <a:spAutoFit/>
          </a:bodyPr>
          <a:lstStyle/>
          <a:p>
            <a:r>
              <a:rPr lang="en-GB" sz="3200" b="1" u="sng" dirty="0" err="1">
                <a:solidFill>
                  <a:schemeClr val="accent3">
                    <a:lumMod val="60000"/>
                    <a:lumOff val="40000"/>
                  </a:schemeClr>
                </a:solidFill>
              </a:rPr>
              <a:t>No.of</a:t>
            </a:r>
            <a:r>
              <a:rPr lang="en-GB" sz="3200" b="1" u="sng" dirty="0">
                <a:solidFill>
                  <a:schemeClr val="accent3">
                    <a:lumMod val="60000"/>
                    <a:lumOff val="40000"/>
                  </a:schemeClr>
                </a:solidFill>
              </a:rPr>
              <a:t> fraud occurred:</a:t>
            </a:r>
          </a:p>
          <a:p>
            <a:endParaRPr lang="en-GB" sz="3200" b="1" u="sng" dirty="0"/>
          </a:p>
          <a:p>
            <a:r>
              <a:rPr lang="en-GB" sz="2800" b="1" dirty="0"/>
              <a:t>During the transaction 99% fraud were not occurred we can see the percentage of fraud </a:t>
            </a:r>
            <a:r>
              <a:rPr lang="en-GB" sz="2800" b="1" dirty="0" err="1"/>
              <a:t>occurance</a:t>
            </a:r>
            <a:r>
              <a:rPr lang="en-GB" sz="2800" b="1" dirty="0"/>
              <a:t> below.</a:t>
            </a:r>
            <a:endParaRPr lang="en-IN" sz="2800" dirty="0"/>
          </a:p>
        </p:txBody>
      </p:sp>
      <p:pic>
        <p:nvPicPr>
          <p:cNvPr id="7" name="Picture 6">
            <a:extLst>
              <a:ext uri="{FF2B5EF4-FFF2-40B4-BE49-F238E27FC236}">
                <a16:creationId xmlns:a16="http://schemas.microsoft.com/office/drawing/2014/main" id="{66B3262D-7681-B7B5-E553-90BE65C7920A}"/>
              </a:ext>
            </a:extLst>
          </p:cNvPr>
          <p:cNvPicPr>
            <a:picLocks noChangeAspect="1"/>
          </p:cNvPicPr>
          <p:nvPr/>
        </p:nvPicPr>
        <p:blipFill>
          <a:blip r:embed="rId2"/>
          <a:stretch>
            <a:fillRect/>
          </a:stretch>
        </p:blipFill>
        <p:spPr>
          <a:xfrm>
            <a:off x="2306700" y="2534955"/>
            <a:ext cx="6462320" cy="3450635"/>
          </a:xfrm>
          <a:prstGeom prst="rect">
            <a:avLst/>
          </a:prstGeom>
        </p:spPr>
      </p:pic>
    </p:spTree>
    <p:extLst>
      <p:ext uri="{BB962C8B-B14F-4D97-AF65-F5344CB8AC3E}">
        <p14:creationId xmlns:p14="http://schemas.microsoft.com/office/powerpoint/2010/main" val="251182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D41B9-E598-69A3-8857-93BEC333AD7C}"/>
              </a:ext>
            </a:extLst>
          </p:cNvPr>
          <p:cNvSpPr>
            <a:spLocks noGrp="1"/>
          </p:cNvSpPr>
          <p:nvPr>
            <p:ph type="title"/>
          </p:nvPr>
        </p:nvSpPr>
        <p:spPr/>
        <p:txBody>
          <a:bodyPr/>
          <a:lstStyle/>
          <a:p>
            <a:r>
              <a:rPr lang="en-GB" b="1" u="sng" dirty="0">
                <a:solidFill>
                  <a:schemeClr val="accent3">
                    <a:lumMod val="60000"/>
                    <a:lumOff val="40000"/>
                  </a:schemeClr>
                </a:solidFill>
              </a:rPr>
              <a:t>Bar Chart Shows the Type Of Transaction Made By The Customer:</a:t>
            </a:r>
            <a:endParaRPr lang="en-IN" b="1" u="sng" dirty="0">
              <a:solidFill>
                <a:schemeClr val="accent3">
                  <a:lumMod val="60000"/>
                  <a:lumOff val="40000"/>
                </a:schemeClr>
              </a:solidFill>
            </a:endParaRPr>
          </a:p>
        </p:txBody>
      </p:sp>
      <p:pic>
        <p:nvPicPr>
          <p:cNvPr id="4" name="Content Placeholder 3">
            <a:extLst>
              <a:ext uri="{FF2B5EF4-FFF2-40B4-BE49-F238E27FC236}">
                <a16:creationId xmlns:a16="http://schemas.microsoft.com/office/drawing/2014/main" id="{37147B9E-9A4A-89DD-E9B9-2A9FC4CC7910}"/>
              </a:ext>
            </a:extLst>
          </p:cNvPr>
          <p:cNvPicPr>
            <a:picLocks noGrp="1" noChangeAspect="1"/>
          </p:cNvPicPr>
          <p:nvPr>
            <p:ph idx="1"/>
          </p:nvPr>
        </p:nvPicPr>
        <p:blipFill>
          <a:blip r:embed="rId2"/>
          <a:stretch>
            <a:fillRect/>
          </a:stretch>
        </p:blipFill>
        <p:spPr>
          <a:xfrm>
            <a:off x="593767" y="2072244"/>
            <a:ext cx="8686800" cy="4333038"/>
          </a:xfrm>
          <a:prstGeom prst="rect">
            <a:avLst/>
          </a:prstGeom>
        </p:spPr>
      </p:pic>
    </p:spTree>
    <p:extLst>
      <p:ext uri="{BB962C8B-B14F-4D97-AF65-F5344CB8AC3E}">
        <p14:creationId xmlns:p14="http://schemas.microsoft.com/office/powerpoint/2010/main" val="262286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BAF4E-B67A-7917-80E2-5B8C30A428EC}"/>
              </a:ext>
            </a:extLst>
          </p:cNvPr>
          <p:cNvSpPr>
            <a:spLocks noGrp="1"/>
          </p:cNvSpPr>
          <p:nvPr>
            <p:ph type="title"/>
          </p:nvPr>
        </p:nvSpPr>
        <p:spPr/>
        <p:txBody>
          <a:bodyPr/>
          <a:lstStyle/>
          <a:p>
            <a:r>
              <a:rPr lang="en-GB" b="1" u="sng" dirty="0">
                <a:solidFill>
                  <a:schemeClr val="accent3">
                    <a:lumMod val="60000"/>
                    <a:lumOff val="40000"/>
                  </a:schemeClr>
                </a:solidFill>
              </a:rPr>
              <a:t>Fraudulent Transactions According To Payment Type: </a:t>
            </a:r>
            <a:endParaRPr lang="en-IN" b="1" u="sng" dirty="0">
              <a:solidFill>
                <a:schemeClr val="accent3">
                  <a:lumMod val="60000"/>
                  <a:lumOff val="40000"/>
                </a:schemeClr>
              </a:solidFill>
            </a:endParaRPr>
          </a:p>
        </p:txBody>
      </p:sp>
      <p:pic>
        <p:nvPicPr>
          <p:cNvPr id="4" name="Content Placeholder 3">
            <a:extLst>
              <a:ext uri="{FF2B5EF4-FFF2-40B4-BE49-F238E27FC236}">
                <a16:creationId xmlns:a16="http://schemas.microsoft.com/office/drawing/2014/main" id="{845C4155-7233-CC23-9FAD-2BC8F792C555}"/>
              </a:ext>
            </a:extLst>
          </p:cNvPr>
          <p:cNvPicPr>
            <a:picLocks noGrp="1" noChangeAspect="1"/>
          </p:cNvPicPr>
          <p:nvPr>
            <p:ph idx="1"/>
          </p:nvPr>
        </p:nvPicPr>
        <p:blipFill>
          <a:blip r:embed="rId2"/>
          <a:stretch>
            <a:fillRect/>
          </a:stretch>
        </p:blipFill>
        <p:spPr>
          <a:xfrm>
            <a:off x="2190998" y="2131621"/>
            <a:ext cx="6822374" cy="4346368"/>
          </a:xfrm>
          <a:prstGeom prst="rect">
            <a:avLst/>
          </a:prstGeom>
        </p:spPr>
      </p:pic>
    </p:spTree>
    <p:extLst>
      <p:ext uri="{BB962C8B-B14F-4D97-AF65-F5344CB8AC3E}">
        <p14:creationId xmlns:p14="http://schemas.microsoft.com/office/powerpoint/2010/main" val="1019843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888853-635A-0ABA-323A-B237D031D41D}"/>
              </a:ext>
            </a:extLst>
          </p:cNvPr>
          <p:cNvSpPr txBox="1"/>
          <p:nvPr/>
        </p:nvSpPr>
        <p:spPr>
          <a:xfrm>
            <a:off x="803067" y="314236"/>
            <a:ext cx="9344396" cy="3508653"/>
          </a:xfrm>
          <a:prstGeom prst="rect">
            <a:avLst/>
          </a:prstGeom>
          <a:noFill/>
        </p:spPr>
        <p:txBody>
          <a:bodyPr wrap="square">
            <a:spAutoFit/>
          </a:bodyPr>
          <a:lstStyle/>
          <a:p>
            <a:r>
              <a:rPr lang="en-GB" sz="2400" b="1" i="0" u="sng" dirty="0">
                <a:solidFill>
                  <a:schemeClr val="accent3">
                    <a:lumMod val="60000"/>
                    <a:lumOff val="40000"/>
                  </a:schemeClr>
                </a:solidFill>
                <a:effectLst/>
                <a:latin typeface="Arial" panose="020B0604020202020204" pitchFamily="34" charset="0"/>
              </a:rPr>
              <a:t>Encoding Method:</a:t>
            </a:r>
          </a:p>
          <a:p>
            <a:endParaRPr lang="en-GB" sz="2400" b="1" i="0" u="sng" dirty="0">
              <a:effectLst/>
              <a:latin typeface="Arial" panose="020B0604020202020204" pitchFamily="34" charset="0"/>
            </a:endParaRPr>
          </a:p>
          <a:p>
            <a:r>
              <a:rPr lang="en-GB" b="1" i="0" dirty="0">
                <a:effectLst/>
                <a:latin typeface="Arial" panose="020B0604020202020204" pitchFamily="34" charset="0"/>
              </a:rPr>
              <a:t>Now let’s transform the categorical features into numerical. Here I will also transform the values of the </a:t>
            </a:r>
            <a:r>
              <a:rPr lang="en-GB" b="1" i="0" dirty="0" err="1">
                <a:solidFill>
                  <a:schemeClr val="accent2">
                    <a:lumMod val="40000"/>
                    <a:lumOff val="60000"/>
                  </a:schemeClr>
                </a:solidFill>
                <a:effectLst/>
                <a:latin typeface="Arial" panose="020B0604020202020204" pitchFamily="34" charset="0"/>
              </a:rPr>
              <a:t>isFraud</a:t>
            </a:r>
            <a:r>
              <a:rPr lang="en-GB" b="1" i="0" dirty="0">
                <a:solidFill>
                  <a:schemeClr val="accent2">
                    <a:lumMod val="40000"/>
                    <a:lumOff val="60000"/>
                  </a:schemeClr>
                </a:solidFill>
                <a:effectLst/>
                <a:latin typeface="Arial" panose="020B0604020202020204" pitchFamily="34" charset="0"/>
              </a:rPr>
              <a:t> </a:t>
            </a:r>
            <a:r>
              <a:rPr lang="en-GB" b="1" i="0" dirty="0">
                <a:effectLst/>
                <a:latin typeface="Arial" panose="020B0604020202020204" pitchFamily="34" charset="0"/>
              </a:rPr>
              <a:t>column into No Fraud and Fraud labels to have a better understanding of the output:</a:t>
            </a:r>
          </a:p>
          <a:p>
            <a:endParaRPr lang="en-GB" b="1" dirty="0">
              <a:latin typeface="Arial" panose="020B0604020202020204" pitchFamily="34" charset="0"/>
            </a:endParaRPr>
          </a:p>
          <a:p>
            <a:r>
              <a:rPr lang="en-GB" sz="2400" b="1" u="sng" dirty="0">
                <a:solidFill>
                  <a:schemeClr val="accent3">
                    <a:lumMod val="60000"/>
                    <a:lumOff val="40000"/>
                  </a:schemeClr>
                </a:solidFill>
                <a:latin typeface="Arial" panose="020B0604020202020204" pitchFamily="34" charset="0"/>
              </a:rPr>
              <a:t>Removing Outliers:</a:t>
            </a:r>
          </a:p>
          <a:p>
            <a:endParaRPr lang="en-GB" sz="2400" b="1" i="0" u="sng" dirty="0">
              <a:solidFill>
                <a:schemeClr val="accent3">
                  <a:lumMod val="60000"/>
                  <a:lumOff val="40000"/>
                </a:schemeClr>
              </a:solidFill>
              <a:effectLst/>
              <a:latin typeface="Arial" panose="020B0604020202020204" pitchFamily="34" charset="0"/>
            </a:endParaRPr>
          </a:p>
          <a:p>
            <a:r>
              <a:rPr lang="en-GB" b="1" dirty="0">
                <a:latin typeface="Arial" panose="020B0604020202020204" pitchFamily="34" charset="0"/>
              </a:rPr>
              <a:t>I have removed the outliers for all columns which contains outliers except Dependent Variable i.e. </a:t>
            </a:r>
            <a:r>
              <a:rPr lang="en-GB" b="1" dirty="0" err="1">
                <a:latin typeface="Arial" panose="020B0604020202020204" pitchFamily="34" charset="0"/>
              </a:rPr>
              <a:t>IsFraud</a:t>
            </a:r>
            <a:r>
              <a:rPr lang="en-GB" b="1" dirty="0">
                <a:latin typeface="Arial" panose="020B0604020202020204" pitchFamily="34" charset="0"/>
              </a:rPr>
              <a:t> column </a:t>
            </a:r>
            <a:endParaRPr lang="en-GB" b="1" i="0" dirty="0">
              <a:effectLst/>
              <a:latin typeface="Arial" panose="020B0604020202020204" pitchFamily="34" charset="0"/>
            </a:endParaRPr>
          </a:p>
          <a:p>
            <a:endParaRPr lang="en-IN" b="1" dirty="0"/>
          </a:p>
        </p:txBody>
      </p:sp>
      <p:sp>
        <p:nvSpPr>
          <p:cNvPr id="8" name="TextBox 7">
            <a:extLst>
              <a:ext uri="{FF2B5EF4-FFF2-40B4-BE49-F238E27FC236}">
                <a16:creationId xmlns:a16="http://schemas.microsoft.com/office/drawing/2014/main" id="{74A377AF-3EB1-F81B-FE27-46416DDFF7B1}"/>
              </a:ext>
            </a:extLst>
          </p:cNvPr>
          <p:cNvSpPr txBox="1"/>
          <p:nvPr/>
        </p:nvSpPr>
        <p:spPr>
          <a:xfrm>
            <a:off x="803067" y="3977728"/>
            <a:ext cx="9908476" cy="2215991"/>
          </a:xfrm>
          <a:prstGeom prst="rect">
            <a:avLst/>
          </a:prstGeom>
          <a:noFill/>
        </p:spPr>
        <p:txBody>
          <a:bodyPr wrap="square">
            <a:spAutoFit/>
          </a:bodyPr>
          <a:lstStyle/>
          <a:p>
            <a:pPr algn="l"/>
            <a:r>
              <a:rPr lang="en-GB" sz="2400" b="1" i="0" u="sng" dirty="0">
                <a:solidFill>
                  <a:schemeClr val="accent3">
                    <a:lumMod val="60000"/>
                    <a:lumOff val="40000"/>
                  </a:schemeClr>
                </a:solidFill>
                <a:effectLst/>
                <a:latin typeface="Arial" panose="020B0604020202020204" pitchFamily="34" charset="0"/>
              </a:rPr>
              <a:t>Online Payments Fraud Detection Model:</a:t>
            </a:r>
          </a:p>
          <a:p>
            <a:pPr algn="l"/>
            <a:endParaRPr lang="en-GB" sz="2400" b="1" i="0" u="sng" dirty="0">
              <a:effectLst/>
              <a:latin typeface="Arial" panose="020B0604020202020204" pitchFamily="34" charset="0"/>
            </a:endParaRPr>
          </a:p>
          <a:p>
            <a:pPr algn="l"/>
            <a:r>
              <a:rPr lang="en-GB" b="1" i="0" dirty="0">
                <a:effectLst/>
                <a:latin typeface="Arial" panose="020B0604020202020204" pitchFamily="34" charset="0"/>
              </a:rPr>
              <a:t>Now let’s train a classification model to classify fraud and non-fraud transactions. Before training the model, I will split the data into training and test sets:</a:t>
            </a:r>
          </a:p>
          <a:p>
            <a:pPr algn="l"/>
            <a:endParaRPr lang="en-GB" b="1" dirty="0">
              <a:latin typeface="Arial" panose="020B0604020202020204" pitchFamily="34" charset="0"/>
            </a:endParaRPr>
          </a:p>
          <a:p>
            <a:pPr algn="l"/>
            <a:r>
              <a:rPr lang="en-GB" b="1" dirty="0">
                <a:latin typeface="Arial" panose="020B0604020202020204" pitchFamily="34" charset="0"/>
              </a:rPr>
              <a:t>I have used Logistic regression, Decision tree classifier, Naïve Bayes Model and </a:t>
            </a:r>
            <a:r>
              <a:rPr lang="en-GB" b="1" dirty="0" err="1">
                <a:latin typeface="Arial" panose="020B0604020202020204" pitchFamily="34" charset="0"/>
              </a:rPr>
              <a:t>XGBoost</a:t>
            </a:r>
            <a:r>
              <a:rPr lang="en-GB" b="1" dirty="0">
                <a:latin typeface="Arial" panose="020B0604020202020204" pitchFamily="34" charset="0"/>
              </a:rPr>
              <a:t> classifier , here every model score is 99% accuracy.</a:t>
            </a:r>
            <a:endParaRPr lang="en-GB" b="1" i="0" dirty="0">
              <a:effectLst/>
              <a:latin typeface="Arial" panose="020B0604020202020204" pitchFamily="34" charset="0"/>
            </a:endParaRPr>
          </a:p>
        </p:txBody>
      </p:sp>
    </p:spTree>
    <p:extLst>
      <p:ext uri="{BB962C8B-B14F-4D97-AF65-F5344CB8AC3E}">
        <p14:creationId xmlns:p14="http://schemas.microsoft.com/office/powerpoint/2010/main" val="74267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243</TotalTime>
  <Words>798</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Lato</vt:lpstr>
      <vt:lpstr>Montserrat</vt:lpstr>
      <vt:lpstr>Wingdings 3</vt:lpstr>
      <vt:lpstr>Ion</vt:lpstr>
      <vt:lpstr>Online fraud detection analysis:</vt:lpstr>
      <vt:lpstr>PowerPoint Presentation</vt:lpstr>
      <vt:lpstr>We Can use Machine Learning Algorithms To Detect Fraudulent Transactions: </vt:lpstr>
      <vt:lpstr>PowerPoint Presentation</vt:lpstr>
      <vt:lpstr>PowerPoint Presentation</vt:lpstr>
      <vt:lpstr>PowerPoint Presentation</vt:lpstr>
      <vt:lpstr>Bar Chart Shows the Type Of Transaction Made By The Customer:</vt:lpstr>
      <vt:lpstr>Fraudulent Transactions According To Payment Type: </vt:lpstr>
      <vt:lpstr>PowerPoint Presentation</vt:lpstr>
      <vt:lpstr>Random Under Sampling:</vt:lpstr>
      <vt:lpstr>Standard Scaler and Normalization: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fraud detection analysis:</dc:title>
  <dc:creator>philip daniel</dc:creator>
  <cp:lastModifiedBy>philip daniel</cp:lastModifiedBy>
  <cp:revision>4</cp:revision>
  <dcterms:created xsi:type="dcterms:W3CDTF">2022-06-09T03:37:18Z</dcterms:created>
  <dcterms:modified xsi:type="dcterms:W3CDTF">2022-06-12T07:25:56Z</dcterms:modified>
</cp:coreProperties>
</file>