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14"/>
  </p:notesMasterIdLst>
  <p:handoutMasterIdLst>
    <p:handoutMasterId r:id="rId15"/>
  </p:handoutMasterIdLst>
  <p:sldIdLst>
    <p:sldId id="446" r:id="rId5"/>
    <p:sldId id="454" r:id="rId6"/>
    <p:sldId id="455" r:id="rId7"/>
    <p:sldId id="458" r:id="rId8"/>
    <p:sldId id="459" r:id="rId9"/>
    <p:sldId id="460" r:id="rId10"/>
    <p:sldId id="461" r:id="rId11"/>
    <p:sldId id="462" r:id="rId12"/>
    <p:sldId id="4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hilip daniel" initials="pd" lastIdx="1" clrIdx="0">
    <p:extLst>
      <p:ext uri="{19B8F6BF-5375-455C-9EA6-DF929625EA0E}">
        <p15:presenceInfo xmlns:p15="http://schemas.microsoft.com/office/powerpoint/2012/main" userId="86e78f14c35da9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68" autoAdjust="0"/>
    <p:restoredTop sz="94660"/>
  </p:normalViewPr>
  <p:slideViewPr>
    <p:cSldViewPr snapToGrid="0">
      <p:cViewPr varScale="1">
        <p:scale>
          <a:sx n="89" d="100"/>
          <a:sy n="89" d="100"/>
        </p:scale>
        <p:origin x="86" y="144"/>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3/30/2022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3/30/2022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3/30/2022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3/30/2022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3/30/2022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3/30/2022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83578" y="1"/>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1282534" y="296884"/>
            <a:ext cx="8775867" cy="5670468"/>
          </a:xfrm>
        </p:spPr>
        <p:txBody>
          <a:bodyPr anchor="t" anchorCtr="0">
            <a:normAutofit/>
          </a:bodyPr>
          <a:lstStyle/>
          <a:p>
            <a:r>
              <a:rPr lang="en-GB" sz="6000" b="1" i="0" dirty="0">
                <a:solidFill>
                  <a:srgbClr val="292929"/>
                </a:solidFill>
                <a:effectLst/>
                <a:latin typeface="Times New Roman" panose="02020603050405020304" pitchFamily="18" charset="0"/>
                <a:cs typeface="Times New Roman" panose="02020603050405020304" pitchFamily="18" charset="0"/>
              </a:rPr>
              <a:t>Introduction to</a:t>
            </a:r>
            <a:br>
              <a:rPr lang="en-GB" sz="6000" b="1" i="0" dirty="0">
                <a:solidFill>
                  <a:srgbClr val="292929"/>
                </a:solidFill>
                <a:effectLst/>
                <a:latin typeface="Times New Roman" panose="02020603050405020304" pitchFamily="18" charset="0"/>
                <a:cs typeface="Times New Roman" panose="02020603050405020304" pitchFamily="18" charset="0"/>
              </a:rPr>
            </a:br>
            <a:br>
              <a:rPr lang="en-GB" sz="6000" b="1" i="0" dirty="0">
                <a:solidFill>
                  <a:srgbClr val="292929"/>
                </a:solidFill>
                <a:effectLst/>
                <a:latin typeface="Times New Roman" panose="02020603050405020304" pitchFamily="18" charset="0"/>
                <a:cs typeface="Times New Roman" panose="02020603050405020304" pitchFamily="18" charset="0"/>
              </a:rPr>
            </a:br>
            <a:r>
              <a:rPr lang="en-GB" sz="6000" b="1" i="0" dirty="0">
                <a:solidFill>
                  <a:srgbClr val="292929"/>
                </a:solidFill>
                <a:effectLst/>
                <a:latin typeface="Times New Roman" panose="02020603050405020304" pitchFamily="18" charset="0"/>
                <a:cs typeface="Times New Roman" panose="02020603050405020304" pitchFamily="18" charset="0"/>
              </a:rPr>
              <a:t>Machine  Learning  </a:t>
            </a:r>
            <a:br>
              <a:rPr lang="en-GB" sz="6000" b="1" i="0" dirty="0">
                <a:solidFill>
                  <a:srgbClr val="292929"/>
                </a:solidFill>
                <a:effectLst/>
                <a:latin typeface="Times New Roman" panose="02020603050405020304" pitchFamily="18" charset="0"/>
                <a:cs typeface="Times New Roman" panose="02020603050405020304" pitchFamily="18" charset="0"/>
              </a:rPr>
            </a:br>
            <a:r>
              <a:rPr lang="en-GB" sz="6000" b="1" i="0" dirty="0">
                <a:solidFill>
                  <a:srgbClr val="292929"/>
                </a:solidFill>
                <a:effectLst/>
                <a:latin typeface="Times New Roman" panose="02020603050405020304" pitchFamily="18" charset="0"/>
                <a:cs typeface="Times New Roman" panose="02020603050405020304" pitchFamily="18" charset="0"/>
              </a:rPr>
              <a:t>                 </a:t>
            </a:r>
            <a:br>
              <a:rPr lang="en-GB" sz="6000" b="1" i="0" dirty="0">
                <a:solidFill>
                  <a:srgbClr val="292929"/>
                </a:solidFill>
                <a:effectLst/>
                <a:latin typeface="Times New Roman" panose="02020603050405020304" pitchFamily="18" charset="0"/>
                <a:cs typeface="Times New Roman" panose="02020603050405020304" pitchFamily="18" charset="0"/>
              </a:rPr>
            </a:br>
            <a:r>
              <a:rPr lang="en-GB" sz="6000" b="1" i="0" dirty="0">
                <a:solidFill>
                  <a:srgbClr val="292929"/>
                </a:solidFill>
                <a:effectLst/>
                <a:latin typeface="Times New Roman" panose="02020603050405020304" pitchFamily="18" charset="0"/>
                <a:cs typeface="Times New Roman" panose="02020603050405020304" pitchFamily="18" charset="0"/>
              </a:rPr>
              <a:t>                  and</a:t>
            </a:r>
            <a:br>
              <a:rPr lang="en-GB" sz="6000" b="1" i="0" dirty="0">
                <a:solidFill>
                  <a:srgbClr val="292929"/>
                </a:solidFill>
                <a:effectLst/>
                <a:latin typeface="Times New Roman" panose="02020603050405020304" pitchFamily="18" charset="0"/>
                <a:cs typeface="Times New Roman" panose="02020603050405020304" pitchFamily="18" charset="0"/>
              </a:rPr>
            </a:br>
            <a:r>
              <a:rPr lang="en-GB" sz="6000" b="1" i="0" dirty="0">
                <a:solidFill>
                  <a:srgbClr val="292929"/>
                </a:solidFill>
                <a:effectLst/>
                <a:latin typeface="Times New Roman" panose="02020603050405020304" pitchFamily="18" charset="0"/>
                <a:cs typeface="Times New Roman" panose="02020603050405020304" pitchFamily="18" charset="0"/>
              </a:rPr>
              <a:t>      </a:t>
            </a:r>
            <a:br>
              <a:rPr lang="en-GB" sz="6000" b="1" i="0" dirty="0">
                <a:solidFill>
                  <a:srgbClr val="292929"/>
                </a:solidFill>
                <a:effectLst/>
                <a:latin typeface="Times New Roman" panose="02020603050405020304" pitchFamily="18" charset="0"/>
                <a:cs typeface="Times New Roman" panose="02020603050405020304" pitchFamily="18" charset="0"/>
              </a:rPr>
            </a:br>
            <a:r>
              <a:rPr lang="en-GB" sz="6000" b="1" i="0" dirty="0">
                <a:solidFill>
                  <a:srgbClr val="292929"/>
                </a:solidFill>
                <a:effectLst/>
                <a:latin typeface="Times New Roman" panose="02020603050405020304" pitchFamily="18" charset="0"/>
                <a:cs typeface="Times New Roman" panose="02020603050405020304" pitchFamily="18" charset="0"/>
              </a:rPr>
              <a:t>        Algorithms: </a:t>
            </a:r>
            <a:br>
              <a:rPr lang="en-GB" sz="6000" b="1" i="0" dirty="0">
                <a:solidFill>
                  <a:srgbClr val="292929"/>
                </a:solidFill>
                <a:effectLst/>
                <a:latin typeface="Times New Roman" panose="02020603050405020304" pitchFamily="18" charset="0"/>
                <a:cs typeface="Times New Roman" panose="02020603050405020304" pitchFamily="18" charset="0"/>
              </a:rPr>
            </a:br>
            <a:br>
              <a:rPr lang="en-GB" sz="6000" b="1" i="0" dirty="0">
                <a:solidFill>
                  <a:srgbClr val="292929"/>
                </a:solidFill>
                <a:effectLst/>
                <a:latin typeface="Times New Roman" panose="02020603050405020304" pitchFamily="18" charset="0"/>
                <a:cs typeface="Times New Roman" panose="02020603050405020304" pitchFamily="18" charset="0"/>
              </a:rPr>
            </a:br>
            <a:r>
              <a:rPr lang="en-GB" sz="6000" b="1" i="0" dirty="0">
                <a:solidFill>
                  <a:srgbClr val="292929"/>
                </a:solidFill>
                <a:effectLst/>
                <a:latin typeface="Times New Roman" panose="02020603050405020304" pitchFamily="18" charset="0"/>
                <a:cs typeface="Times New Roman" panose="02020603050405020304" pitchFamily="18" charset="0"/>
              </a:rPr>
              <a:t> Linear Regression</a:t>
            </a:r>
            <a:endParaRPr lang="en-US" dirty="0"/>
          </a:p>
        </p:txBody>
      </p:sp>
    </p:spTree>
    <p:extLst>
      <p:ext uri="{BB962C8B-B14F-4D97-AF65-F5344CB8AC3E}">
        <p14:creationId xmlns:p14="http://schemas.microsoft.com/office/powerpoint/2010/main" val="1558315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A8B9C720-1346-4BFE-B5D5-028EBA4426FA}"/>
              </a:ext>
            </a:extLst>
          </p:cNvPr>
          <p:cNvPicPr>
            <a:picLocks noGrp="1" noChangeAspect="1"/>
          </p:cNvPicPr>
          <p:nvPr>
            <p:ph type="pic" sz="quarter" idx="13"/>
          </p:nvPr>
        </p:nvPicPr>
        <p:blipFill>
          <a:blip r:embed="rId2"/>
          <a:srcRect/>
          <a:stretch>
            <a:fillRect/>
          </a:stretch>
        </p:blipFill>
        <p:spPr>
          <a:xfrm>
            <a:off x="-215298" y="0"/>
            <a:ext cx="12192000" cy="6858000"/>
          </a:xfrm>
        </p:spPr>
      </p:pic>
      <p:sp>
        <p:nvSpPr>
          <p:cNvPr id="5" name="Text Placeholder 4">
            <a:extLst>
              <a:ext uri="{FF2B5EF4-FFF2-40B4-BE49-F238E27FC236}">
                <a16:creationId xmlns:a16="http://schemas.microsoft.com/office/drawing/2014/main" id="{C45A5377-C34C-4016-BD3D-AEA3EE740C10}"/>
              </a:ext>
            </a:extLst>
          </p:cNvPr>
          <p:cNvSpPr>
            <a:spLocks noGrp="1"/>
          </p:cNvSpPr>
          <p:nvPr>
            <p:ph type="body" sz="quarter" idx="15"/>
          </p:nvPr>
        </p:nvSpPr>
        <p:spPr>
          <a:xfrm>
            <a:off x="215298" y="78257"/>
            <a:ext cx="11357206" cy="6067223"/>
          </a:xfrm>
        </p:spPr>
        <p:txBody>
          <a:bodyPr/>
          <a:lstStyle/>
          <a:p>
            <a:r>
              <a:rPr lang="en-GB" sz="2000" u="sng" dirty="0">
                <a:latin typeface="Segoe UI" panose="020B0502040204020203" pitchFamily="34" charset="0"/>
                <a:cs typeface="Segoe UI" panose="020B0502040204020203" pitchFamily="34" charset="0"/>
              </a:rPr>
              <a:t>Before getting and knowing about machine learning, we have know all the models…..</a:t>
            </a:r>
          </a:p>
          <a:p>
            <a:endParaRPr lang="en-GB" sz="2000" dirty="0">
              <a:latin typeface="Segoe UI" panose="020B0502040204020203" pitchFamily="34" charset="0"/>
              <a:cs typeface="Segoe UI" panose="020B0502040204020203" pitchFamily="34" charset="0"/>
            </a:endParaRPr>
          </a:p>
          <a:p>
            <a:r>
              <a:rPr lang="en-IN" sz="2000" b="1" i="0" dirty="0">
                <a:solidFill>
                  <a:srgbClr val="292929"/>
                </a:solidFill>
                <a:effectLst/>
                <a:latin typeface="sohne"/>
              </a:rPr>
              <a:t>What is linear regression??</a:t>
            </a:r>
          </a:p>
          <a:p>
            <a:endParaRPr lang="en-IN" sz="1800" dirty="0">
              <a:solidFill>
                <a:srgbClr val="292929"/>
              </a:solidFill>
              <a:latin typeface="sohne"/>
            </a:endParaRPr>
          </a:p>
          <a:p>
            <a:r>
              <a:rPr lang="en-GB" sz="1800" b="0" i="0" dirty="0">
                <a:solidFill>
                  <a:srgbClr val="292929"/>
                </a:solidFill>
                <a:effectLst/>
                <a:latin typeface="charter"/>
              </a:rPr>
              <a:t>Before knowing what is linear regression, let us get ourselves accustomed to regression. Regression is a method of modelling a target value based on independent predictors. This method is mostly used for forecasting and finding out cause and effect relationship between variables. Regression techniques mostly differ based on the number of independent variables and the type of relationship between the independent and dependent variables.</a:t>
            </a:r>
          </a:p>
          <a:p>
            <a:r>
              <a:rPr lang="en-GB" sz="1800" b="0" i="0" dirty="0">
                <a:solidFill>
                  <a:srgbClr val="292929"/>
                </a:solidFill>
                <a:effectLst/>
                <a:latin typeface="charter"/>
              </a:rPr>
              <a:t>For better understanding in the below , we can see the graph;</a:t>
            </a:r>
          </a:p>
          <a:p>
            <a:endParaRPr lang="en-IN" sz="1800" b="1" i="0" dirty="0">
              <a:solidFill>
                <a:srgbClr val="292929"/>
              </a:solidFill>
              <a:effectLst/>
              <a:latin typeface="sohne"/>
            </a:endParaRPr>
          </a:p>
          <a:p>
            <a:endParaRPr lang="en-IN" sz="2000" dirty="0">
              <a:solidFill>
                <a:srgbClr val="292929"/>
              </a:solidFill>
              <a:latin typeface="sohne"/>
            </a:endParaRPr>
          </a:p>
          <a:p>
            <a:endParaRPr lang="en-IN" sz="2000" b="1" i="0" dirty="0">
              <a:solidFill>
                <a:srgbClr val="292929"/>
              </a:solidFill>
              <a:effectLst/>
              <a:latin typeface="sohne"/>
            </a:endParaRPr>
          </a:p>
          <a:p>
            <a:endParaRPr lang="en-GB" dirty="0">
              <a:latin typeface="Segoe UI" panose="020B0502040204020203" pitchFamily="34" charset="0"/>
              <a:cs typeface="Segoe UI" panose="020B0502040204020203" pitchFamily="34" charset="0"/>
            </a:endParaRPr>
          </a:p>
        </p:txBody>
      </p:sp>
      <p:pic>
        <p:nvPicPr>
          <p:cNvPr id="12" name="Picture 11">
            <a:extLst>
              <a:ext uri="{FF2B5EF4-FFF2-40B4-BE49-F238E27FC236}">
                <a16:creationId xmlns:a16="http://schemas.microsoft.com/office/drawing/2014/main" id="{73E5D413-08A7-497D-A64B-6D9E37CACAC8}"/>
              </a:ext>
            </a:extLst>
          </p:cNvPr>
          <p:cNvPicPr>
            <a:picLocks noChangeAspect="1"/>
          </p:cNvPicPr>
          <p:nvPr/>
        </p:nvPicPr>
        <p:blipFill>
          <a:blip r:embed="rId3"/>
          <a:stretch>
            <a:fillRect/>
          </a:stretch>
        </p:blipFill>
        <p:spPr>
          <a:xfrm>
            <a:off x="2327562" y="2280062"/>
            <a:ext cx="5628905" cy="4221678"/>
          </a:xfrm>
          <a:prstGeom prst="rect">
            <a:avLst/>
          </a:prstGeom>
        </p:spPr>
      </p:pic>
    </p:spTree>
    <p:extLst>
      <p:ext uri="{BB962C8B-B14F-4D97-AF65-F5344CB8AC3E}">
        <p14:creationId xmlns:p14="http://schemas.microsoft.com/office/powerpoint/2010/main" val="3230793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A8B9C720-1346-4BFE-B5D5-028EBA4426FA}"/>
              </a:ext>
            </a:extLst>
          </p:cNvPr>
          <p:cNvPicPr>
            <a:picLocks noGrp="1" noChangeAspect="1"/>
          </p:cNvPicPr>
          <p:nvPr>
            <p:ph type="pic" sz="quarter" idx="13"/>
          </p:nvPr>
        </p:nvPicPr>
        <p:blipFill>
          <a:blip r:embed="rId2"/>
          <a:srcRect/>
          <a:stretch>
            <a:fillRect/>
          </a:stretch>
        </p:blipFill>
        <p:spPr>
          <a:xfrm>
            <a:off x="-215298" y="0"/>
            <a:ext cx="12192000" cy="6858000"/>
          </a:xfrm>
        </p:spPr>
      </p:pic>
      <p:sp>
        <p:nvSpPr>
          <p:cNvPr id="5" name="Text Placeholder 4">
            <a:extLst>
              <a:ext uri="{FF2B5EF4-FFF2-40B4-BE49-F238E27FC236}">
                <a16:creationId xmlns:a16="http://schemas.microsoft.com/office/drawing/2014/main" id="{C45A5377-C34C-4016-BD3D-AEA3EE740C10}"/>
              </a:ext>
            </a:extLst>
          </p:cNvPr>
          <p:cNvSpPr>
            <a:spLocks noGrp="1"/>
          </p:cNvSpPr>
          <p:nvPr>
            <p:ph type="body" sz="quarter" idx="15"/>
          </p:nvPr>
        </p:nvSpPr>
        <p:spPr>
          <a:xfrm>
            <a:off x="-136567" y="78257"/>
            <a:ext cx="12047517" cy="6714429"/>
          </a:xfrm>
        </p:spPr>
        <p:txBody>
          <a:bodyPr/>
          <a:lstStyle/>
          <a:p>
            <a:r>
              <a:rPr lang="en-GB" sz="1800" b="0" i="0" dirty="0">
                <a:solidFill>
                  <a:srgbClr val="292929"/>
                </a:solidFill>
                <a:effectLst/>
                <a:latin typeface="charter"/>
              </a:rPr>
              <a:t>In the above graph we can see the Simple linear regression is a type of regression analysis where the number of independent variables is one and there is a linear relationship between the independent(x) and dependent(y) variable. The red line in the above graph is referred to as the best fit straight line. Based on the given data points, we try to plot a line that models the points the best</a:t>
            </a:r>
            <a:r>
              <a:rPr lang="en-GB" b="0" i="0" dirty="0">
                <a:solidFill>
                  <a:srgbClr val="292929"/>
                </a:solidFill>
                <a:effectLst/>
                <a:latin typeface="charter"/>
              </a:rPr>
              <a:t>.</a:t>
            </a:r>
          </a:p>
          <a:p>
            <a:endParaRPr lang="en-GB" b="0" dirty="0">
              <a:solidFill>
                <a:srgbClr val="292929"/>
              </a:solidFill>
              <a:latin typeface="charter"/>
              <a:cs typeface="Segoe UI" panose="020B0502040204020203" pitchFamily="34" charset="0"/>
            </a:endParaRPr>
          </a:p>
          <a:p>
            <a:r>
              <a:rPr lang="en-GB" sz="2800" b="0" u="sng" dirty="0">
                <a:solidFill>
                  <a:srgbClr val="292929"/>
                </a:solidFill>
                <a:latin typeface="charter"/>
                <a:cs typeface="Segoe UI" panose="020B0502040204020203" pitchFamily="34" charset="0"/>
              </a:rPr>
              <a:t>Assumptions for linear regression:</a:t>
            </a:r>
          </a:p>
          <a:p>
            <a:endParaRPr lang="en-GB" sz="2800" b="0" dirty="0">
              <a:solidFill>
                <a:srgbClr val="292929"/>
              </a:solidFill>
              <a:latin typeface="charter"/>
              <a:cs typeface="Segoe UI" panose="020B0502040204020203" pitchFamily="34" charset="0"/>
            </a:endParaRPr>
          </a:p>
          <a:p>
            <a:r>
              <a:rPr lang="en-GB" b="0" i="0" dirty="0">
                <a:solidFill>
                  <a:srgbClr val="000000"/>
                </a:solidFill>
                <a:effectLst/>
                <a:latin typeface="Helvetica" panose="020B0604020202020204" pitchFamily="34" charset="0"/>
              </a:rPr>
              <a:t> </a:t>
            </a:r>
            <a:r>
              <a:rPr lang="en-GB" sz="1400" b="0" dirty="0">
                <a:solidFill>
                  <a:srgbClr val="000000"/>
                </a:solidFill>
                <a:latin typeface="Helvetica" panose="020B0604020202020204" pitchFamily="34" charset="0"/>
              </a:rPr>
              <a:t>A</a:t>
            </a:r>
            <a:r>
              <a:rPr lang="en-GB" sz="1400" b="0" i="0" dirty="0">
                <a:solidFill>
                  <a:srgbClr val="000000"/>
                </a:solidFill>
                <a:effectLst/>
                <a:latin typeface="Helvetica" panose="020B0604020202020204" pitchFamily="34" charset="0"/>
              </a:rPr>
              <a:t>s we know that linear </a:t>
            </a:r>
            <a:r>
              <a:rPr lang="en-GB" sz="1400" b="0" dirty="0">
                <a:solidFill>
                  <a:srgbClr val="000000"/>
                </a:solidFill>
                <a:latin typeface="Helvetica" panose="020B0604020202020204" pitchFamily="34" charset="0"/>
              </a:rPr>
              <a:t>regression i</a:t>
            </a:r>
            <a:r>
              <a:rPr lang="en-GB" sz="1400" b="0" i="0" dirty="0">
                <a:solidFill>
                  <a:srgbClr val="000000"/>
                </a:solidFill>
                <a:effectLst/>
                <a:latin typeface="Helvetica" panose="020B0604020202020204" pitchFamily="34" charset="0"/>
              </a:rPr>
              <a:t>s a useful statistical method we can use to understand the relationship between two variables, x and y. However, before we conduct linear regression, we must first make sure that three assumptions are met:</a:t>
            </a:r>
          </a:p>
          <a:p>
            <a:endParaRPr lang="en-GB" sz="1600" b="0" dirty="0">
              <a:solidFill>
                <a:srgbClr val="292929"/>
              </a:solidFill>
              <a:latin typeface="charter"/>
              <a:cs typeface="Segoe UI" panose="020B0502040204020203" pitchFamily="34" charset="0"/>
            </a:endParaRPr>
          </a:p>
          <a:p>
            <a:r>
              <a:rPr lang="en-IN" sz="1600" b="1" i="0" dirty="0">
                <a:solidFill>
                  <a:srgbClr val="000000"/>
                </a:solidFill>
                <a:effectLst/>
                <a:latin typeface="Helvetica" panose="020B0604020202020204" pitchFamily="34" charset="0"/>
              </a:rPr>
              <a:t>1.Linear relationship:</a:t>
            </a:r>
          </a:p>
          <a:p>
            <a:r>
              <a:rPr lang="en-GB" sz="1400" b="0" i="0" dirty="0">
                <a:solidFill>
                  <a:srgbClr val="000000"/>
                </a:solidFill>
                <a:effectLst/>
                <a:latin typeface="Helvetica" panose="020B0604020202020204" pitchFamily="34" charset="0"/>
              </a:rPr>
              <a:t>The easiest way to detect if this assumption is met is to create a scatter plot of x vs. y. This allows you to visually see if there is a linear relationship between the two variables. If it looks like the points in the plot could fall along a straight line, then there exists some type of linear relationship between the two variables and this assumption is met.</a:t>
            </a:r>
          </a:p>
          <a:p>
            <a:endParaRPr lang="en-GB" sz="1400" b="0" dirty="0">
              <a:solidFill>
                <a:srgbClr val="000000"/>
              </a:solidFill>
              <a:latin typeface="Helvetica" panose="020B0604020202020204" pitchFamily="34" charset="0"/>
            </a:endParaRPr>
          </a:p>
          <a:p>
            <a:r>
              <a:rPr lang="en-IN" sz="1600" dirty="0">
                <a:solidFill>
                  <a:srgbClr val="000000"/>
                </a:solidFill>
                <a:latin typeface="Helvetica" panose="020B0604020202020204" pitchFamily="34" charset="0"/>
              </a:rPr>
              <a:t>2.Homoscedasti</a:t>
            </a:r>
            <a:r>
              <a:rPr lang="en-IN" sz="1600" b="1" i="0" dirty="0">
                <a:solidFill>
                  <a:srgbClr val="000000"/>
                </a:solidFill>
                <a:effectLst/>
                <a:latin typeface="Helvetica" panose="020B0604020202020204" pitchFamily="34" charset="0"/>
              </a:rPr>
              <a:t>city:</a:t>
            </a:r>
          </a:p>
          <a:p>
            <a:r>
              <a:rPr lang="en-GB" sz="1400" b="0" i="0" dirty="0">
                <a:solidFill>
                  <a:srgbClr val="000000"/>
                </a:solidFill>
                <a:effectLst/>
                <a:latin typeface="Helvetica" panose="020B0604020202020204" pitchFamily="34" charset="0"/>
              </a:rPr>
              <a:t>The next assumption of linear regression is that the residuals have constant variance at every level of x. This is known as </a:t>
            </a:r>
            <a:r>
              <a:rPr lang="en-GB" sz="1400" b="0" i="1" dirty="0">
                <a:solidFill>
                  <a:srgbClr val="000000"/>
                </a:solidFill>
                <a:effectLst/>
                <a:latin typeface="Helvetica" panose="020B0604020202020204" pitchFamily="34" charset="0"/>
              </a:rPr>
              <a:t>homoscedasticity</a:t>
            </a:r>
            <a:r>
              <a:rPr lang="en-GB" sz="1400" b="0" i="0" dirty="0">
                <a:solidFill>
                  <a:srgbClr val="000000"/>
                </a:solidFill>
                <a:effectLst/>
                <a:latin typeface="Helvetica" panose="020B0604020202020204" pitchFamily="34" charset="0"/>
              </a:rPr>
              <a:t>.  When this is not the case, the residuals are said to be heteroscedasticity , this heteroscedasticity has variance </a:t>
            </a:r>
            <a:r>
              <a:rPr lang="en-GB" sz="1400" b="0" dirty="0">
                <a:solidFill>
                  <a:srgbClr val="000000"/>
                </a:solidFill>
                <a:latin typeface="Helvetica" panose="020B0604020202020204" pitchFamily="34" charset="0"/>
              </a:rPr>
              <a:t>at level of ‘x’.</a:t>
            </a:r>
          </a:p>
          <a:p>
            <a:endParaRPr lang="en-GB" sz="1400" b="0" dirty="0">
              <a:solidFill>
                <a:srgbClr val="000000"/>
              </a:solidFill>
              <a:latin typeface="Helvetica" panose="020B0604020202020204" pitchFamily="34" charset="0"/>
            </a:endParaRPr>
          </a:p>
          <a:p>
            <a:r>
              <a:rPr lang="en-IN" sz="2000" dirty="0">
                <a:solidFill>
                  <a:srgbClr val="000000"/>
                </a:solidFill>
                <a:latin typeface="inherit"/>
              </a:rPr>
              <a:t>3</a:t>
            </a:r>
            <a:r>
              <a:rPr lang="en-IN" sz="2000" b="1" i="0" dirty="0">
                <a:solidFill>
                  <a:srgbClr val="000000"/>
                </a:solidFill>
                <a:effectLst/>
                <a:latin typeface="inherit"/>
              </a:rPr>
              <a:t>: Normality:</a:t>
            </a:r>
          </a:p>
          <a:p>
            <a:r>
              <a:rPr lang="en-GB" sz="1400" b="0" i="0" dirty="0">
                <a:solidFill>
                  <a:srgbClr val="000000"/>
                </a:solidFill>
                <a:effectLst/>
                <a:latin typeface="Helvetica" panose="020B0604020202020204" pitchFamily="34" charset="0"/>
              </a:rPr>
              <a:t>The next assumption of linear regression is that the residuals are normally distributed. We can also say normality as gaussian distribution.</a:t>
            </a:r>
          </a:p>
          <a:p>
            <a:r>
              <a:rPr lang="en-GB" sz="1400" b="0" i="0" dirty="0">
                <a:solidFill>
                  <a:srgbClr val="000000"/>
                </a:solidFill>
                <a:effectLst/>
                <a:latin typeface="Helvetica" panose="020B0604020202020204" pitchFamily="34" charset="0"/>
              </a:rPr>
              <a:t>A Q-Q plot, short for quantile-quantile plot, is a type of plot that we can use to determine whether or not the residuals of a model follow a normal distribution. If the points on the plot roughly form a straight diagonal line, then the normality assumption is met.</a:t>
            </a:r>
            <a:endParaRPr lang="en-IN" sz="1400" dirty="0">
              <a:solidFill>
                <a:srgbClr val="000000"/>
              </a:solidFill>
              <a:latin typeface="inherit"/>
            </a:endParaRPr>
          </a:p>
          <a:p>
            <a:endParaRPr lang="en-IN" sz="2000" b="1" i="0" dirty="0">
              <a:solidFill>
                <a:srgbClr val="020202"/>
              </a:solidFill>
              <a:effectLst/>
              <a:latin typeface="Montserrat" panose="020B0604020202020204" pitchFamily="2" charset="0"/>
            </a:endParaRPr>
          </a:p>
          <a:p>
            <a:endParaRPr lang="en-IN" sz="1400" b="1" i="0" dirty="0">
              <a:solidFill>
                <a:srgbClr val="000000"/>
              </a:solidFill>
              <a:effectLst/>
              <a:latin typeface="Helvetica" panose="020B0604020202020204" pitchFamily="34" charset="0"/>
            </a:endParaRPr>
          </a:p>
          <a:p>
            <a:endParaRPr lang="en-GB" sz="1600" b="0" i="0" dirty="0">
              <a:solidFill>
                <a:srgbClr val="000000"/>
              </a:solidFill>
              <a:effectLst/>
              <a:latin typeface="Helvetica" panose="020B0604020202020204" pitchFamily="34" charset="0"/>
            </a:endParaRPr>
          </a:p>
          <a:p>
            <a:endParaRPr lang="en-GB" sz="1400" b="0" dirty="0">
              <a:solidFill>
                <a:srgbClr val="000000"/>
              </a:solidFill>
              <a:latin typeface="Helvetica" panose="020B0604020202020204" pitchFamily="34" charset="0"/>
            </a:endParaRPr>
          </a:p>
          <a:p>
            <a:endParaRPr lang="en-IN" sz="1400" b="1" i="0" dirty="0">
              <a:solidFill>
                <a:srgbClr val="000000"/>
              </a:solidFill>
              <a:effectLst/>
              <a:latin typeface="Helvetica" panose="020B0604020202020204" pitchFamily="34" charset="0"/>
            </a:endParaRPr>
          </a:p>
          <a:p>
            <a:endParaRPr lang="en-GB"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67789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A8B9C720-1346-4BFE-B5D5-028EBA4426FA}"/>
              </a:ext>
            </a:extLst>
          </p:cNvPr>
          <p:cNvPicPr>
            <a:picLocks noGrp="1" noChangeAspect="1"/>
          </p:cNvPicPr>
          <p:nvPr>
            <p:ph type="pic" sz="quarter" idx="13"/>
          </p:nvPr>
        </p:nvPicPr>
        <p:blipFill>
          <a:blip r:embed="rId2"/>
          <a:srcRect/>
          <a:stretch>
            <a:fillRect/>
          </a:stretch>
        </p:blipFill>
        <p:spPr>
          <a:xfrm>
            <a:off x="-322614" y="-195943"/>
            <a:ext cx="12192000" cy="6953001"/>
          </a:xfrm>
        </p:spPr>
      </p:pic>
      <p:sp>
        <p:nvSpPr>
          <p:cNvPr id="5" name="Text Placeholder 4">
            <a:extLst>
              <a:ext uri="{FF2B5EF4-FFF2-40B4-BE49-F238E27FC236}">
                <a16:creationId xmlns:a16="http://schemas.microsoft.com/office/drawing/2014/main" id="{C45A5377-C34C-4016-BD3D-AEA3EE740C10}"/>
              </a:ext>
            </a:extLst>
          </p:cNvPr>
          <p:cNvSpPr>
            <a:spLocks noGrp="1"/>
          </p:cNvSpPr>
          <p:nvPr>
            <p:ph type="body" sz="quarter" idx="15"/>
          </p:nvPr>
        </p:nvSpPr>
        <p:spPr>
          <a:xfrm>
            <a:off x="-136567" y="0"/>
            <a:ext cx="12047517" cy="6561117"/>
          </a:xfrm>
        </p:spPr>
        <p:txBody>
          <a:bodyPr/>
          <a:lstStyle/>
          <a:p>
            <a:r>
              <a:rPr lang="en-IN" sz="2400" dirty="0">
                <a:solidFill>
                  <a:srgbClr val="000000"/>
                </a:solidFill>
                <a:latin typeface="Helvetica" panose="020B0604020202020204" pitchFamily="34" charset="0"/>
              </a:rPr>
              <a:t># </a:t>
            </a:r>
            <a:r>
              <a:rPr lang="en-IN" sz="2400" u="sng" dirty="0">
                <a:solidFill>
                  <a:srgbClr val="000000"/>
                </a:solidFill>
                <a:latin typeface="Helvetica" panose="020B0604020202020204" pitchFamily="34" charset="0"/>
              </a:rPr>
              <a:t>Mathematical Intu</a:t>
            </a:r>
            <a:r>
              <a:rPr lang="en-IN" sz="2400" b="1" i="0" u="sng" dirty="0">
                <a:solidFill>
                  <a:srgbClr val="000000"/>
                </a:solidFill>
                <a:effectLst/>
                <a:latin typeface="Helvetica" panose="020B0604020202020204" pitchFamily="34" charset="0"/>
              </a:rPr>
              <a:t>ition behind the Linear </a:t>
            </a:r>
            <a:r>
              <a:rPr lang="en-IN" sz="2400" u="sng" dirty="0">
                <a:solidFill>
                  <a:srgbClr val="000000"/>
                </a:solidFill>
                <a:latin typeface="Helvetica" panose="020B0604020202020204" pitchFamily="34" charset="0"/>
              </a:rPr>
              <a:t>Regression</a:t>
            </a:r>
            <a:r>
              <a:rPr lang="en-IN" sz="2400" b="1" i="0" u="sng" dirty="0">
                <a:solidFill>
                  <a:srgbClr val="000000"/>
                </a:solidFill>
                <a:effectLst/>
                <a:latin typeface="Helvetica" panose="020B0604020202020204" pitchFamily="34" charset="0"/>
              </a:rPr>
              <a:t>:</a:t>
            </a:r>
          </a:p>
          <a:p>
            <a:endParaRPr lang="en-IN" sz="2000" dirty="0">
              <a:solidFill>
                <a:srgbClr val="000000"/>
              </a:solidFill>
              <a:latin typeface="Helvetica" panose="020B0604020202020204" pitchFamily="34" charset="0"/>
            </a:endParaRPr>
          </a:p>
          <a:p>
            <a:r>
              <a:rPr lang="en-GB" sz="2000" b="0" i="0" dirty="0">
                <a:solidFill>
                  <a:srgbClr val="24292F"/>
                </a:solidFill>
                <a:effectLst/>
                <a:latin typeface="-apple-system"/>
              </a:rPr>
              <a:t>A Mathematical intuition and quick guide and understanding of how Linear Regression Algorithms works.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F"/>
                </a:solidFill>
                <a:effectLst/>
                <a:latin typeface="-apple-system"/>
              </a:rPr>
              <a:t>A linear equation that models a function such that if we give any x to it, it will predict a value y , where both x and y are input and output variables respectively. These are numerical and continuous values.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F"/>
                </a:solidFill>
                <a:effectLst/>
                <a:latin typeface="-apple-system"/>
              </a:rPr>
              <a:t>It is the most simple and well known algorithm used in machine learning.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0" dirty="0">
                <a:solidFill>
                  <a:srgbClr val="24292F"/>
                </a:solidFill>
                <a:latin typeface="-apple-system"/>
              </a:rPr>
              <a:t>The below flowchart represents that we choose our training set, feed it to an algorithm, it will learn the patterns and will give a output function called “Hypothesis function”. we then give any x  value to that function and it will output an estimated y values for it.</a:t>
            </a:r>
            <a:endParaRPr kumimoji="0" lang="en-US" altLang="en-US" sz="2000" b="0" i="0" u="none" strike="noStrike" cap="none" normalizeH="0" baseline="0" dirty="0">
              <a:ln>
                <a:noFill/>
              </a:ln>
              <a:solidFill>
                <a:srgbClr val="24292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GB" sz="2000" b="0" i="0" dirty="0">
              <a:solidFill>
                <a:srgbClr val="24292F"/>
              </a:solidFill>
              <a:effectLst/>
              <a:latin typeface="-apple-system"/>
            </a:endParaRPr>
          </a:p>
          <a:p>
            <a:endParaRPr lang="en-GB" sz="2000" b="0" i="0" dirty="0">
              <a:solidFill>
                <a:srgbClr val="24292F"/>
              </a:solidFill>
              <a:effectLst/>
              <a:latin typeface="-apple-system"/>
            </a:endParaRPr>
          </a:p>
          <a:p>
            <a:endParaRPr lang="en-GB" sz="2000" b="0" dirty="0">
              <a:solidFill>
                <a:srgbClr val="24292F"/>
              </a:solidFill>
              <a:latin typeface="-apple-system"/>
            </a:endParaRPr>
          </a:p>
          <a:p>
            <a:endParaRPr lang="en-GB" sz="2000" b="0" i="0" dirty="0">
              <a:solidFill>
                <a:srgbClr val="24292F"/>
              </a:solidFill>
              <a:effectLst/>
              <a:latin typeface="-apple-system"/>
            </a:endParaRPr>
          </a:p>
          <a:p>
            <a:endParaRPr lang="en-IN" sz="2000" b="1" i="0" dirty="0">
              <a:solidFill>
                <a:srgbClr val="000000"/>
              </a:solidFill>
              <a:effectLst/>
              <a:latin typeface="Helvetica" panose="020B0604020202020204" pitchFamily="34" charset="0"/>
            </a:endParaRPr>
          </a:p>
          <a:p>
            <a:endParaRPr lang="en-GB" sz="1600" dirty="0">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2E32B1E0-3A7D-4E24-BB8A-94237DF00DF9}"/>
              </a:ext>
            </a:extLst>
          </p:cNvPr>
          <p:cNvPicPr>
            <a:picLocks noChangeAspect="1"/>
          </p:cNvPicPr>
          <p:nvPr/>
        </p:nvPicPr>
        <p:blipFill>
          <a:blip r:embed="rId3"/>
          <a:stretch>
            <a:fillRect/>
          </a:stretch>
        </p:blipFill>
        <p:spPr>
          <a:xfrm>
            <a:off x="1695575" y="2966089"/>
            <a:ext cx="7563480" cy="3458934"/>
          </a:xfrm>
          <a:prstGeom prst="rect">
            <a:avLst/>
          </a:prstGeom>
        </p:spPr>
      </p:pic>
    </p:spTree>
    <p:extLst>
      <p:ext uri="{BB962C8B-B14F-4D97-AF65-F5344CB8AC3E}">
        <p14:creationId xmlns:p14="http://schemas.microsoft.com/office/powerpoint/2010/main" val="318061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A8B9C720-1346-4BFE-B5D5-028EBA4426FA}"/>
              </a:ext>
            </a:extLst>
          </p:cNvPr>
          <p:cNvPicPr>
            <a:picLocks noGrp="1" noChangeAspect="1"/>
          </p:cNvPicPr>
          <p:nvPr>
            <p:ph type="pic" sz="quarter" idx="13"/>
          </p:nvPr>
        </p:nvPicPr>
        <p:blipFill>
          <a:blip r:embed="rId2"/>
          <a:srcRect/>
          <a:stretch>
            <a:fillRect/>
          </a:stretch>
        </p:blipFill>
        <p:spPr>
          <a:xfrm>
            <a:off x="-219668" y="-47501"/>
            <a:ext cx="12192000" cy="6953001"/>
          </a:xfrm>
        </p:spPr>
      </p:pic>
      <p:sp>
        <p:nvSpPr>
          <p:cNvPr id="5" name="Text Placeholder 4">
            <a:extLst>
              <a:ext uri="{FF2B5EF4-FFF2-40B4-BE49-F238E27FC236}">
                <a16:creationId xmlns:a16="http://schemas.microsoft.com/office/drawing/2014/main" id="{C45A5377-C34C-4016-BD3D-AEA3EE740C10}"/>
              </a:ext>
            </a:extLst>
          </p:cNvPr>
          <p:cNvSpPr>
            <a:spLocks noGrp="1"/>
          </p:cNvSpPr>
          <p:nvPr>
            <p:ph type="body" sz="quarter" idx="15"/>
          </p:nvPr>
        </p:nvSpPr>
        <p:spPr>
          <a:xfrm>
            <a:off x="-172047" y="-47501"/>
            <a:ext cx="12191999" cy="7059919"/>
          </a:xfrm>
        </p:spPr>
        <p:txBody>
          <a:bodyPr/>
          <a:lstStyle/>
          <a:p>
            <a:r>
              <a:rPr lang="en-IN" sz="2400" dirty="0">
                <a:solidFill>
                  <a:srgbClr val="000000"/>
                </a:solidFill>
                <a:latin typeface="Helvetica" panose="020B0604020202020204" pitchFamily="34" charset="0"/>
              </a:rPr>
              <a:t># </a:t>
            </a:r>
            <a:r>
              <a:rPr lang="en-IN" sz="2400" u="sng" dirty="0">
                <a:solidFill>
                  <a:srgbClr val="000000"/>
                </a:solidFill>
                <a:latin typeface="Helvetica" panose="020B0604020202020204" pitchFamily="34" charset="0"/>
              </a:rPr>
              <a:t>Evaluation Metrics and when to use of metrics:</a:t>
            </a:r>
            <a:endParaRPr lang="en-IN" sz="2400" b="1" i="0" u="sng" dirty="0">
              <a:solidFill>
                <a:srgbClr val="000000"/>
              </a:solidFill>
              <a:effectLst/>
              <a:latin typeface="Helvetica" panose="020B0604020202020204" pitchFamily="34" charset="0"/>
            </a:endParaRPr>
          </a:p>
          <a:p>
            <a:endParaRPr lang="en-IN" sz="2400" b="1" i="0" dirty="0">
              <a:solidFill>
                <a:srgbClr val="000000"/>
              </a:solidFill>
              <a:effectLst/>
              <a:latin typeface="Helvetica" panose="020B0604020202020204" pitchFamily="34" charset="0"/>
            </a:endParaRPr>
          </a:p>
          <a:p>
            <a:r>
              <a:rPr lang="en-GB" sz="1800" b="0" i="0" dirty="0">
                <a:solidFill>
                  <a:srgbClr val="292929"/>
                </a:solidFill>
                <a:effectLst/>
                <a:latin typeface="charter"/>
              </a:rPr>
              <a:t>Evaluation metrics are a measure of how good a model performs and how well it approximates the relationship. Let us look at</a:t>
            </a:r>
            <a:r>
              <a:rPr lang="en-GB" sz="1800" b="1" i="0" dirty="0">
                <a:solidFill>
                  <a:srgbClr val="292929"/>
                </a:solidFill>
                <a:effectLst/>
                <a:latin typeface="charter"/>
              </a:rPr>
              <a:t> MSE, MAE, R-squared, Adjusted R-squared, and RMSE.</a:t>
            </a:r>
          </a:p>
          <a:p>
            <a:endParaRPr lang="en-GB" sz="2400" dirty="0">
              <a:solidFill>
                <a:srgbClr val="292929"/>
              </a:solidFill>
              <a:latin typeface="charter"/>
            </a:endParaRPr>
          </a:p>
          <a:p>
            <a:r>
              <a:rPr lang="en-IN" sz="2400" b="1" i="0" dirty="0">
                <a:solidFill>
                  <a:srgbClr val="292929"/>
                </a:solidFill>
                <a:effectLst/>
                <a:latin typeface="sohne"/>
              </a:rPr>
              <a:t>1.Mean Absolute Error (MAE):</a:t>
            </a:r>
          </a:p>
          <a:p>
            <a:r>
              <a:rPr lang="en-IN" sz="1600" b="1" i="0" dirty="0">
                <a:solidFill>
                  <a:srgbClr val="292929"/>
                </a:solidFill>
                <a:effectLst/>
                <a:latin typeface="sohne"/>
              </a:rPr>
              <a:t>It is measured by taking the average of the absolute difference between actual values and the predictions.</a:t>
            </a:r>
            <a:r>
              <a:rPr lang="en-IN" sz="1600" dirty="0">
                <a:solidFill>
                  <a:srgbClr val="292929"/>
                </a:solidFill>
                <a:latin typeface="sohne"/>
              </a:rPr>
              <a:t> Here “y “ is the actual value and “y^” is predicted value. we have make sure that the model should get less error, the error might depends upon the data that we taken. we cannot say that MAE is the best model , we can go for another model….</a:t>
            </a:r>
            <a:endParaRPr lang="en-IN" sz="1600" b="1" i="0" dirty="0">
              <a:solidFill>
                <a:srgbClr val="292929"/>
              </a:solidFill>
              <a:effectLst/>
              <a:latin typeface="sohne"/>
            </a:endParaRPr>
          </a:p>
          <a:p>
            <a:r>
              <a:rPr lang="en-IN" sz="1600" b="1" i="0" dirty="0">
                <a:solidFill>
                  <a:srgbClr val="292929"/>
                </a:solidFill>
                <a:effectLst/>
                <a:latin typeface="sohne"/>
              </a:rPr>
              <a:t> </a:t>
            </a:r>
          </a:p>
          <a:p>
            <a:endParaRPr lang="en-GB" sz="1800" b="1" i="0" dirty="0">
              <a:solidFill>
                <a:srgbClr val="292929"/>
              </a:solidFill>
              <a:effectLst/>
              <a:latin typeface="charter"/>
            </a:endParaRPr>
          </a:p>
          <a:p>
            <a:endParaRPr lang="en-GB" sz="1800" b="1" i="0" dirty="0">
              <a:solidFill>
                <a:srgbClr val="292929"/>
              </a:solidFill>
              <a:effectLst/>
              <a:latin typeface="charter"/>
            </a:endParaRPr>
          </a:p>
          <a:p>
            <a:endParaRPr lang="en-IN" sz="1800" b="1" i="0" dirty="0">
              <a:solidFill>
                <a:srgbClr val="000000"/>
              </a:solidFill>
              <a:effectLst/>
              <a:latin typeface="Helvetica" panose="020B0604020202020204" pitchFamily="34" charset="0"/>
            </a:endParaRPr>
          </a:p>
          <a:p>
            <a:r>
              <a:rPr lang="en-GB" sz="2400" b="1" i="0" dirty="0">
                <a:solidFill>
                  <a:srgbClr val="292929"/>
                </a:solidFill>
                <a:effectLst/>
                <a:latin typeface="sohne"/>
              </a:rPr>
              <a:t>2.Root Mean Squared Error (RMSE):</a:t>
            </a:r>
          </a:p>
          <a:p>
            <a:r>
              <a:rPr lang="en-IN" sz="1600" b="1" i="0" dirty="0">
                <a:solidFill>
                  <a:srgbClr val="292929"/>
                </a:solidFill>
                <a:effectLst/>
                <a:latin typeface="sohne"/>
              </a:rPr>
              <a:t>It </a:t>
            </a:r>
            <a:r>
              <a:rPr lang="en-IN" sz="1600" dirty="0">
                <a:solidFill>
                  <a:srgbClr val="292929"/>
                </a:solidFill>
                <a:latin typeface="sohne"/>
              </a:rPr>
              <a:t>is a modification of MAE and this is the square root of the average of the squared difference of the predicted and actual values. </a:t>
            </a:r>
          </a:p>
          <a:p>
            <a:endParaRPr lang="en-IN" sz="1600" b="0" dirty="0">
              <a:solidFill>
                <a:srgbClr val="292929"/>
              </a:solidFill>
              <a:latin typeface="sohne"/>
            </a:endParaRPr>
          </a:p>
          <a:p>
            <a:endParaRPr lang="en-GB" sz="2400" b="0" dirty="0">
              <a:solidFill>
                <a:srgbClr val="292929"/>
              </a:solidFill>
              <a:latin typeface="charter"/>
            </a:endParaRPr>
          </a:p>
          <a:p>
            <a:r>
              <a:rPr lang="en-IN" sz="1800" b="1" i="0" dirty="0">
                <a:solidFill>
                  <a:srgbClr val="000000"/>
                </a:solidFill>
                <a:effectLst/>
                <a:latin typeface="Helvetica" panose="020B0604020202020204" pitchFamily="34" charset="0"/>
              </a:rPr>
              <a:t> </a:t>
            </a:r>
          </a:p>
          <a:p>
            <a:endParaRPr lang="en-IN" sz="2000" dirty="0">
              <a:solidFill>
                <a:srgbClr val="000000"/>
              </a:solidFill>
              <a:latin typeface="Helvetica" panose="020B0604020202020204" pitchFamily="34" charset="0"/>
            </a:endParaRPr>
          </a:p>
          <a:p>
            <a:pPr eaLnBrk="0" fontAlgn="base" hangingPunct="0">
              <a:lnSpc>
                <a:spcPct val="100000"/>
              </a:lnSpc>
              <a:spcBef>
                <a:spcPct val="0"/>
              </a:spcBef>
              <a:spcAft>
                <a:spcPct val="0"/>
              </a:spcAft>
            </a:pPr>
            <a:r>
              <a:rPr lang="en-IN" sz="2400" b="1" i="0" dirty="0">
                <a:solidFill>
                  <a:srgbClr val="292929"/>
                </a:solidFill>
                <a:effectLst/>
                <a:latin typeface="sohne"/>
              </a:rPr>
              <a:t>3.R-squared:</a:t>
            </a:r>
          </a:p>
          <a:p>
            <a:pPr eaLnBrk="0" fontAlgn="base" hangingPunct="0">
              <a:lnSpc>
                <a:spcPct val="100000"/>
              </a:lnSpc>
              <a:spcBef>
                <a:spcPct val="0"/>
              </a:spcBef>
              <a:spcAft>
                <a:spcPct val="0"/>
              </a:spcAft>
            </a:pPr>
            <a:r>
              <a:rPr lang="en-IN" sz="1600" dirty="0">
                <a:solidFill>
                  <a:srgbClr val="292929"/>
                </a:solidFill>
                <a:latin typeface="sohne"/>
              </a:rPr>
              <a:t>Here we can say strongly that the model is perfect by using R-squared. It measures the strength of the relationship between your model and the dependent variable.</a:t>
            </a:r>
          </a:p>
          <a:p>
            <a:pPr eaLnBrk="0" fontAlgn="base" hangingPunct="0">
              <a:lnSpc>
                <a:spcPct val="100000"/>
              </a:lnSpc>
              <a:spcBef>
                <a:spcPct val="0"/>
              </a:spcBef>
              <a:spcAft>
                <a:spcPct val="0"/>
              </a:spcAft>
            </a:pPr>
            <a:endParaRPr lang="en-IN" sz="1600" b="1" i="0" dirty="0">
              <a:solidFill>
                <a:srgbClr val="292929"/>
              </a:solidFill>
              <a:effectLst/>
              <a:latin typeface="so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lang="en-IN" sz="2400" b="1" i="0" dirty="0">
                <a:solidFill>
                  <a:srgbClr val="292929"/>
                </a:solidFill>
                <a:effectLst/>
                <a:latin typeface="sohne"/>
              </a:rPr>
              <a:t>4.Mean squared error(MSE):</a:t>
            </a:r>
          </a:p>
          <a:p>
            <a:pPr eaLnBrk="0" fontAlgn="base" hangingPunct="0">
              <a:lnSpc>
                <a:spcPct val="100000"/>
              </a:lnSpc>
              <a:spcBef>
                <a:spcPct val="0"/>
              </a:spcBef>
              <a:spcAft>
                <a:spcPct val="0"/>
              </a:spcAft>
            </a:pPr>
            <a:r>
              <a:rPr lang="en-IN" sz="1800" b="0" i="0" dirty="0">
                <a:solidFill>
                  <a:srgbClr val="292929"/>
                </a:solidFill>
                <a:effectLst/>
                <a:latin typeface="charter"/>
              </a:rPr>
              <a:t>MSE penalizes large errors.</a:t>
            </a:r>
          </a:p>
          <a:p>
            <a:pPr eaLnBrk="0" fontAlgn="base" hangingPunct="0">
              <a:lnSpc>
                <a:spcPct val="100000"/>
              </a:lnSpc>
              <a:spcBef>
                <a:spcPct val="0"/>
              </a:spcBef>
              <a:spcAft>
                <a:spcPct val="0"/>
              </a:spcAft>
            </a:pPr>
            <a:endParaRPr lang="en-IN" sz="1800" b="0" i="0" dirty="0">
              <a:solidFill>
                <a:srgbClr val="292929"/>
              </a:solidFill>
              <a:effectLst/>
              <a:latin typeface="charter"/>
            </a:endParaRPr>
          </a:p>
          <a:p>
            <a:pPr eaLnBrk="0" fontAlgn="base" hangingPunct="0">
              <a:lnSpc>
                <a:spcPct val="100000"/>
              </a:lnSpc>
              <a:spcBef>
                <a:spcPct val="0"/>
              </a:spcBef>
              <a:spcAft>
                <a:spcPct val="0"/>
              </a:spcAft>
            </a:pPr>
            <a:endParaRPr lang="en-IN" sz="2400" b="1" i="0" dirty="0">
              <a:solidFill>
                <a:srgbClr val="292929"/>
              </a:solidFill>
              <a:effectLst/>
              <a:latin typeface="sohne"/>
            </a:endParaRPr>
          </a:p>
          <a:p>
            <a:pPr eaLnBrk="0" fontAlgn="base" hangingPunct="0">
              <a:lnSpc>
                <a:spcPct val="100000"/>
              </a:lnSpc>
              <a:spcBef>
                <a:spcPct val="0"/>
              </a:spcBef>
              <a:spcAft>
                <a:spcPct val="0"/>
              </a:spcAft>
            </a:pPr>
            <a:endParaRPr lang="en-IN" sz="2400" b="1" i="0" dirty="0">
              <a:solidFill>
                <a:srgbClr val="292929"/>
              </a:solidFill>
              <a:effectLst/>
              <a:latin typeface="sohne"/>
            </a:endParaRPr>
          </a:p>
          <a:p>
            <a:pPr eaLnBrk="0" fontAlgn="base" hangingPunct="0">
              <a:lnSpc>
                <a:spcPct val="100000"/>
              </a:lnSpc>
              <a:spcBef>
                <a:spcPct val="0"/>
              </a:spcBef>
              <a:spcAft>
                <a:spcPct val="0"/>
              </a:spcAft>
            </a:pPr>
            <a:r>
              <a:rPr lang="en-IN" sz="2400" b="1" i="0" dirty="0">
                <a:solidFill>
                  <a:srgbClr val="292929"/>
                </a:solidFill>
                <a:effectLst/>
                <a:latin typeface="sohne"/>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GB" sz="2000" b="0" i="0" dirty="0">
              <a:solidFill>
                <a:srgbClr val="24292F"/>
              </a:solidFill>
              <a:effectLst/>
              <a:latin typeface="-apple-system"/>
            </a:endParaRPr>
          </a:p>
          <a:p>
            <a:endParaRPr lang="en-GB" sz="2000" b="0" i="0" dirty="0">
              <a:solidFill>
                <a:srgbClr val="24292F"/>
              </a:solidFill>
              <a:effectLst/>
              <a:latin typeface="-apple-system"/>
            </a:endParaRPr>
          </a:p>
          <a:p>
            <a:endParaRPr lang="en-GB" sz="2000" b="0" dirty="0">
              <a:solidFill>
                <a:srgbClr val="24292F"/>
              </a:solidFill>
              <a:latin typeface="-apple-system"/>
            </a:endParaRPr>
          </a:p>
          <a:p>
            <a:endParaRPr lang="en-GB" sz="2000" b="0" i="0" dirty="0">
              <a:solidFill>
                <a:srgbClr val="24292F"/>
              </a:solidFill>
              <a:effectLst/>
              <a:latin typeface="-apple-system"/>
            </a:endParaRPr>
          </a:p>
          <a:p>
            <a:endParaRPr lang="en-IN" sz="2000" b="1" i="0" dirty="0">
              <a:solidFill>
                <a:srgbClr val="000000"/>
              </a:solidFill>
              <a:effectLst/>
              <a:latin typeface="Helvetica" panose="020B0604020202020204" pitchFamily="34" charset="0"/>
            </a:endParaRPr>
          </a:p>
          <a:p>
            <a:endParaRPr lang="en-GB" sz="1600" dirty="0">
              <a:latin typeface="Segoe UI" panose="020B0502040204020203" pitchFamily="34" charset="0"/>
              <a:cs typeface="Segoe UI" panose="020B0502040204020203" pitchFamily="34" charset="0"/>
            </a:endParaRPr>
          </a:p>
        </p:txBody>
      </p:sp>
      <p:pic>
        <p:nvPicPr>
          <p:cNvPr id="4098" name="Picture 2">
            <a:extLst>
              <a:ext uri="{FF2B5EF4-FFF2-40B4-BE49-F238E27FC236}">
                <a16:creationId xmlns:a16="http://schemas.microsoft.com/office/drawing/2014/main" id="{2210B212-153B-4CFA-96B2-C308D2234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47" y="2257362"/>
            <a:ext cx="29718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012EC18F-427C-4A6B-A74C-F378F22878D2}"/>
              </a:ext>
            </a:extLst>
          </p:cNvPr>
          <p:cNvPicPr>
            <a:picLocks noChangeAspect="1"/>
          </p:cNvPicPr>
          <p:nvPr/>
        </p:nvPicPr>
        <p:blipFill>
          <a:blip r:embed="rId4"/>
          <a:stretch>
            <a:fillRect/>
          </a:stretch>
        </p:blipFill>
        <p:spPr>
          <a:xfrm>
            <a:off x="-172047" y="3552890"/>
            <a:ext cx="2971800" cy="647701"/>
          </a:xfrm>
          <a:prstGeom prst="rect">
            <a:avLst/>
          </a:prstGeom>
        </p:spPr>
      </p:pic>
      <p:pic>
        <p:nvPicPr>
          <p:cNvPr id="3" name="Picture 2">
            <a:extLst>
              <a:ext uri="{FF2B5EF4-FFF2-40B4-BE49-F238E27FC236}">
                <a16:creationId xmlns:a16="http://schemas.microsoft.com/office/drawing/2014/main" id="{0EE89C80-84AA-4CDC-8230-DF2CB4D30D4E}"/>
              </a:ext>
            </a:extLst>
          </p:cNvPr>
          <p:cNvPicPr>
            <a:picLocks noChangeAspect="1"/>
          </p:cNvPicPr>
          <p:nvPr/>
        </p:nvPicPr>
        <p:blipFill>
          <a:blip r:embed="rId5"/>
          <a:stretch>
            <a:fillRect/>
          </a:stretch>
        </p:blipFill>
        <p:spPr>
          <a:xfrm>
            <a:off x="-172047" y="5293818"/>
            <a:ext cx="2057400" cy="666750"/>
          </a:xfrm>
          <a:prstGeom prst="rect">
            <a:avLst/>
          </a:prstGeom>
        </p:spPr>
      </p:pic>
      <p:pic>
        <p:nvPicPr>
          <p:cNvPr id="4" name="Picture 3">
            <a:extLst>
              <a:ext uri="{FF2B5EF4-FFF2-40B4-BE49-F238E27FC236}">
                <a16:creationId xmlns:a16="http://schemas.microsoft.com/office/drawing/2014/main" id="{E13E9DEF-45D9-4C10-961C-02B52A975FF6}"/>
              </a:ext>
            </a:extLst>
          </p:cNvPr>
          <p:cNvPicPr>
            <a:picLocks noChangeAspect="1"/>
          </p:cNvPicPr>
          <p:nvPr/>
        </p:nvPicPr>
        <p:blipFill>
          <a:blip r:embed="rId6"/>
          <a:stretch>
            <a:fillRect/>
          </a:stretch>
        </p:blipFill>
        <p:spPr>
          <a:xfrm>
            <a:off x="2409730" y="6286500"/>
            <a:ext cx="3000375" cy="571500"/>
          </a:xfrm>
          <a:prstGeom prst="rect">
            <a:avLst/>
          </a:prstGeom>
        </p:spPr>
      </p:pic>
    </p:spTree>
    <p:extLst>
      <p:ext uri="{BB962C8B-B14F-4D97-AF65-F5344CB8AC3E}">
        <p14:creationId xmlns:p14="http://schemas.microsoft.com/office/powerpoint/2010/main" val="3643730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A8B9C720-1346-4BFE-B5D5-028EBA4426FA}"/>
              </a:ext>
            </a:extLst>
          </p:cNvPr>
          <p:cNvPicPr>
            <a:picLocks noGrp="1" noChangeAspect="1"/>
          </p:cNvPicPr>
          <p:nvPr>
            <p:ph type="pic" sz="quarter" idx="13"/>
          </p:nvPr>
        </p:nvPicPr>
        <p:blipFill>
          <a:blip r:embed="rId2"/>
          <a:srcRect/>
          <a:stretch>
            <a:fillRect/>
          </a:stretch>
        </p:blipFill>
        <p:spPr>
          <a:xfrm>
            <a:off x="-219668" y="-47501"/>
            <a:ext cx="12192000" cy="6953001"/>
          </a:xfrm>
        </p:spPr>
      </p:pic>
      <p:sp>
        <p:nvSpPr>
          <p:cNvPr id="5" name="Text Placeholder 4">
            <a:extLst>
              <a:ext uri="{FF2B5EF4-FFF2-40B4-BE49-F238E27FC236}">
                <a16:creationId xmlns:a16="http://schemas.microsoft.com/office/drawing/2014/main" id="{C45A5377-C34C-4016-BD3D-AEA3EE740C10}"/>
              </a:ext>
            </a:extLst>
          </p:cNvPr>
          <p:cNvSpPr>
            <a:spLocks noGrp="1"/>
          </p:cNvSpPr>
          <p:nvPr>
            <p:ph type="body" sz="quarter" idx="15"/>
          </p:nvPr>
        </p:nvSpPr>
        <p:spPr>
          <a:xfrm>
            <a:off x="-172047" y="-47501"/>
            <a:ext cx="12191999" cy="7059919"/>
          </a:xfrm>
        </p:spPr>
        <p:txBody>
          <a:bodyPr/>
          <a:lstStyle/>
          <a:p>
            <a:r>
              <a:rPr lang="en-IN" sz="2400" dirty="0">
                <a:solidFill>
                  <a:srgbClr val="000000"/>
                </a:solidFill>
                <a:latin typeface="Helvetica" panose="020B0604020202020204" pitchFamily="34" charset="0"/>
              </a:rPr>
              <a:t># </a:t>
            </a:r>
            <a:r>
              <a:rPr lang="en-IN" sz="2400" u="sng" dirty="0">
                <a:solidFill>
                  <a:srgbClr val="000000"/>
                </a:solidFill>
                <a:latin typeface="Helvetica" panose="020B0604020202020204" pitchFamily="34" charset="0"/>
              </a:rPr>
              <a:t>Types of linear regression:</a:t>
            </a:r>
          </a:p>
          <a:p>
            <a:endParaRPr lang="en-IN" sz="2400" dirty="0">
              <a:solidFill>
                <a:srgbClr val="000000"/>
              </a:solidFill>
              <a:latin typeface="Helvetica" panose="020B0604020202020204" pitchFamily="34" charset="0"/>
            </a:endParaRPr>
          </a:p>
          <a:p>
            <a:r>
              <a:rPr lang="en-IN" sz="1600" dirty="0">
                <a:solidFill>
                  <a:srgbClr val="000000"/>
                </a:solidFill>
                <a:latin typeface="Helvetica" panose="020B0604020202020204" pitchFamily="34" charset="0"/>
              </a:rPr>
              <a:t>1.Simple linear regression:</a:t>
            </a:r>
          </a:p>
          <a:p>
            <a:r>
              <a:rPr lang="en-GB" sz="1600" b="0" i="0" dirty="0">
                <a:solidFill>
                  <a:srgbClr val="292929"/>
                </a:solidFill>
                <a:effectLst/>
                <a:latin typeface="charter"/>
              </a:rPr>
              <a:t>Regression techniques mostly differ based on the number of independent variables and the type of relationship between the independent and dependent variables</a:t>
            </a:r>
            <a:r>
              <a:rPr lang="en-GB" sz="1400" b="0" i="0" dirty="0">
                <a:solidFill>
                  <a:srgbClr val="292929"/>
                </a:solidFill>
                <a:effectLst/>
                <a:latin typeface="charter"/>
              </a:rPr>
              <a:t>.</a:t>
            </a:r>
          </a:p>
          <a:p>
            <a:endParaRPr lang="en-GB" sz="1400" b="0" dirty="0">
              <a:solidFill>
                <a:srgbClr val="4A4A4A"/>
              </a:solidFill>
              <a:latin typeface="Arial Black" panose="020B0A04020102020204" pitchFamily="34" charset="0"/>
            </a:endParaRPr>
          </a:p>
          <a:p>
            <a:r>
              <a:rPr lang="en-IN" sz="1600" dirty="0">
                <a:solidFill>
                  <a:srgbClr val="000000"/>
                </a:solidFill>
                <a:latin typeface="Helvetica" panose="020B0604020202020204" pitchFamily="34" charset="0"/>
              </a:rPr>
              <a:t>2.polynomial regression:</a:t>
            </a:r>
          </a:p>
          <a:p>
            <a:r>
              <a:rPr lang="en-IN" sz="1600" b="0" dirty="0">
                <a:solidFill>
                  <a:srgbClr val="000000"/>
                </a:solidFill>
                <a:latin typeface="Helvetica" panose="020B0604020202020204" pitchFamily="34" charset="0"/>
              </a:rPr>
              <a:t>in this regression technique, we transform the original features into polynomial features of a given degree and the perform regression on it.</a:t>
            </a:r>
            <a:endParaRPr lang="en-IN" sz="1600" dirty="0">
              <a:solidFill>
                <a:srgbClr val="000000"/>
              </a:solidFill>
              <a:latin typeface="Helvetica" panose="020B0604020202020204" pitchFamily="34" charset="0"/>
            </a:endParaRPr>
          </a:p>
          <a:p>
            <a:endParaRPr lang="en-IN" sz="1600" b="0" i="0" dirty="0">
              <a:solidFill>
                <a:srgbClr val="4A4A4A"/>
              </a:solidFill>
              <a:effectLst/>
              <a:latin typeface="Open Sans" panose="020B0606030504020204" pitchFamily="34" charset="0"/>
            </a:endParaRPr>
          </a:p>
          <a:p>
            <a:endParaRPr lang="en-IN" sz="1400" dirty="0">
              <a:solidFill>
                <a:srgbClr val="000000"/>
              </a:solidFill>
              <a:latin typeface="Arial Black" panose="020B0A04020102020204" pitchFamily="34" charset="0"/>
            </a:endParaRPr>
          </a:p>
          <a:p>
            <a:endParaRPr lang="en-IN" sz="2400" dirty="0">
              <a:solidFill>
                <a:srgbClr val="000000"/>
              </a:solidFill>
              <a:latin typeface="Helvetica" panose="020B0604020202020204" pitchFamily="34" charset="0"/>
            </a:endParaRPr>
          </a:p>
          <a:p>
            <a:endParaRPr lang="en-IN" sz="2400" b="1" i="0" dirty="0">
              <a:solidFill>
                <a:srgbClr val="000000"/>
              </a:solidFill>
              <a:effectLst/>
              <a:latin typeface="Helvetica" panose="020B0604020202020204" pitchFamily="34" charset="0"/>
            </a:endParaRPr>
          </a:p>
          <a:p>
            <a:endParaRPr lang="en-IN" sz="2400" b="1" i="0" dirty="0">
              <a:solidFill>
                <a:srgbClr val="000000"/>
              </a:solidFill>
              <a:effectLst/>
              <a:latin typeface="Helvetica" panose="020B0604020202020204" pitchFamily="34" charset="0"/>
            </a:endParaRPr>
          </a:p>
          <a:p>
            <a:pPr eaLnBrk="0" fontAlgn="base" hangingPunct="0">
              <a:lnSpc>
                <a:spcPct val="100000"/>
              </a:lnSpc>
              <a:spcBef>
                <a:spcPct val="0"/>
              </a:spcBef>
              <a:spcAft>
                <a:spcPct val="0"/>
              </a:spcAft>
            </a:pPr>
            <a:endParaRPr lang="en-IN" sz="1800" b="0" i="0" dirty="0">
              <a:solidFill>
                <a:srgbClr val="292929"/>
              </a:solidFill>
              <a:effectLst/>
              <a:latin typeface="charter"/>
            </a:endParaRPr>
          </a:p>
          <a:p>
            <a:pPr eaLnBrk="0" fontAlgn="base" hangingPunct="0">
              <a:lnSpc>
                <a:spcPct val="100000"/>
              </a:lnSpc>
              <a:spcBef>
                <a:spcPct val="0"/>
              </a:spcBef>
              <a:spcAft>
                <a:spcPct val="0"/>
              </a:spcAft>
            </a:pPr>
            <a:endParaRPr lang="en-IN" sz="1800" b="0" i="0" dirty="0">
              <a:solidFill>
                <a:srgbClr val="292929"/>
              </a:solidFill>
              <a:effectLst/>
              <a:latin typeface="charter"/>
            </a:endParaRPr>
          </a:p>
          <a:p>
            <a:pPr eaLnBrk="0" fontAlgn="base" hangingPunct="0">
              <a:lnSpc>
                <a:spcPct val="100000"/>
              </a:lnSpc>
              <a:spcBef>
                <a:spcPct val="0"/>
              </a:spcBef>
              <a:spcAft>
                <a:spcPct val="0"/>
              </a:spcAft>
            </a:pPr>
            <a:endParaRPr lang="en-IN" sz="2400" b="1" i="0" dirty="0">
              <a:solidFill>
                <a:srgbClr val="292929"/>
              </a:solidFill>
              <a:effectLst/>
              <a:latin typeface="sohne"/>
            </a:endParaRPr>
          </a:p>
          <a:p>
            <a:pPr eaLnBrk="0" fontAlgn="base" hangingPunct="0">
              <a:lnSpc>
                <a:spcPct val="100000"/>
              </a:lnSpc>
              <a:spcBef>
                <a:spcPct val="0"/>
              </a:spcBef>
              <a:spcAft>
                <a:spcPct val="0"/>
              </a:spcAft>
            </a:pPr>
            <a:r>
              <a:rPr lang="en-IN" sz="1600" dirty="0">
                <a:solidFill>
                  <a:srgbClr val="000000"/>
                </a:solidFill>
                <a:latin typeface="Helvetica" panose="020B0604020202020204" pitchFamily="34" charset="0"/>
              </a:rPr>
              <a:t>3.Support vector regression:</a:t>
            </a:r>
          </a:p>
          <a:p>
            <a:pPr eaLnBrk="0" fontAlgn="base" hangingPunct="0">
              <a:lnSpc>
                <a:spcPct val="100000"/>
              </a:lnSpc>
              <a:spcBef>
                <a:spcPct val="0"/>
              </a:spcBef>
              <a:spcAft>
                <a:spcPct val="0"/>
              </a:spcAft>
            </a:pPr>
            <a:r>
              <a:rPr lang="en-IN" sz="1600" b="0" dirty="0">
                <a:solidFill>
                  <a:srgbClr val="000000"/>
                </a:solidFill>
                <a:latin typeface="Helvetica" panose="020B0604020202020204" pitchFamily="34" charset="0"/>
              </a:rPr>
              <a:t>SVR ,we identified the hyperplane with maximum margin such that maximum number of data points are with those margins.</a:t>
            </a:r>
          </a:p>
          <a:p>
            <a:pPr eaLnBrk="0" fontAlgn="base" hangingPunct="0">
              <a:lnSpc>
                <a:spcPct val="100000"/>
              </a:lnSpc>
              <a:spcBef>
                <a:spcPct val="0"/>
              </a:spcBef>
              <a:spcAft>
                <a:spcPct val="0"/>
              </a:spcAft>
            </a:pPr>
            <a:endParaRPr lang="en-IN" sz="1600" b="1" i="0" dirty="0">
              <a:solidFill>
                <a:srgbClr val="292929"/>
              </a:solidFill>
              <a:effectLst/>
              <a:latin typeface="sohne"/>
            </a:endParaRPr>
          </a:p>
          <a:p>
            <a:pPr eaLnBrk="0" fontAlgn="base" hangingPunct="0">
              <a:lnSpc>
                <a:spcPct val="100000"/>
              </a:lnSpc>
              <a:spcBef>
                <a:spcPct val="0"/>
              </a:spcBef>
              <a:spcAft>
                <a:spcPct val="0"/>
              </a:spcAft>
            </a:pPr>
            <a:r>
              <a:rPr lang="en-IN" sz="2400" b="1" i="0" dirty="0">
                <a:solidFill>
                  <a:srgbClr val="292929"/>
                </a:solidFill>
                <a:effectLst/>
                <a:latin typeface="sohne"/>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GB" sz="2000" b="0" i="0" dirty="0">
              <a:solidFill>
                <a:srgbClr val="24292F"/>
              </a:solidFill>
              <a:effectLst/>
              <a:latin typeface="-apple-system"/>
            </a:endParaRPr>
          </a:p>
          <a:p>
            <a:endParaRPr lang="en-GB" sz="2000" b="0" i="0" dirty="0">
              <a:solidFill>
                <a:srgbClr val="24292F"/>
              </a:solidFill>
              <a:effectLst/>
              <a:latin typeface="-apple-system"/>
            </a:endParaRPr>
          </a:p>
          <a:p>
            <a:endParaRPr lang="en-GB" sz="2000" b="0" dirty="0">
              <a:solidFill>
                <a:srgbClr val="24292F"/>
              </a:solidFill>
              <a:latin typeface="-apple-system"/>
            </a:endParaRPr>
          </a:p>
          <a:p>
            <a:endParaRPr lang="en-GB" sz="2000" b="0" i="0" dirty="0">
              <a:solidFill>
                <a:srgbClr val="24292F"/>
              </a:solidFill>
              <a:effectLst/>
              <a:latin typeface="-apple-system"/>
            </a:endParaRPr>
          </a:p>
          <a:p>
            <a:endParaRPr lang="en-IN" sz="2000" b="1" i="0" dirty="0">
              <a:solidFill>
                <a:srgbClr val="000000"/>
              </a:solidFill>
              <a:effectLst/>
              <a:latin typeface="Helvetica" panose="020B0604020202020204" pitchFamily="34" charset="0"/>
            </a:endParaRPr>
          </a:p>
          <a:p>
            <a:endParaRPr lang="en-GB" sz="1600"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D555DF1A-3D09-441B-AD83-0951655BCEC2}"/>
              </a:ext>
            </a:extLst>
          </p:cNvPr>
          <p:cNvPicPr>
            <a:picLocks noChangeAspect="1"/>
          </p:cNvPicPr>
          <p:nvPr/>
        </p:nvPicPr>
        <p:blipFill>
          <a:blip r:embed="rId3"/>
          <a:stretch>
            <a:fillRect/>
          </a:stretch>
        </p:blipFill>
        <p:spPr>
          <a:xfrm>
            <a:off x="-172046" y="2053079"/>
            <a:ext cx="2436852" cy="1955748"/>
          </a:xfrm>
          <a:prstGeom prst="rect">
            <a:avLst/>
          </a:prstGeom>
        </p:spPr>
      </p:pic>
      <p:pic>
        <p:nvPicPr>
          <p:cNvPr id="9" name="Picture 8">
            <a:extLst>
              <a:ext uri="{FF2B5EF4-FFF2-40B4-BE49-F238E27FC236}">
                <a16:creationId xmlns:a16="http://schemas.microsoft.com/office/drawing/2014/main" id="{F8A04164-184B-4117-A763-8C1C07A00747}"/>
              </a:ext>
            </a:extLst>
          </p:cNvPr>
          <p:cNvPicPr>
            <a:picLocks noChangeAspect="1"/>
          </p:cNvPicPr>
          <p:nvPr/>
        </p:nvPicPr>
        <p:blipFill>
          <a:blip r:embed="rId4"/>
          <a:stretch>
            <a:fillRect/>
          </a:stretch>
        </p:blipFill>
        <p:spPr>
          <a:xfrm>
            <a:off x="-98134" y="4729446"/>
            <a:ext cx="4933950" cy="1907523"/>
          </a:xfrm>
          <a:prstGeom prst="rect">
            <a:avLst/>
          </a:prstGeom>
        </p:spPr>
      </p:pic>
    </p:spTree>
    <p:extLst>
      <p:ext uri="{BB962C8B-B14F-4D97-AF65-F5344CB8AC3E}">
        <p14:creationId xmlns:p14="http://schemas.microsoft.com/office/powerpoint/2010/main" val="2955505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A8B9C720-1346-4BFE-B5D5-028EBA4426FA}"/>
              </a:ext>
            </a:extLst>
          </p:cNvPr>
          <p:cNvPicPr>
            <a:picLocks noGrp="1" noChangeAspect="1"/>
          </p:cNvPicPr>
          <p:nvPr>
            <p:ph type="pic" sz="quarter" idx="13"/>
          </p:nvPr>
        </p:nvPicPr>
        <p:blipFill>
          <a:blip r:embed="rId2"/>
          <a:srcRect/>
          <a:stretch>
            <a:fillRect/>
          </a:stretch>
        </p:blipFill>
        <p:spPr>
          <a:xfrm>
            <a:off x="-262057" y="-47501"/>
            <a:ext cx="12192000" cy="6953001"/>
          </a:xfrm>
        </p:spPr>
      </p:pic>
      <p:sp>
        <p:nvSpPr>
          <p:cNvPr id="5" name="Text Placeholder 4">
            <a:extLst>
              <a:ext uri="{FF2B5EF4-FFF2-40B4-BE49-F238E27FC236}">
                <a16:creationId xmlns:a16="http://schemas.microsoft.com/office/drawing/2014/main" id="{C45A5377-C34C-4016-BD3D-AEA3EE740C10}"/>
              </a:ext>
            </a:extLst>
          </p:cNvPr>
          <p:cNvSpPr>
            <a:spLocks noGrp="1"/>
          </p:cNvSpPr>
          <p:nvPr>
            <p:ph type="body" sz="quarter" idx="15"/>
          </p:nvPr>
        </p:nvSpPr>
        <p:spPr>
          <a:xfrm>
            <a:off x="-172047" y="-47501"/>
            <a:ext cx="12191999" cy="7059919"/>
          </a:xfrm>
        </p:spPr>
        <p:txBody>
          <a:bodyPr/>
          <a:lstStyle/>
          <a:p>
            <a:r>
              <a:rPr lang="en-IN" sz="2400" dirty="0">
                <a:solidFill>
                  <a:srgbClr val="000000"/>
                </a:solidFill>
                <a:latin typeface="Helvetica" panose="020B0604020202020204" pitchFamily="34" charset="0"/>
              </a:rPr>
              <a:t># </a:t>
            </a:r>
            <a:r>
              <a:rPr lang="en-IN" sz="2400" u="sng" dirty="0">
                <a:solidFill>
                  <a:srgbClr val="000000"/>
                </a:solidFill>
                <a:latin typeface="Helvetica" panose="020B0604020202020204" pitchFamily="34" charset="0"/>
              </a:rPr>
              <a:t>Advantages and Disadvantages of linear regression:</a:t>
            </a:r>
          </a:p>
          <a:p>
            <a:endParaRPr lang="en-IN" sz="2400" dirty="0">
              <a:solidFill>
                <a:srgbClr val="000000"/>
              </a:solidFill>
              <a:latin typeface="Helvetica" panose="020B0604020202020204" pitchFamily="34" charset="0"/>
            </a:endParaRPr>
          </a:p>
          <a:p>
            <a:r>
              <a:rPr lang="en-IN" sz="1800" dirty="0">
                <a:solidFill>
                  <a:srgbClr val="000000"/>
                </a:solidFill>
                <a:latin typeface="Helvetica" panose="020B0604020202020204" pitchFamily="34" charset="0"/>
              </a:rPr>
              <a:t>  Advantages:</a:t>
            </a:r>
          </a:p>
          <a:p>
            <a:r>
              <a:rPr lang="en-GB" sz="1400" b="1" i="0" dirty="0">
                <a:solidFill>
                  <a:srgbClr val="333333"/>
                </a:solidFill>
                <a:effectLst/>
                <a:latin typeface="Arial" panose="020B0604020202020204" pitchFamily="34" charset="0"/>
              </a:rPr>
              <a:t>1.</a:t>
            </a:r>
            <a:r>
              <a:rPr lang="en-GB" sz="1400" b="0" i="0" dirty="0">
                <a:solidFill>
                  <a:srgbClr val="333333"/>
                </a:solidFill>
                <a:effectLst/>
                <a:latin typeface="Arial" panose="020B0604020202020204" pitchFamily="34" charset="0"/>
              </a:rPr>
              <a:t> Linear Regression performs well when the dataset is </a:t>
            </a:r>
            <a:r>
              <a:rPr lang="en-GB" sz="1400" b="1" i="0" dirty="0">
                <a:solidFill>
                  <a:srgbClr val="333333"/>
                </a:solidFill>
                <a:effectLst/>
                <a:latin typeface="Arial" panose="020B0604020202020204" pitchFamily="34" charset="0"/>
              </a:rPr>
              <a:t>linearly separable</a:t>
            </a:r>
            <a:r>
              <a:rPr lang="en-GB" sz="1400" b="0" i="0" dirty="0">
                <a:solidFill>
                  <a:srgbClr val="333333"/>
                </a:solidFill>
                <a:effectLst/>
                <a:latin typeface="Arial" panose="020B0604020202020204" pitchFamily="34" charset="0"/>
              </a:rPr>
              <a:t>. We can use it to find the nature of the relationship among the variables.</a:t>
            </a:r>
          </a:p>
          <a:p>
            <a:r>
              <a:rPr lang="en-GB" sz="1400" b="1" i="0" dirty="0">
                <a:solidFill>
                  <a:srgbClr val="333333"/>
                </a:solidFill>
                <a:effectLst/>
                <a:latin typeface="Arial" panose="020B0604020202020204" pitchFamily="34" charset="0"/>
              </a:rPr>
              <a:t>2.</a:t>
            </a:r>
            <a:r>
              <a:rPr lang="en-GB" sz="1400" b="0" i="0" dirty="0">
                <a:solidFill>
                  <a:srgbClr val="333333"/>
                </a:solidFill>
                <a:effectLst/>
                <a:latin typeface="Arial" panose="020B0604020202020204" pitchFamily="34" charset="0"/>
              </a:rPr>
              <a:t> Linear Regression is easier to implement, interpret and very efficient to train. </a:t>
            </a:r>
          </a:p>
          <a:p>
            <a:r>
              <a:rPr lang="en-GB" sz="1400" b="1" i="0" dirty="0">
                <a:solidFill>
                  <a:srgbClr val="333333"/>
                </a:solidFill>
                <a:effectLst/>
                <a:latin typeface="Arial" panose="020B0604020202020204" pitchFamily="34" charset="0"/>
              </a:rPr>
              <a:t>3.</a:t>
            </a:r>
            <a:r>
              <a:rPr lang="en-GB" sz="1400" b="0" i="0" dirty="0">
                <a:solidFill>
                  <a:srgbClr val="333333"/>
                </a:solidFill>
                <a:effectLst/>
                <a:latin typeface="Arial" panose="020B0604020202020204" pitchFamily="34" charset="0"/>
              </a:rPr>
              <a:t> Linear Regression is prone to over-fitting but it can be easily avoided using some dimensionality reduction techniques, regularization (L1 and L2) techniques and cross-validation.</a:t>
            </a:r>
            <a:endParaRPr lang="en-IN" sz="1400" dirty="0">
              <a:solidFill>
                <a:srgbClr val="000000"/>
              </a:solidFill>
              <a:latin typeface="Helvetica" panose="020B0604020202020204" pitchFamily="34" charset="0"/>
            </a:endParaRPr>
          </a:p>
          <a:p>
            <a:endParaRPr lang="en-IN" sz="1400" b="1" i="0" dirty="0">
              <a:solidFill>
                <a:srgbClr val="000000"/>
              </a:solidFill>
              <a:effectLst/>
              <a:latin typeface="Helvetica" panose="020B0604020202020204" pitchFamily="34" charset="0"/>
            </a:endParaRPr>
          </a:p>
          <a:p>
            <a:endParaRPr lang="en-IN" sz="1800" b="1" i="0" dirty="0">
              <a:solidFill>
                <a:srgbClr val="000000"/>
              </a:solidFill>
              <a:effectLst/>
              <a:latin typeface="Helvetica" panose="020B0604020202020204" pitchFamily="34" charset="0"/>
            </a:endParaRPr>
          </a:p>
          <a:p>
            <a:r>
              <a:rPr lang="en-IN" sz="1800" dirty="0">
                <a:solidFill>
                  <a:srgbClr val="000000"/>
                </a:solidFill>
                <a:latin typeface="Helvetica" panose="020B0604020202020204" pitchFamily="34" charset="0"/>
              </a:rPr>
              <a:t> Disadvantages:</a:t>
            </a:r>
          </a:p>
          <a:p>
            <a:r>
              <a:rPr lang="en-GB" sz="1400" b="1" i="0" dirty="0">
                <a:solidFill>
                  <a:srgbClr val="333333"/>
                </a:solidFill>
                <a:effectLst/>
                <a:latin typeface="Arial" panose="020B0604020202020204" pitchFamily="34" charset="0"/>
              </a:rPr>
              <a:t>1.</a:t>
            </a:r>
            <a:r>
              <a:rPr lang="en-GB" sz="1400" b="0" i="0" dirty="0">
                <a:solidFill>
                  <a:srgbClr val="333333"/>
                </a:solidFill>
                <a:effectLst/>
                <a:latin typeface="Arial" panose="020B0604020202020204" pitchFamily="34" charset="0"/>
              </a:rPr>
              <a:t> Main limitation of Linear Regression is the </a:t>
            </a:r>
            <a:r>
              <a:rPr lang="en-GB" sz="1400" b="1" i="0" dirty="0">
                <a:solidFill>
                  <a:srgbClr val="333333"/>
                </a:solidFill>
                <a:effectLst/>
                <a:latin typeface="Arial" panose="020B0604020202020204" pitchFamily="34" charset="0"/>
              </a:rPr>
              <a:t>assumption of linearity</a:t>
            </a:r>
            <a:r>
              <a:rPr lang="en-GB" sz="1400" b="0" i="0" dirty="0">
                <a:solidFill>
                  <a:srgbClr val="333333"/>
                </a:solidFill>
                <a:effectLst/>
                <a:latin typeface="Arial" panose="020B0604020202020204" pitchFamily="34" charset="0"/>
              </a:rPr>
              <a:t> between the dependent variable and the independent variables. In the real world, the data is rarely linearly separable. It assumes that there is a straight-line relationship between the dependent and independent variables which is incorrect many times.</a:t>
            </a:r>
          </a:p>
          <a:p>
            <a:r>
              <a:rPr lang="en-GB" sz="1400" dirty="0">
                <a:solidFill>
                  <a:srgbClr val="333333"/>
                </a:solidFill>
                <a:latin typeface="Arial" panose="020B0604020202020204" pitchFamily="34" charset="0"/>
              </a:rPr>
              <a:t>2</a:t>
            </a:r>
            <a:r>
              <a:rPr lang="en-GB" sz="1400" b="1" i="0" dirty="0">
                <a:solidFill>
                  <a:srgbClr val="333333"/>
                </a:solidFill>
                <a:effectLst/>
                <a:latin typeface="Arial" panose="020B0604020202020204" pitchFamily="34" charset="0"/>
              </a:rPr>
              <a:t>. Prone to outliers:</a:t>
            </a:r>
            <a:r>
              <a:rPr lang="en-GB" sz="1400" b="0" i="0" dirty="0">
                <a:solidFill>
                  <a:srgbClr val="333333"/>
                </a:solidFill>
                <a:effectLst/>
                <a:latin typeface="Arial" panose="020B0604020202020204" pitchFamily="34" charset="0"/>
              </a:rPr>
              <a:t> Linear regression is very sensitive to outliers (anomalies). So, outliers should be </a:t>
            </a:r>
            <a:r>
              <a:rPr lang="en-GB" sz="1400" b="0" i="0" dirty="0" err="1">
                <a:solidFill>
                  <a:srgbClr val="333333"/>
                </a:solidFill>
                <a:effectLst/>
                <a:latin typeface="Arial" panose="020B0604020202020204" pitchFamily="34" charset="0"/>
              </a:rPr>
              <a:t>analyzed</a:t>
            </a:r>
            <a:r>
              <a:rPr lang="en-GB" sz="1400" b="0" i="0" dirty="0">
                <a:solidFill>
                  <a:srgbClr val="333333"/>
                </a:solidFill>
                <a:effectLst/>
                <a:latin typeface="Arial" panose="020B0604020202020204" pitchFamily="34" charset="0"/>
              </a:rPr>
              <a:t> and removed before applying Linear Regression to the dataset.</a:t>
            </a:r>
          </a:p>
          <a:p>
            <a:r>
              <a:rPr lang="en-GB" sz="1400" dirty="0">
                <a:solidFill>
                  <a:srgbClr val="333333"/>
                </a:solidFill>
                <a:latin typeface="Arial" panose="020B0604020202020204" pitchFamily="34" charset="0"/>
              </a:rPr>
              <a:t>3</a:t>
            </a:r>
            <a:r>
              <a:rPr lang="en-GB" sz="1400" b="1" i="0" dirty="0">
                <a:solidFill>
                  <a:srgbClr val="333333"/>
                </a:solidFill>
                <a:effectLst/>
                <a:latin typeface="Arial" panose="020B0604020202020204" pitchFamily="34" charset="0"/>
              </a:rPr>
              <a:t>. Prone to noise and overfitting:</a:t>
            </a:r>
            <a:r>
              <a:rPr lang="en-GB" sz="1400" b="0" i="0" dirty="0">
                <a:solidFill>
                  <a:srgbClr val="333333"/>
                </a:solidFill>
                <a:effectLst/>
                <a:latin typeface="Arial" panose="020B0604020202020204" pitchFamily="34" charset="0"/>
              </a:rPr>
              <a:t> If the number of observations are lesser than the number of features, Linear Regression should not be used, otherwise it may lead to overfit because is starts considering noise in this scenario while building the model</a:t>
            </a:r>
            <a:r>
              <a:rPr lang="en-GB" sz="2000" b="0" i="0" dirty="0">
                <a:solidFill>
                  <a:srgbClr val="333333"/>
                </a:solidFill>
                <a:effectLst/>
                <a:latin typeface="Arial" panose="020B0604020202020204" pitchFamily="34" charset="0"/>
              </a:rPr>
              <a:t>.</a:t>
            </a:r>
            <a:br>
              <a:rPr lang="en-GB" sz="2000" dirty="0"/>
            </a:br>
            <a:endParaRPr lang="en-IN" sz="1400" b="1" i="0" dirty="0">
              <a:solidFill>
                <a:srgbClr val="000000"/>
              </a:solidFill>
              <a:effectLst/>
              <a:latin typeface="Helvetica" panose="020B0604020202020204" pitchFamily="34" charset="0"/>
            </a:endParaRPr>
          </a:p>
          <a:p>
            <a:pPr eaLnBrk="0" fontAlgn="base" hangingPunct="0">
              <a:lnSpc>
                <a:spcPct val="100000"/>
              </a:lnSpc>
              <a:spcBef>
                <a:spcPct val="0"/>
              </a:spcBef>
              <a:spcAft>
                <a:spcPct val="0"/>
              </a:spcAft>
            </a:pPr>
            <a:endParaRPr lang="en-IN" sz="1400" b="0" i="0" dirty="0">
              <a:solidFill>
                <a:srgbClr val="292929"/>
              </a:solidFill>
              <a:effectLst/>
              <a:latin typeface="charter"/>
            </a:endParaRPr>
          </a:p>
          <a:p>
            <a:pPr eaLnBrk="0" fontAlgn="base" hangingPunct="0">
              <a:lnSpc>
                <a:spcPct val="100000"/>
              </a:lnSpc>
              <a:spcBef>
                <a:spcPct val="0"/>
              </a:spcBef>
              <a:spcAft>
                <a:spcPct val="0"/>
              </a:spcAft>
            </a:pPr>
            <a:endParaRPr lang="en-IN" sz="1400" b="0" i="0" dirty="0">
              <a:solidFill>
                <a:srgbClr val="292929"/>
              </a:solidFill>
              <a:effectLst/>
              <a:latin typeface="charter"/>
            </a:endParaRPr>
          </a:p>
          <a:p>
            <a:pPr eaLnBrk="0" fontAlgn="base" hangingPunct="0">
              <a:lnSpc>
                <a:spcPct val="100000"/>
              </a:lnSpc>
              <a:spcBef>
                <a:spcPct val="0"/>
              </a:spcBef>
              <a:spcAft>
                <a:spcPct val="0"/>
              </a:spcAft>
            </a:pPr>
            <a:endParaRPr lang="en-IN" sz="1800" b="0" i="0" dirty="0">
              <a:solidFill>
                <a:srgbClr val="292929"/>
              </a:solidFill>
              <a:effectLst/>
              <a:latin typeface="charter"/>
            </a:endParaRPr>
          </a:p>
          <a:p>
            <a:pPr eaLnBrk="0" fontAlgn="base" hangingPunct="0">
              <a:lnSpc>
                <a:spcPct val="100000"/>
              </a:lnSpc>
              <a:spcBef>
                <a:spcPct val="0"/>
              </a:spcBef>
              <a:spcAft>
                <a:spcPct val="0"/>
              </a:spcAft>
            </a:pPr>
            <a:endParaRPr lang="en-IN" sz="2400" b="1" i="0" dirty="0">
              <a:solidFill>
                <a:srgbClr val="292929"/>
              </a:solidFill>
              <a:effectLst/>
              <a:latin typeface="sohne"/>
            </a:endParaRPr>
          </a:p>
          <a:p>
            <a:pPr eaLnBrk="0" fontAlgn="base" hangingPunct="0">
              <a:lnSpc>
                <a:spcPct val="100000"/>
              </a:lnSpc>
              <a:spcBef>
                <a:spcPct val="0"/>
              </a:spcBef>
              <a:spcAft>
                <a:spcPct val="0"/>
              </a:spcAft>
            </a:pPr>
            <a:r>
              <a:rPr lang="en-IN" sz="1600" b="0" dirty="0">
                <a:solidFill>
                  <a:srgbClr val="000000"/>
                </a:solidFill>
                <a:latin typeface="Helvetica" panose="020B0604020202020204" pitchFamily="34" charset="0"/>
              </a:rPr>
              <a:t>.</a:t>
            </a:r>
          </a:p>
          <a:p>
            <a:pPr eaLnBrk="0" fontAlgn="base" hangingPunct="0">
              <a:lnSpc>
                <a:spcPct val="100000"/>
              </a:lnSpc>
              <a:spcBef>
                <a:spcPct val="0"/>
              </a:spcBef>
              <a:spcAft>
                <a:spcPct val="0"/>
              </a:spcAft>
            </a:pPr>
            <a:endParaRPr lang="en-IN" sz="1600" b="1" i="0" dirty="0">
              <a:solidFill>
                <a:srgbClr val="292929"/>
              </a:solidFill>
              <a:effectLst/>
              <a:latin typeface="sohne"/>
            </a:endParaRPr>
          </a:p>
          <a:p>
            <a:pPr eaLnBrk="0" fontAlgn="base" hangingPunct="0">
              <a:lnSpc>
                <a:spcPct val="100000"/>
              </a:lnSpc>
              <a:spcBef>
                <a:spcPct val="0"/>
              </a:spcBef>
              <a:spcAft>
                <a:spcPct val="0"/>
              </a:spcAft>
            </a:pPr>
            <a:r>
              <a:rPr lang="en-IN" sz="2400" b="1" i="0" dirty="0">
                <a:solidFill>
                  <a:srgbClr val="292929"/>
                </a:solidFill>
                <a:effectLst/>
                <a:latin typeface="sohne"/>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GB" sz="2000" b="0" i="0" dirty="0">
              <a:solidFill>
                <a:srgbClr val="24292F"/>
              </a:solidFill>
              <a:effectLst/>
              <a:latin typeface="-apple-system"/>
            </a:endParaRPr>
          </a:p>
          <a:p>
            <a:endParaRPr lang="en-GB" sz="2000" b="0" i="0" dirty="0">
              <a:solidFill>
                <a:srgbClr val="24292F"/>
              </a:solidFill>
              <a:effectLst/>
              <a:latin typeface="-apple-system"/>
            </a:endParaRPr>
          </a:p>
          <a:p>
            <a:endParaRPr lang="en-GB" sz="2000" b="0" dirty="0">
              <a:solidFill>
                <a:srgbClr val="24292F"/>
              </a:solidFill>
              <a:latin typeface="-apple-system"/>
            </a:endParaRPr>
          </a:p>
          <a:p>
            <a:endParaRPr lang="en-GB" sz="2000" b="0" i="0" dirty="0">
              <a:solidFill>
                <a:srgbClr val="24292F"/>
              </a:solidFill>
              <a:effectLst/>
              <a:latin typeface="-apple-system"/>
            </a:endParaRPr>
          </a:p>
          <a:p>
            <a:endParaRPr lang="en-IN" sz="2000" b="1" i="0" dirty="0">
              <a:solidFill>
                <a:srgbClr val="000000"/>
              </a:solidFill>
              <a:effectLst/>
              <a:latin typeface="Helvetica" panose="020B0604020202020204" pitchFamily="34" charset="0"/>
            </a:endParaRPr>
          </a:p>
          <a:p>
            <a:endParaRPr lang="en-GB"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70719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A8B9C720-1346-4BFE-B5D5-028EBA4426FA}"/>
              </a:ext>
            </a:extLst>
          </p:cNvPr>
          <p:cNvPicPr>
            <a:picLocks noGrp="1" noChangeAspect="1"/>
          </p:cNvPicPr>
          <p:nvPr>
            <p:ph type="pic" sz="quarter" idx="13"/>
          </p:nvPr>
        </p:nvPicPr>
        <p:blipFill>
          <a:blip r:embed="rId2"/>
          <a:srcRect/>
          <a:stretch>
            <a:fillRect/>
          </a:stretch>
        </p:blipFill>
        <p:spPr>
          <a:xfrm>
            <a:off x="-262057" y="-47501"/>
            <a:ext cx="12192000" cy="6953001"/>
          </a:xfrm>
        </p:spPr>
      </p:pic>
      <p:sp>
        <p:nvSpPr>
          <p:cNvPr id="5" name="Text Placeholder 4">
            <a:extLst>
              <a:ext uri="{FF2B5EF4-FFF2-40B4-BE49-F238E27FC236}">
                <a16:creationId xmlns:a16="http://schemas.microsoft.com/office/drawing/2014/main" id="{C45A5377-C34C-4016-BD3D-AEA3EE740C10}"/>
              </a:ext>
            </a:extLst>
          </p:cNvPr>
          <p:cNvSpPr>
            <a:spLocks noGrp="1"/>
          </p:cNvSpPr>
          <p:nvPr>
            <p:ph type="body" sz="quarter" idx="15"/>
          </p:nvPr>
        </p:nvSpPr>
        <p:spPr>
          <a:xfrm>
            <a:off x="-172047" y="-47501"/>
            <a:ext cx="12191999" cy="7059919"/>
          </a:xfrm>
        </p:spPr>
        <p:txBody>
          <a:bodyPr/>
          <a:lstStyle/>
          <a:p>
            <a:r>
              <a:rPr lang="en-IN" sz="2400" dirty="0">
                <a:solidFill>
                  <a:srgbClr val="000000"/>
                </a:solidFill>
                <a:latin typeface="Helvetica" panose="020B0604020202020204" pitchFamily="34" charset="0"/>
              </a:rPr>
              <a:t># </a:t>
            </a:r>
            <a:r>
              <a:rPr lang="en-IN" sz="2400" u="sng" dirty="0">
                <a:solidFill>
                  <a:srgbClr val="000000"/>
                </a:solidFill>
                <a:latin typeface="Helvetica" panose="020B0604020202020204" pitchFamily="34" charset="0"/>
              </a:rPr>
              <a:t>Gradient descent:</a:t>
            </a:r>
          </a:p>
          <a:p>
            <a:endParaRPr lang="en-IN" sz="2400" u="sng" dirty="0">
              <a:solidFill>
                <a:srgbClr val="000000"/>
              </a:solidFill>
              <a:latin typeface="Helvetica" panose="020B0604020202020204" pitchFamily="34" charset="0"/>
            </a:endParaRPr>
          </a:p>
          <a:p>
            <a:r>
              <a:rPr lang="en-IN" sz="1800" dirty="0">
                <a:solidFill>
                  <a:srgbClr val="000000"/>
                </a:solidFill>
                <a:latin typeface="Helvetica" panose="020B0604020202020204" pitchFamily="34" charset="0"/>
              </a:rPr>
              <a:t>An algorithm to minimize the function and by optimizing its parameters. A gradient descent start with a random guess and slowly predict the correct answer. In gradient descent the predictions will go downwards and upwards and this how the parameters are optimized. </a:t>
            </a:r>
          </a:p>
          <a:p>
            <a:endParaRPr lang="en-IN" sz="1800" dirty="0">
              <a:solidFill>
                <a:srgbClr val="000000"/>
              </a:solidFill>
              <a:latin typeface="Helvetica" panose="020B0604020202020204" pitchFamily="34" charset="0"/>
            </a:endParaRPr>
          </a:p>
          <a:p>
            <a:endParaRPr lang="en-IN" sz="2400" u="sng" dirty="0">
              <a:solidFill>
                <a:srgbClr val="000000"/>
              </a:solidFill>
              <a:latin typeface="Helvetica" panose="020B0604020202020204" pitchFamily="34" charset="0"/>
            </a:endParaRPr>
          </a:p>
          <a:p>
            <a:r>
              <a:rPr lang="en-IN" sz="3600" dirty="0">
                <a:solidFill>
                  <a:srgbClr val="000000"/>
                </a:solidFill>
                <a:latin typeface="Helvetica" panose="020B0604020202020204" pitchFamily="34" charset="0"/>
              </a:rPr>
              <a:t># </a:t>
            </a:r>
            <a:r>
              <a:rPr lang="en-IN" sz="2400" u="sng" dirty="0">
                <a:solidFill>
                  <a:srgbClr val="000000"/>
                </a:solidFill>
                <a:latin typeface="Helvetica" panose="020B0604020202020204" pitchFamily="34" charset="0"/>
              </a:rPr>
              <a:t>Types of Gradient descent:</a:t>
            </a:r>
          </a:p>
          <a:p>
            <a:endParaRPr lang="en-IN" sz="3600" u="sng" dirty="0">
              <a:solidFill>
                <a:srgbClr val="000000"/>
              </a:solidFill>
              <a:latin typeface="Helvetica" panose="020B0604020202020204" pitchFamily="34" charset="0"/>
            </a:endParaRPr>
          </a:p>
          <a:p>
            <a:r>
              <a:rPr lang="en-IN" sz="1800" dirty="0">
                <a:solidFill>
                  <a:srgbClr val="000000"/>
                </a:solidFill>
                <a:latin typeface="Helvetica" panose="020B0604020202020204" pitchFamily="34" charset="0"/>
              </a:rPr>
              <a:t>1</a:t>
            </a:r>
            <a:r>
              <a:rPr lang="en-IN" sz="2000" dirty="0">
                <a:solidFill>
                  <a:srgbClr val="000000"/>
                </a:solidFill>
                <a:latin typeface="Helvetica" panose="020B0604020202020204" pitchFamily="34" charset="0"/>
              </a:rPr>
              <a:t>.Batch Gradient descent:</a:t>
            </a:r>
          </a:p>
          <a:p>
            <a:r>
              <a:rPr lang="en-GB" sz="1800" b="0" i="0" dirty="0">
                <a:solidFill>
                  <a:srgbClr val="3A3B41"/>
                </a:solidFill>
                <a:effectLst/>
              </a:rPr>
              <a:t>Batch gradient descent, also called vanilla gradient descent, calculates the error for each example within the training dataset, but only after all training examples have been evaluated does the model get updated. This whole process is like a cycle and it's called a training epoch.</a:t>
            </a:r>
          </a:p>
          <a:p>
            <a:endParaRPr lang="en-IN" sz="2800" dirty="0">
              <a:solidFill>
                <a:srgbClr val="000000"/>
              </a:solidFill>
            </a:endParaRPr>
          </a:p>
          <a:p>
            <a:r>
              <a:rPr lang="en-IN" sz="1800" dirty="0">
                <a:solidFill>
                  <a:srgbClr val="000000"/>
                </a:solidFill>
                <a:latin typeface="Helvetica" panose="020B0604020202020204" pitchFamily="34" charset="0"/>
              </a:rPr>
              <a:t>2</a:t>
            </a:r>
            <a:r>
              <a:rPr lang="en-IN" sz="2000" dirty="0">
                <a:solidFill>
                  <a:srgbClr val="000000"/>
                </a:solidFill>
                <a:latin typeface="Helvetica" panose="020B0604020202020204" pitchFamily="34" charset="0"/>
              </a:rPr>
              <a:t>.Stochastic Gradient descent:</a:t>
            </a:r>
          </a:p>
          <a:p>
            <a:r>
              <a:rPr lang="en-GB" sz="1800" b="0" i="0" dirty="0">
                <a:solidFill>
                  <a:srgbClr val="3A3B41"/>
                </a:solidFill>
                <a:effectLst/>
              </a:rPr>
              <a:t>By contrast, stochastic gradient descent (SGD) does this for each training example within the dataset, meaning it updates the parameters for each training example one by one. Depending on the problem, this can make SGD faster than batch gradient descent. One advantage is the frequent updates allow us to have a pretty detailed rate of improvement</a:t>
            </a:r>
            <a:r>
              <a:rPr lang="en-GB" sz="2400" b="0" i="0" dirty="0">
                <a:solidFill>
                  <a:srgbClr val="3A3B41"/>
                </a:solidFill>
                <a:effectLst/>
              </a:rPr>
              <a:t>.</a:t>
            </a:r>
            <a:endParaRPr lang="en-IN" sz="2400" dirty="0">
              <a:solidFill>
                <a:srgbClr val="000000"/>
              </a:solidFill>
            </a:endParaRPr>
          </a:p>
          <a:p>
            <a:endParaRPr lang="en-IN" sz="2400" u="sng" dirty="0">
              <a:solidFill>
                <a:srgbClr val="000000"/>
              </a:solidFill>
            </a:endParaRPr>
          </a:p>
          <a:p>
            <a:endParaRPr lang="en-IN" sz="3600" u="sng" dirty="0">
              <a:solidFill>
                <a:srgbClr val="000000"/>
              </a:solidFill>
              <a:latin typeface="Helvetica" panose="020B0604020202020204" pitchFamily="34" charset="0"/>
            </a:endParaRPr>
          </a:p>
          <a:p>
            <a:r>
              <a:rPr lang="en-IN" sz="2000" dirty="0">
                <a:solidFill>
                  <a:srgbClr val="000000"/>
                </a:solidFill>
                <a:latin typeface="Helvetica" panose="020B0604020202020204" pitchFamily="34" charset="0"/>
              </a:rPr>
              <a:t>3.Mini-Batch Gradient descent:</a:t>
            </a:r>
          </a:p>
          <a:p>
            <a:r>
              <a:rPr lang="en-GB" sz="1800" b="0" i="0" dirty="0">
                <a:solidFill>
                  <a:srgbClr val="3A3B41"/>
                </a:solidFill>
                <a:effectLst/>
                <a:latin typeface="Lora" pitchFamily="2" charset="0"/>
              </a:rPr>
              <a:t>Mini-batch gradient descent is the go-to method since it’s a combination of the concepts of SGD and batch gradient descent. It simply splits the training dataset into small batches and performs an update for each of those batches. This creates a balance between the robustness of stochastic gradient descent and the efficiency of batch gradient descent.</a:t>
            </a:r>
            <a:endParaRPr lang="en-IN" sz="1800" dirty="0">
              <a:solidFill>
                <a:srgbClr val="000000"/>
              </a:solidFill>
              <a:latin typeface="Helvetica" panose="020B0604020202020204" pitchFamily="34" charset="0"/>
            </a:endParaRPr>
          </a:p>
          <a:p>
            <a:endParaRPr lang="en-IN" sz="2400" u="sng" dirty="0">
              <a:solidFill>
                <a:srgbClr val="000000"/>
              </a:solidFill>
              <a:latin typeface="Helvetica" panose="020B0604020202020204" pitchFamily="34" charset="0"/>
            </a:endParaRPr>
          </a:p>
          <a:p>
            <a:endParaRPr lang="en-IN" sz="2400" dirty="0">
              <a:solidFill>
                <a:srgbClr val="000000"/>
              </a:solidFill>
              <a:latin typeface="Helvetica" panose="020B0604020202020204" pitchFamily="34" charset="0"/>
            </a:endParaRPr>
          </a:p>
          <a:p>
            <a:r>
              <a:rPr lang="en-IN" sz="1800" dirty="0">
                <a:solidFill>
                  <a:srgbClr val="000000"/>
                </a:solidFill>
                <a:latin typeface="Helvetica" panose="020B0604020202020204" pitchFamily="34" charset="0"/>
              </a:rPr>
              <a:t>  </a:t>
            </a:r>
            <a:endParaRPr lang="en-IN" sz="1400" b="0" i="0" dirty="0">
              <a:solidFill>
                <a:srgbClr val="292929"/>
              </a:solidFill>
              <a:effectLst/>
              <a:latin typeface="charter"/>
            </a:endParaRPr>
          </a:p>
          <a:p>
            <a:pPr eaLnBrk="0" fontAlgn="base" hangingPunct="0">
              <a:lnSpc>
                <a:spcPct val="100000"/>
              </a:lnSpc>
              <a:spcBef>
                <a:spcPct val="0"/>
              </a:spcBef>
              <a:spcAft>
                <a:spcPct val="0"/>
              </a:spcAft>
            </a:pPr>
            <a:endParaRPr lang="en-IN" sz="1400" b="0" i="0" dirty="0">
              <a:solidFill>
                <a:srgbClr val="292929"/>
              </a:solidFill>
              <a:effectLst/>
              <a:latin typeface="charter"/>
            </a:endParaRPr>
          </a:p>
          <a:p>
            <a:pPr eaLnBrk="0" fontAlgn="base" hangingPunct="0">
              <a:lnSpc>
                <a:spcPct val="100000"/>
              </a:lnSpc>
              <a:spcBef>
                <a:spcPct val="0"/>
              </a:spcBef>
              <a:spcAft>
                <a:spcPct val="0"/>
              </a:spcAft>
            </a:pPr>
            <a:endParaRPr lang="en-IN" sz="1800" b="0" i="0" dirty="0">
              <a:solidFill>
                <a:srgbClr val="292929"/>
              </a:solidFill>
              <a:effectLst/>
              <a:latin typeface="charter"/>
            </a:endParaRPr>
          </a:p>
          <a:p>
            <a:pPr eaLnBrk="0" fontAlgn="base" hangingPunct="0">
              <a:lnSpc>
                <a:spcPct val="100000"/>
              </a:lnSpc>
              <a:spcBef>
                <a:spcPct val="0"/>
              </a:spcBef>
              <a:spcAft>
                <a:spcPct val="0"/>
              </a:spcAft>
            </a:pPr>
            <a:endParaRPr lang="en-IN" sz="2400" b="1" i="0" dirty="0">
              <a:solidFill>
                <a:srgbClr val="292929"/>
              </a:solidFill>
              <a:effectLst/>
              <a:latin typeface="sohne"/>
            </a:endParaRPr>
          </a:p>
          <a:p>
            <a:pPr eaLnBrk="0" fontAlgn="base" hangingPunct="0">
              <a:lnSpc>
                <a:spcPct val="100000"/>
              </a:lnSpc>
              <a:spcBef>
                <a:spcPct val="0"/>
              </a:spcBef>
              <a:spcAft>
                <a:spcPct val="0"/>
              </a:spcAft>
            </a:pPr>
            <a:r>
              <a:rPr lang="en-IN" sz="1600" b="0" dirty="0">
                <a:solidFill>
                  <a:srgbClr val="000000"/>
                </a:solidFill>
                <a:latin typeface="Helvetica" panose="020B0604020202020204" pitchFamily="34" charset="0"/>
              </a:rPr>
              <a:t>.</a:t>
            </a:r>
          </a:p>
          <a:p>
            <a:pPr eaLnBrk="0" fontAlgn="base" hangingPunct="0">
              <a:lnSpc>
                <a:spcPct val="100000"/>
              </a:lnSpc>
              <a:spcBef>
                <a:spcPct val="0"/>
              </a:spcBef>
              <a:spcAft>
                <a:spcPct val="0"/>
              </a:spcAft>
            </a:pPr>
            <a:endParaRPr lang="en-IN" sz="1600" b="1" i="0" dirty="0">
              <a:solidFill>
                <a:srgbClr val="292929"/>
              </a:solidFill>
              <a:effectLst/>
              <a:latin typeface="sohne"/>
            </a:endParaRPr>
          </a:p>
          <a:p>
            <a:pPr eaLnBrk="0" fontAlgn="base" hangingPunct="0">
              <a:lnSpc>
                <a:spcPct val="100000"/>
              </a:lnSpc>
              <a:spcBef>
                <a:spcPct val="0"/>
              </a:spcBef>
              <a:spcAft>
                <a:spcPct val="0"/>
              </a:spcAft>
            </a:pPr>
            <a:r>
              <a:rPr lang="en-IN" sz="2400" b="1" i="0" dirty="0">
                <a:solidFill>
                  <a:srgbClr val="292929"/>
                </a:solidFill>
                <a:effectLst/>
                <a:latin typeface="sohne"/>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GB" sz="2000" b="0" i="0" dirty="0">
              <a:solidFill>
                <a:srgbClr val="24292F"/>
              </a:solidFill>
              <a:effectLst/>
              <a:latin typeface="-apple-system"/>
            </a:endParaRPr>
          </a:p>
          <a:p>
            <a:endParaRPr lang="en-GB" sz="2000" b="0" i="0" dirty="0">
              <a:solidFill>
                <a:srgbClr val="24292F"/>
              </a:solidFill>
              <a:effectLst/>
              <a:latin typeface="-apple-system"/>
            </a:endParaRPr>
          </a:p>
          <a:p>
            <a:endParaRPr lang="en-GB" sz="2000" b="0" dirty="0">
              <a:solidFill>
                <a:srgbClr val="24292F"/>
              </a:solidFill>
              <a:latin typeface="-apple-system"/>
            </a:endParaRPr>
          </a:p>
          <a:p>
            <a:endParaRPr lang="en-GB" sz="2000" b="0" i="0" dirty="0">
              <a:solidFill>
                <a:srgbClr val="24292F"/>
              </a:solidFill>
              <a:effectLst/>
              <a:latin typeface="-apple-system"/>
            </a:endParaRPr>
          </a:p>
          <a:p>
            <a:endParaRPr lang="en-IN" sz="2000" b="1" i="0" dirty="0">
              <a:solidFill>
                <a:srgbClr val="000000"/>
              </a:solidFill>
              <a:effectLst/>
              <a:latin typeface="Helvetica" panose="020B0604020202020204" pitchFamily="34" charset="0"/>
            </a:endParaRPr>
          </a:p>
          <a:p>
            <a:endParaRPr lang="en-GB"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42980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A8B9C720-1346-4BFE-B5D5-028EBA4426FA}"/>
              </a:ext>
            </a:extLst>
          </p:cNvPr>
          <p:cNvPicPr>
            <a:picLocks noGrp="1" noChangeAspect="1"/>
          </p:cNvPicPr>
          <p:nvPr>
            <p:ph type="pic" sz="quarter" idx="13"/>
          </p:nvPr>
        </p:nvPicPr>
        <p:blipFill>
          <a:blip r:embed="rId2"/>
          <a:srcRect/>
          <a:stretch>
            <a:fillRect/>
          </a:stretch>
        </p:blipFill>
        <p:spPr>
          <a:xfrm>
            <a:off x="-255920" y="-145691"/>
            <a:ext cx="12192000" cy="6953001"/>
          </a:xfrm>
        </p:spPr>
      </p:pic>
      <p:sp>
        <p:nvSpPr>
          <p:cNvPr id="5" name="Text Placeholder 4">
            <a:extLst>
              <a:ext uri="{FF2B5EF4-FFF2-40B4-BE49-F238E27FC236}">
                <a16:creationId xmlns:a16="http://schemas.microsoft.com/office/drawing/2014/main" id="{C45A5377-C34C-4016-BD3D-AEA3EE740C10}"/>
              </a:ext>
            </a:extLst>
          </p:cNvPr>
          <p:cNvSpPr>
            <a:spLocks noGrp="1"/>
          </p:cNvSpPr>
          <p:nvPr>
            <p:ph type="body" sz="quarter" idx="15"/>
          </p:nvPr>
        </p:nvSpPr>
        <p:spPr>
          <a:xfrm>
            <a:off x="-172047" y="-47501"/>
            <a:ext cx="12191999" cy="7059919"/>
          </a:xfrm>
        </p:spPr>
        <p:txBody>
          <a:bodyPr/>
          <a:lstStyle/>
          <a:p>
            <a:r>
              <a:rPr lang="en-IN" sz="2400" dirty="0">
                <a:solidFill>
                  <a:srgbClr val="000000"/>
                </a:solidFill>
                <a:latin typeface="Helvetica" panose="020B0604020202020204" pitchFamily="34" charset="0"/>
              </a:rPr>
              <a:t># </a:t>
            </a:r>
            <a:r>
              <a:rPr lang="en-IN" sz="2400" u="sng" dirty="0">
                <a:solidFill>
                  <a:srgbClr val="000000"/>
                </a:solidFill>
                <a:latin typeface="Helvetica" panose="020B0604020202020204" pitchFamily="34" charset="0"/>
              </a:rPr>
              <a:t>Lasso regression:</a:t>
            </a:r>
          </a:p>
          <a:p>
            <a:endParaRPr lang="en-IN" sz="2400" u="sng" dirty="0">
              <a:solidFill>
                <a:srgbClr val="000000"/>
              </a:solidFill>
              <a:latin typeface="Helvetica" panose="020B0604020202020204" pitchFamily="34" charset="0"/>
            </a:endParaRPr>
          </a:p>
          <a:p>
            <a:r>
              <a:rPr lang="en-IN" sz="1800" dirty="0">
                <a:solidFill>
                  <a:srgbClr val="000000"/>
                </a:solidFill>
                <a:latin typeface="Helvetica" panose="020B0604020202020204" pitchFamily="34" charset="0"/>
              </a:rPr>
              <a:t>Lasso regression is also used to reduce the overfitting and addition to it. It also helps in feature selection when the any feature slope value is nearer to zero it will remove that feature considering it as unimportant feature.</a:t>
            </a:r>
          </a:p>
          <a:p>
            <a:endParaRPr lang="en-IN" sz="1800" dirty="0">
              <a:solidFill>
                <a:srgbClr val="000000"/>
              </a:solidFill>
              <a:latin typeface="Helvetica" panose="020B0604020202020204" pitchFamily="34" charset="0"/>
            </a:endParaRPr>
          </a:p>
          <a:p>
            <a:r>
              <a:rPr lang="en-IN" sz="1800" dirty="0">
                <a:solidFill>
                  <a:srgbClr val="000000"/>
                </a:solidFill>
                <a:latin typeface="Helvetica" panose="020B0604020202020204" pitchFamily="34" charset="0"/>
              </a:rPr>
              <a:t>#</a:t>
            </a:r>
            <a:r>
              <a:rPr lang="en-IN" sz="2400" dirty="0">
                <a:solidFill>
                  <a:srgbClr val="000000"/>
                </a:solidFill>
                <a:latin typeface="Helvetica" panose="020B0604020202020204" pitchFamily="34" charset="0"/>
              </a:rPr>
              <a:t> </a:t>
            </a:r>
            <a:r>
              <a:rPr lang="en-IN" sz="2400" u="sng" dirty="0">
                <a:solidFill>
                  <a:srgbClr val="000000"/>
                </a:solidFill>
                <a:latin typeface="Helvetica" panose="020B0604020202020204" pitchFamily="34" charset="0"/>
              </a:rPr>
              <a:t>Ridge regression:</a:t>
            </a:r>
          </a:p>
          <a:p>
            <a:endParaRPr lang="en-IN" sz="2400" u="sng" dirty="0">
              <a:solidFill>
                <a:srgbClr val="000000"/>
              </a:solidFill>
              <a:latin typeface="Helvetica" panose="020B0604020202020204" pitchFamily="34" charset="0"/>
            </a:endParaRPr>
          </a:p>
          <a:p>
            <a:r>
              <a:rPr lang="en-IN" sz="1800" dirty="0">
                <a:solidFill>
                  <a:srgbClr val="000000"/>
                </a:solidFill>
                <a:latin typeface="Helvetica" panose="020B0604020202020204" pitchFamily="34" charset="0"/>
              </a:rPr>
              <a:t>It is used to reduce the overfitting and helps to get the less variance, less bias in ridge regression the slope values will shrink and never reaches to zero.</a:t>
            </a:r>
          </a:p>
          <a:p>
            <a:endParaRPr lang="en-IN" sz="1800" dirty="0">
              <a:solidFill>
                <a:srgbClr val="000000"/>
              </a:solidFill>
              <a:latin typeface="Helvetica" panose="020B0604020202020204" pitchFamily="34" charset="0"/>
            </a:endParaRPr>
          </a:p>
          <a:p>
            <a:endParaRPr lang="en-IN" sz="1800" dirty="0">
              <a:solidFill>
                <a:srgbClr val="000000"/>
              </a:solidFill>
              <a:latin typeface="Helvetica" panose="020B0604020202020204" pitchFamily="34" charset="0"/>
            </a:endParaRPr>
          </a:p>
          <a:p>
            <a:endParaRPr lang="en-IN" sz="2400" u="sng" dirty="0">
              <a:solidFill>
                <a:srgbClr val="000000"/>
              </a:solidFill>
              <a:latin typeface="Helvetica" panose="020B0604020202020204" pitchFamily="34" charset="0"/>
            </a:endParaRPr>
          </a:p>
          <a:p>
            <a:endParaRPr lang="en-IN" sz="1800" dirty="0">
              <a:solidFill>
                <a:srgbClr val="000000"/>
              </a:solidFill>
              <a:latin typeface="Helvetica" panose="020B0604020202020204" pitchFamily="34" charset="0"/>
            </a:endParaRPr>
          </a:p>
          <a:p>
            <a:endParaRPr lang="en-IN" sz="2400" u="sng" dirty="0">
              <a:solidFill>
                <a:srgbClr val="000000"/>
              </a:solidFill>
              <a:latin typeface="Helvetica" panose="020B0604020202020204" pitchFamily="34" charset="0"/>
            </a:endParaRPr>
          </a:p>
          <a:p>
            <a:endParaRPr lang="en-IN" sz="2400" dirty="0">
              <a:solidFill>
                <a:srgbClr val="000000"/>
              </a:solidFill>
              <a:latin typeface="Helvetica" panose="020B0604020202020204" pitchFamily="34" charset="0"/>
            </a:endParaRPr>
          </a:p>
          <a:p>
            <a:r>
              <a:rPr lang="en-IN" sz="1800" dirty="0">
                <a:solidFill>
                  <a:srgbClr val="000000"/>
                </a:solidFill>
                <a:latin typeface="Helvetica" panose="020B0604020202020204" pitchFamily="34" charset="0"/>
              </a:rPr>
              <a:t>  </a:t>
            </a:r>
            <a:endParaRPr lang="en-IN" sz="1400" b="0" i="0" dirty="0">
              <a:solidFill>
                <a:srgbClr val="292929"/>
              </a:solidFill>
              <a:effectLst/>
              <a:latin typeface="charter"/>
            </a:endParaRPr>
          </a:p>
          <a:p>
            <a:pPr eaLnBrk="0" fontAlgn="base" hangingPunct="0">
              <a:lnSpc>
                <a:spcPct val="100000"/>
              </a:lnSpc>
              <a:spcBef>
                <a:spcPct val="0"/>
              </a:spcBef>
              <a:spcAft>
                <a:spcPct val="0"/>
              </a:spcAft>
            </a:pPr>
            <a:endParaRPr lang="en-IN" sz="1400" b="0" i="0" dirty="0">
              <a:solidFill>
                <a:srgbClr val="292929"/>
              </a:solidFill>
              <a:effectLst/>
              <a:latin typeface="charter"/>
            </a:endParaRPr>
          </a:p>
          <a:p>
            <a:pPr eaLnBrk="0" fontAlgn="base" hangingPunct="0">
              <a:lnSpc>
                <a:spcPct val="100000"/>
              </a:lnSpc>
              <a:spcBef>
                <a:spcPct val="0"/>
              </a:spcBef>
              <a:spcAft>
                <a:spcPct val="0"/>
              </a:spcAft>
            </a:pPr>
            <a:endParaRPr lang="en-IN" sz="1800" b="0" i="0" dirty="0">
              <a:solidFill>
                <a:srgbClr val="292929"/>
              </a:solidFill>
              <a:effectLst/>
              <a:latin typeface="charter"/>
            </a:endParaRPr>
          </a:p>
          <a:p>
            <a:pPr eaLnBrk="0" fontAlgn="base" hangingPunct="0">
              <a:lnSpc>
                <a:spcPct val="100000"/>
              </a:lnSpc>
              <a:spcBef>
                <a:spcPct val="0"/>
              </a:spcBef>
              <a:spcAft>
                <a:spcPct val="0"/>
              </a:spcAft>
            </a:pPr>
            <a:endParaRPr lang="en-IN" sz="2400" b="1" i="0" dirty="0">
              <a:solidFill>
                <a:srgbClr val="292929"/>
              </a:solidFill>
              <a:effectLst/>
              <a:latin typeface="sohne"/>
            </a:endParaRPr>
          </a:p>
          <a:p>
            <a:pPr eaLnBrk="0" fontAlgn="base" hangingPunct="0">
              <a:lnSpc>
                <a:spcPct val="100000"/>
              </a:lnSpc>
              <a:spcBef>
                <a:spcPct val="0"/>
              </a:spcBef>
              <a:spcAft>
                <a:spcPct val="0"/>
              </a:spcAft>
            </a:pPr>
            <a:r>
              <a:rPr lang="en-IN" sz="1600" b="0" dirty="0">
                <a:solidFill>
                  <a:srgbClr val="000000"/>
                </a:solidFill>
                <a:latin typeface="Helvetica" panose="020B0604020202020204" pitchFamily="34" charset="0"/>
              </a:rPr>
              <a:t>.</a:t>
            </a:r>
          </a:p>
          <a:p>
            <a:pPr eaLnBrk="0" fontAlgn="base" hangingPunct="0">
              <a:lnSpc>
                <a:spcPct val="100000"/>
              </a:lnSpc>
              <a:spcBef>
                <a:spcPct val="0"/>
              </a:spcBef>
              <a:spcAft>
                <a:spcPct val="0"/>
              </a:spcAft>
            </a:pPr>
            <a:endParaRPr lang="en-IN" sz="1600" b="1" i="0" dirty="0">
              <a:solidFill>
                <a:srgbClr val="292929"/>
              </a:solidFill>
              <a:effectLst/>
              <a:latin typeface="sohne"/>
            </a:endParaRPr>
          </a:p>
          <a:p>
            <a:pPr eaLnBrk="0" fontAlgn="base" hangingPunct="0">
              <a:lnSpc>
                <a:spcPct val="100000"/>
              </a:lnSpc>
              <a:spcBef>
                <a:spcPct val="0"/>
              </a:spcBef>
              <a:spcAft>
                <a:spcPct val="0"/>
              </a:spcAft>
            </a:pPr>
            <a:r>
              <a:rPr lang="en-IN" sz="2400" b="1" i="0" dirty="0">
                <a:solidFill>
                  <a:srgbClr val="292929"/>
                </a:solidFill>
                <a:effectLst/>
                <a:latin typeface="sohne"/>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GB" sz="2000" b="0" i="0" dirty="0">
              <a:solidFill>
                <a:srgbClr val="24292F"/>
              </a:solidFill>
              <a:effectLst/>
              <a:latin typeface="-apple-system"/>
            </a:endParaRPr>
          </a:p>
          <a:p>
            <a:endParaRPr lang="en-GB" sz="2000" b="0" i="0" dirty="0">
              <a:solidFill>
                <a:srgbClr val="24292F"/>
              </a:solidFill>
              <a:effectLst/>
              <a:latin typeface="-apple-system"/>
            </a:endParaRPr>
          </a:p>
          <a:p>
            <a:endParaRPr lang="en-GB" sz="2000" b="0" dirty="0">
              <a:solidFill>
                <a:srgbClr val="24292F"/>
              </a:solidFill>
              <a:latin typeface="-apple-system"/>
            </a:endParaRPr>
          </a:p>
          <a:p>
            <a:endParaRPr lang="en-GB" sz="2000" b="0" i="0" dirty="0">
              <a:solidFill>
                <a:srgbClr val="24292F"/>
              </a:solidFill>
              <a:effectLst/>
              <a:latin typeface="-apple-system"/>
            </a:endParaRPr>
          </a:p>
          <a:p>
            <a:endParaRPr lang="en-IN" sz="2000" b="1" i="0" dirty="0">
              <a:solidFill>
                <a:srgbClr val="000000"/>
              </a:solidFill>
              <a:effectLst/>
              <a:latin typeface="Helvetica" panose="020B0604020202020204" pitchFamily="34" charset="0"/>
            </a:endParaRPr>
          </a:p>
          <a:p>
            <a:endParaRPr lang="en-GB"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49004032"/>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{9CDAAA2A-7449-457D-84E9-44C8804C89F8}tf78479028_win32</Template>
  <TotalTime>1066</TotalTime>
  <Words>1460</Words>
  <Application>Microsoft Office PowerPoint</Application>
  <PresentationFormat>Widescreen</PresentationFormat>
  <Paragraphs>174</Paragraphs>
  <Slides>9</Slides>
  <Notes>1</Notes>
  <HiddenSlides>0</HiddenSlides>
  <MMClips>0</MMClips>
  <ScaleCrop>false</ScaleCrop>
  <HeadingPairs>
    <vt:vector size="6" baseType="variant">
      <vt:variant>
        <vt:lpstr>Fonts Used</vt:lpstr>
      </vt:variant>
      <vt:variant>
        <vt:i4>14</vt:i4>
      </vt:variant>
      <vt:variant>
        <vt:lpstr>Theme</vt:lpstr>
      </vt:variant>
      <vt:variant>
        <vt:i4>4</vt:i4>
      </vt:variant>
      <vt:variant>
        <vt:lpstr>Slide Titles</vt:lpstr>
      </vt:variant>
      <vt:variant>
        <vt:i4>9</vt:i4>
      </vt:variant>
    </vt:vector>
  </HeadingPairs>
  <TitlesOfParts>
    <vt:vector size="27" baseType="lpstr">
      <vt:lpstr>-apple-system</vt:lpstr>
      <vt:lpstr>Arial</vt:lpstr>
      <vt:lpstr>Arial Black</vt:lpstr>
      <vt:lpstr>Calibri</vt:lpstr>
      <vt:lpstr>charter</vt:lpstr>
      <vt:lpstr>Helvetica</vt:lpstr>
      <vt:lpstr>inherit</vt:lpstr>
      <vt:lpstr>Lora</vt:lpstr>
      <vt:lpstr>Montserrat</vt:lpstr>
      <vt:lpstr>Open Sans</vt:lpstr>
      <vt:lpstr>Segoe UI</vt:lpstr>
      <vt:lpstr>Segoe UI Light</vt:lpstr>
      <vt:lpstr>sohne</vt:lpstr>
      <vt:lpstr>Times New Roman</vt:lpstr>
      <vt:lpstr>Balancing Act</vt:lpstr>
      <vt:lpstr>Wellspring</vt:lpstr>
      <vt:lpstr>Star of the show</vt:lpstr>
      <vt:lpstr>Amusements</vt:lpstr>
      <vt:lpstr>Introduction to  Machine  Learning                                       and                Algorithms:    Linear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and                Algorithms:    Linear Regression</dc:title>
  <dc:creator>philip daniel</dc:creator>
  <cp:lastModifiedBy>philip daniel</cp:lastModifiedBy>
  <cp:revision>1</cp:revision>
  <dcterms:created xsi:type="dcterms:W3CDTF">2022-03-30T13:56:52Z</dcterms:created>
  <dcterms:modified xsi:type="dcterms:W3CDTF">2022-03-31T07:43:38Z</dcterms:modified>
</cp:coreProperties>
</file>