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146847056" r:id="rId8"/>
    <p:sldId id="263" r:id="rId9"/>
    <p:sldId id="265" r:id="rId10"/>
    <p:sldId id="2146847058" r:id="rId11"/>
    <p:sldId id="2146847059" r:id="rId12"/>
    <p:sldId id="267" r:id="rId13"/>
    <p:sldId id="2146847057"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58" y="8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cap="none" dirty="0">
                <a:solidFill>
                  <a:schemeClr val="accent1"/>
                </a:solidFill>
                <a:latin typeface="Arial" panose="020B0604020202020204" pitchFamily="34" charset="0"/>
                <a:cs typeface="Arial" panose="020B0604020202020204" pitchFamily="34" charset="0"/>
              </a:rPr>
              <a:t>Keylogger and Security</a:t>
            </a:r>
            <a:endParaRPr lang="en-US"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2105908" y="4295418"/>
            <a:ext cx="7980183" cy="1323439"/>
          </a:xfrm>
          <a:prstGeom prst="rect">
            <a:avLst/>
          </a:prstGeom>
          <a:noFill/>
        </p:spPr>
        <p:txBody>
          <a:bodyPr wrap="square" lIns="91440" tIns="45720" rIns="91440" bIns="45720" rtlCol="0" anchor="t">
            <a:spAutoFit/>
          </a:bodyPr>
          <a:lstStyle/>
          <a:p>
            <a:r>
              <a:rPr lang="en-US" sz="2000" dirty="0">
                <a:solidFill>
                  <a:schemeClr val="accent1">
                    <a:lumMod val="75000"/>
                  </a:schemeClr>
                </a:solidFill>
                <a:latin typeface="Arial" pitchFamily="34" charset="0"/>
                <a:cs typeface="Arial" pitchFamily="34" charset="0"/>
              </a:rPr>
              <a:t>Presented By:</a:t>
            </a:r>
          </a:p>
          <a:p>
            <a:endParaRPr lang="en-US" sz="2000" dirty="0">
              <a:solidFill>
                <a:schemeClr val="accent1">
                  <a:lumMod val="75000"/>
                </a:schemeClr>
              </a:solidFill>
              <a:latin typeface="Arial" pitchFamily="34" charset="0"/>
              <a:cs typeface="Arial" pitchFamily="34" charset="0"/>
            </a:endParaRPr>
          </a:p>
          <a:p>
            <a:r>
              <a:rPr lang="en-US" sz="2000" dirty="0">
                <a:solidFill>
                  <a:schemeClr val="accent1">
                    <a:lumMod val="75000"/>
                  </a:schemeClr>
                </a:solidFill>
                <a:latin typeface="Arial"/>
                <a:cs typeface="Arial"/>
              </a:rPr>
              <a:t>G J Philip Ajay Kumar – Computer Science and Engineering ,</a:t>
            </a:r>
          </a:p>
          <a:p>
            <a:r>
              <a:rPr lang="en-US" sz="2000" dirty="0">
                <a:solidFill>
                  <a:schemeClr val="accent1">
                    <a:lumMod val="75000"/>
                  </a:schemeClr>
                </a:solidFill>
                <a:latin typeface="Arial"/>
                <a:cs typeface="Arial"/>
              </a:rPr>
              <a:t>DMI College of Engineering</a:t>
            </a:r>
          </a:p>
        </p:txBody>
      </p:sp>
      <p:sp>
        <p:nvSpPr>
          <p:cNvPr id="3" name="Rectangle 2">
            <a:extLst>
              <a:ext uri="{FF2B5EF4-FFF2-40B4-BE49-F238E27FC236}">
                <a16:creationId xmlns:a16="http://schemas.microsoft.com/office/drawing/2014/main" id="{7DE32D98-94F9-BD29-808D-E871C88C1F34}"/>
              </a:ext>
            </a:extLst>
          </p:cNvPr>
          <p:cNvSpPr/>
          <p:nvPr/>
        </p:nvSpPr>
        <p:spPr>
          <a:xfrm>
            <a:off x="10341033" y="6434050"/>
            <a:ext cx="1379912" cy="3574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81EDC7-2E5D-3BE6-5603-44101812DC0D}"/>
              </a:ext>
            </a:extLst>
          </p:cNvPr>
          <p:cNvPicPr>
            <a:picLocks noChangeAspect="1"/>
          </p:cNvPicPr>
          <p:nvPr/>
        </p:nvPicPr>
        <p:blipFill>
          <a:blip r:embed="rId2"/>
          <a:stretch>
            <a:fillRect/>
          </a:stretch>
        </p:blipFill>
        <p:spPr>
          <a:xfrm>
            <a:off x="581192" y="1118626"/>
            <a:ext cx="3459780" cy="2941575"/>
          </a:xfrm>
          <a:prstGeom prst="rect">
            <a:avLst/>
          </a:prstGeom>
        </p:spPr>
      </p:pic>
      <p:pic>
        <p:nvPicPr>
          <p:cNvPr id="7" name="Picture 6">
            <a:extLst>
              <a:ext uri="{FF2B5EF4-FFF2-40B4-BE49-F238E27FC236}">
                <a16:creationId xmlns:a16="http://schemas.microsoft.com/office/drawing/2014/main" id="{3659F7AD-8E2E-0B30-7901-80A2EBBEE23A}"/>
              </a:ext>
            </a:extLst>
          </p:cNvPr>
          <p:cNvPicPr>
            <a:picLocks noChangeAspect="1"/>
          </p:cNvPicPr>
          <p:nvPr/>
        </p:nvPicPr>
        <p:blipFill>
          <a:blip r:embed="rId3"/>
          <a:stretch>
            <a:fillRect/>
          </a:stretch>
        </p:blipFill>
        <p:spPr>
          <a:xfrm>
            <a:off x="4280628" y="1118626"/>
            <a:ext cx="3490262" cy="2918713"/>
          </a:xfrm>
          <a:prstGeom prst="rect">
            <a:avLst/>
          </a:prstGeom>
        </p:spPr>
      </p:pic>
      <p:pic>
        <p:nvPicPr>
          <p:cNvPr id="9" name="Picture 8">
            <a:extLst>
              <a:ext uri="{FF2B5EF4-FFF2-40B4-BE49-F238E27FC236}">
                <a16:creationId xmlns:a16="http://schemas.microsoft.com/office/drawing/2014/main" id="{2C5904CF-5F23-E9F9-C9B8-4EB458D8667F}"/>
              </a:ext>
            </a:extLst>
          </p:cNvPr>
          <p:cNvPicPr>
            <a:picLocks noChangeAspect="1"/>
          </p:cNvPicPr>
          <p:nvPr/>
        </p:nvPicPr>
        <p:blipFill>
          <a:blip r:embed="rId4"/>
          <a:stretch>
            <a:fillRect/>
          </a:stretch>
        </p:blipFill>
        <p:spPr>
          <a:xfrm>
            <a:off x="8010546" y="1118625"/>
            <a:ext cx="3497883" cy="2918713"/>
          </a:xfrm>
          <a:prstGeom prst="rect">
            <a:avLst/>
          </a:prstGeom>
        </p:spPr>
      </p:pic>
      <p:sp>
        <p:nvSpPr>
          <p:cNvPr id="8" name="Title 7">
            <a:extLst>
              <a:ext uri="{FF2B5EF4-FFF2-40B4-BE49-F238E27FC236}">
                <a16:creationId xmlns:a16="http://schemas.microsoft.com/office/drawing/2014/main" id="{8F03BB30-7E32-1252-7D2C-F0E8FC879599}"/>
              </a:ext>
            </a:extLst>
          </p:cNvPr>
          <p:cNvSpPr>
            <a:spLocks noGrp="1"/>
          </p:cNvSpPr>
          <p:nvPr>
            <p:ph type="title"/>
          </p:nvPr>
        </p:nvSpPr>
        <p:spPr/>
        <p:txBody>
          <a:bodyPr>
            <a:normAutofit/>
          </a:bodyPr>
          <a:lstStyle/>
          <a:p>
            <a:r>
              <a:rPr lang="en-US" sz="800" dirty="0"/>
              <a:t>.</a:t>
            </a:r>
            <a:endParaRPr lang="en-IN" sz="800" dirty="0"/>
          </a:p>
        </p:txBody>
      </p:sp>
      <p:sp>
        <p:nvSpPr>
          <p:cNvPr id="10" name="Rectangle 9">
            <a:extLst>
              <a:ext uri="{FF2B5EF4-FFF2-40B4-BE49-F238E27FC236}">
                <a16:creationId xmlns:a16="http://schemas.microsoft.com/office/drawing/2014/main" id="{58826540-E41C-43CC-363F-2272ECE3CC93}"/>
              </a:ext>
            </a:extLst>
          </p:cNvPr>
          <p:cNvSpPr/>
          <p:nvPr/>
        </p:nvSpPr>
        <p:spPr>
          <a:xfrm>
            <a:off x="10341033" y="6434050"/>
            <a:ext cx="1379912" cy="3574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7374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dirty="0">
                <a:solidFill>
                  <a:schemeClr val="accent1"/>
                </a:solidFill>
                <a:latin typeface="Arial"/>
                <a:ea typeface="+mj-lt"/>
                <a:cs typeface="Arial"/>
              </a:rPr>
              <a:t>Conclusion</a:t>
            </a:r>
            <a:endParaRPr lang="en-US" sz="3200"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endParaRPr lang="en-US" sz="1800" dirty="0">
              <a:solidFill>
                <a:srgbClr val="0F0F0F"/>
              </a:solidFill>
              <a:ea typeface="+mn-lt"/>
              <a:cs typeface="+mn-lt"/>
            </a:endParaRPr>
          </a:p>
          <a:p>
            <a:pPr marL="305435" indent="-305435"/>
            <a:endParaRPr lang="en-US" sz="1800" dirty="0">
              <a:solidFill>
                <a:srgbClr val="0F0F0F"/>
              </a:solidFill>
              <a:ea typeface="+mn-lt"/>
              <a:cs typeface="+mn-lt"/>
            </a:endParaRPr>
          </a:p>
          <a:p>
            <a:pPr marL="305435" indent="-305435"/>
            <a:r>
              <a:rPr lang="en-US" sz="1800" b="0" i="0" dirty="0">
                <a:solidFill>
                  <a:srgbClr val="0D0D0D"/>
                </a:solidFill>
                <a:effectLst/>
              </a:rPr>
              <a:t>Employing robust antivirus and anti-malware software can help detect and remove keyloggers. Additionally, regularly updating operating systems and software patches can close vulnerabilities exploited by keyloggers.</a:t>
            </a:r>
            <a:endParaRPr lang="en-US" sz="1800" dirty="0">
              <a:solidFill>
                <a:srgbClr val="0F0F0F"/>
              </a:solidFill>
              <a:ea typeface="+mn-lt"/>
              <a:cs typeface="+mn-lt"/>
            </a:endParaRPr>
          </a:p>
          <a:p>
            <a:pPr marL="305435" indent="-305435"/>
            <a:r>
              <a:rPr lang="en-US" sz="1800" dirty="0">
                <a:solidFill>
                  <a:srgbClr val="0F0F0F"/>
                </a:solidFill>
                <a:ea typeface="+mn-lt"/>
                <a:cs typeface="+mn-lt"/>
              </a:rPr>
              <a:t>The proliferation of keyloggers in today's digital landscape poses a serious threat, enabling the surreptitious monitoring and recording of keystrokes. </a:t>
            </a:r>
          </a:p>
          <a:p>
            <a:pPr marL="305435" indent="-305435"/>
            <a:r>
              <a:rPr lang="en-US" sz="1800" dirty="0">
                <a:solidFill>
                  <a:srgbClr val="0F0F0F"/>
                </a:solidFill>
                <a:ea typeface="+mn-lt"/>
                <a:cs typeface="+mn-lt"/>
              </a:rPr>
              <a:t>This sensitive information, including passwords and financial data, putting individuals and organizations at risk of identity theft, financial harm, and privacy violations.</a:t>
            </a:r>
          </a:p>
          <a:p>
            <a:pPr marL="305435" indent="-305435"/>
            <a:r>
              <a:rPr lang="en-US" sz="1800" dirty="0">
                <a:solidFill>
                  <a:srgbClr val="0F0F0F"/>
                </a:solidFill>
                <a:ea typeface="+mn-lt"/>
                <a:cs typeface="+mn-lt"/>
              </a:rPr>
              <a:t> Addressing this issue demands heightened cybersecurity measures, awareness, and collaborative efforts to mitigate the impact of keyloggers on digital security.</a:t>
            </a:r>
          </a:p>
          <a:p>
            <a:pPr marL="305435" indent="-305435"/>
            <a:endParaRPr lang="en-US" sz="1800" dirty="0">
              <a:solidFill>
                <a:srgbClr val="0F0F0F"/>
              </a:solidFill>
              <a:ea typeface="+mn-lt"/>
              <a:cs typeface="+mn-lt"/>
            </a:endParaRPr>
          </a:p>
          <a:p>
            <a:pPr marL="305435" indent="-305435"/>
            <a:endParaRPr lang="en-US" sz="1800" dirty="0">
              <a:solidFill>
                <a:srgbClr val="0F0F0F"/>
              </a:solidFill>
              <a:ea typeface="+mn-lt"/>
              <a:cs typeface="+mn-lt"/>
            </a:endParaRPr>
          </a:p>
          <a:p>
            <a:pPr marL="305435" indent="-305435"/>
            <a:endParaRPr lang="en-IN" sz="1800" dirty="0">
              <a:solidFill>
                <a:srgbClr val="0F0F0F"/>
              </a:solidFill>
              <a:ea typeface="+mn-lt"/>
              <a:cs typeface="+mn-lt"/>
            </a:endParaRPr>
          </a:p>
          <a:p>
            <a:pPr marL="305435" indent="-305435"/>
            <a:endParaRPr lang="en-IN" sz="1800" dirty="0"/>
          </a:p>
        </p:txBody>
      </p:sp>
      <p:sp>
        <p:nvSpPr>
          <p:cNvPr id="3" name="Rectangle 2">
            <a:extLst>
              <a:ext uri="{FF2B5EF4-FFF2-40B4-BE49-F238E27FC236}">
                <a16:creationId xmlns:a16="http://schemas.microsoft.com/office/drawing/2014/main" id="{4FAEF069-E9DC-6A14-E899-3D366E206FAF}"/>
              </a:ext>
            </a:extLst>
          </p:cNvPr>
          <p:cNvSpPr/>
          <p:nvPr/>
        </p:nvSpPr>
        <p:spPr>
          <a:xfrm>
            <a:off x="10341033" y="6434050"/>
            <a:ext cx="1379912" cy="3574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4940832"/>
          </a:xfrm>
        </p:spPr>
        <p:txBody>
          <a:bodyPr>
            <a:noAutofit/>
          </a:bodyPr>
          <a:lstStyle/>
          <a:p>
            <a:pPr marL="0" indent="0">
              <a:buNone/>
            </a:pPr>
            <a:endParaRPr lang="en-US" sz="1800" b="1" dirty="0"/>
          </a:p>
          <a:p>
            <a:pPr algn="just"/>
            <a:r>
              <a:rPr lang="en-US" sz="1800" dirty="0">
                <a:cs typeface="Times New Roman" panose="02020603050405020304" pitchFamily="18" charset="0"/>
              </a:rPr>
              <a:t>Optimizing the Algorithm:</a:t>
            </a:r>
          </a:p>
          <a:p>
            <a:pPr lvl="1" algn="just"/>
            <a:r>
              <a:rPr lang="en-US" sz="1800" dirty="0">
                <a:cs typeface="Times New Roman" panose="02020603050405020304" pitchFamily="18" charset="0"/>
              </a:rPr>
              <a:t>Continuously optimize the detection algorithms to improve performance and accuracy, leveraging techniques such as feature selection, ensemble learning, and deep learning architectures.</a:t>
            </a:r>
          </a:p>
          <a:p>
            <a:pPr lvl="1" algn="just"/>
            <a:r>
              <a:rPr lang="en-US" sz="1800" dirty="0">
                <a:cs typeface="Times New Roman" panose="02020603050405020304" pitchFamily="18" charset="0"/>
              </a:rPr>
              <a:t>Implement advanced anomaly detection algorithms to identify sophisticated keylogger variants and zero-day threats effectively.</a:t>
            </a:r>
          </a:p>
          <a:p>
            <a:pPr algn="just"/>
            <a:r>
              <a:rPr lang="en-US" sz="1800" dirty="0">
                <a:cs typeface="Times New Roman" panose="02020603050405020304" pitchFamily="18" charset="0"/>
              </a:rPr>
              <a:t>Expanding System Coverage:</a:t>
            </a:r>
          </a:p>
          <a:p>
            <a:pPr lvl="1" algn="just"/>
            <a:r>
              <a:rPr lang="en-US" sz="1800" dirty="0">
                <a:cs typeface="Times New Roman" panose="02020603050405020304" pitchFamily="18" charset="0"/>
              </a:rPr>
              <a:t>Extend the system's coverage to encompass multiple cities or regions, enabling organizations and governments to scale the solution for broader cybersecurity protection.</a:t>
            </a:r>
          </a:p>
          <a:p>
            <a:pPr lvl="1" algn="just"/>
            <a:r>
              <a:rPr lang="en-US" sz="1800" dirty="0">
                <a:cs typeface="Times New Roman" panose="02020603050405020304" pitchFamily="18" charset="0"/>
              </a:rPr>
              <a:t>Collaborate with industry partners and cybersecurity experts to develop localized threat intelligence and response strategies tailored to specific geographical areas.</a:t>
            </a:r>
          </a:p>
          <a:p>
            <a:pPr marL="305435" indent="-305435"/>
            <a:r>
              <a:rPr lang="en-US" sz="1800" dirty="0">
                <a:solidFill>
                  <a:srgbClr val="0F0F0F"/>
                </a:solidFill>
                <a:ea typeface="+mn-lt"/>
                <a:cs typeface="+mn-lt"/>
              </a:rPr>
              <a:t>Advancements in machine learning and artificial intelligence may lead to more sophisticated detection techniques for identifying and mitigating keyloggers. Furthermore, the integration of biometric authentication and encryption technologies can enhance security against keystroke monitoring threats.</a:t>
            </a:r>
            <a:endParaRPr lang="en-US" sz="1800" dirty="0"/>
          </a:p>
          <a:p>
            <a:pPr marL="305435" indent="-305435"/>
            <a:endParaRPr lang="en-US" sz="1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solidFill>
                  <a:schemeClr val="accent1"/>
                </a:solidFill>
                <a:latin typeface="Arial"/>
                <a:cs typeface="Arial"/>
              </a:rPr>
              <a:t>Future </a:t>
            </a:r>
            <a:r>
              <a:rPr lang="en-US" sz="4300" dirty="0">
                <a:solidFill>
                  <a:schemeClr val="accent1"/>
                </a:solidFill>
                <a:latin typeface="Arial"/>
                <a:cs typeface="Arial"/>
              </a:rPr>
              <a:t>scope</a:t>
            </a:r>
          </a:p>
        </p:txBody>
      </p:sp>
      <p:sp>
        <p:nvSpPr>
          <p:cNvPr id="2" name="Rectangle 1">
            <a:extLst>
              <a:ext uri="{FF2B5EF4-FFF2-40B4-BE49-F238E27FC236}">
                <a16:creationId xmlns:a16="http://schemas.microsoft.com/office/drawing/2014/main" id="{B899A39D-8479-5758-6993-2B8E115C60CF}"/>
              </a:ext>
            </a:extLst>
          </p:cNvPr>
          <p:cNvSpPr/>
          <p:nvPr/>
        </p:nvSpPr>
        <p:spPr>
          <a:xfrm>
            <a:off x="10341033" y="6434050"/>
            <a:ext cx="1379912" cy="3574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dirty="0">
                <a:solidFill>
                  <a:schemeClr val="accent1"/>
                </a:solidFill>
                <a:latin typeface="Arial"/>
                <a:ea typeface="+mj-lt"/>
                <a:cs typeface="Arial"/>
              </a:rPr>
              <a:t>References</a:t>
            </a:r>
            <a:endParaRPr lang="en-US" sz="32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just">
              <a:buFont typeface="+mj-lt"/>
              <a:buAutoNum type="arabicPeriod"/>
            </a:pPr>
            <a:r>
              <a:rPr lang="en-US" sz="1800" dirty="0">
                <a:cs typeface="Times New Roman" panose="02020603050405020304" pitchFamily="18" charset="0"/>
              </a:rPr>
              <a:t>Python Software Foundation. (2024). Python Language Reference, version 3.9. Available at https://www.python.org/doc/versions/.</a:t>
            </a:r>
          </a:p>
          <a:p>
            <a:pPr algn="just">
              <a:buFont typeface="+mj-lt"/>
              <a:buAutoNum type="arabicPeriod"/>
            </a:pPr>
            <a:r>
              <a:rPr lang="en-US" sz="1800" dirty="0" err="1">
                <a:cs typeface="Times New Roman" panose="02020603050405020304" pitchFamily="18" charset="0"/>
              </a:rPr>
              <a:t>Tkinter</a:t>
            </a:r>
            <a:r>
              <a:rPr lang="en-US" sz="1800" dirty="0">
                <a:cs typeface="Times New Roman" panose="02020603050405020304" pitchFamily="18" charset="0"/>
              </a:rPr>
              <a:t> Documentation. (2024). </a:t>
            </a:r>
            <a:r>
              <a:rPr lang="en-US" sz="1800" dirty="0" err="1">
                <a:cs typeface="Times New Roman" panose="02020603050405020304" pitchFamily="18" charset="0"/>
              </a:rPr>
              <a:t>Tkinter</a:t>
            </a:r>
            <a:r>
              <a:rPr lang="en-US" sz="1800" dirty="0">
                <a:cs typeface="Times New Roman" panose="02020603050405020304" pitchFamily="18" charset="0"/>
              </a:rPr>
              <a:t> GUI toolkit documentation. Available at https://docs.python.org/3/library/tkinter.html.</a:t>
            </a:r>
          </a:p>
          <a:p>
            <a:pPr algn="just">
              <a:buFont typeface="+mj-lt"/>
              <a:buAutoNum type="arabicPeriod"/>
            </a:pPr>
            <a:r>
              <a:rPr lang="en-US" sz="1800" dirty="0" err="1">
                <a:cs typeface="Times New Roman" panose="02020603050405020304" pitchFamily="18" charset="0"/>
              </a:rPr>
              <a:t>Pynput</a:t>
            </a:r>
            <a:r>
              <a:rPr lang="en-US" sz="1800" dirty="0">
                <a:cs typeface="Times New Roman" panose="02020603050405020304" pitchFamily="18" charset="0"/>
              </a:rPr>
              <a:t> Documentation. (2024). </a:t>
            </a:r>
            <a:r>
              <a:rPr lang="en-US" sz="1800" dirty="0" err="1">
                <a:cs typeface="Times New Roman" panose="02020603050405020304" pitchFamily="18" charset="0"/>
              </a:rPr>
              <a:t>Pynput</a:t>
            </a:r>
            <a:r>
              <a:rPr lang="en-US" sz="1800" dirty="0">
                <a:cs typeface="Times New Roman" panose="02020603050405020304" pitchFamily="18" charset="0"/>
              </a:rPr>
              <a:t> documentation for monitoring keyboard events. Available at https://pynput.readthedocs.io/en/latest/.</a:t>
            </a:r>
          </a:p>
          <a:p>
            <a:pPr algn="just">
              <a:buFont typeface="+mj-lt"/>
              <a:buAutoNum type="arabicPeriod"/>
            </a:pPr>
            <a:r>
              <a:rPr lang="en-US" sz="1800" dirty="0">
                <a:cs typeface="Times New Roman" panose="02020603050405020304" pitchFamily="18" charset="0"/>
              </a:rPr>
              <a:t>JSON Documentation. (2024). JSON library documentation for data serialization and deserialization. Available at https://docs.python.org/3/library/json.html.</a:t>
            </a:r>
          </a:p>
          <a:p>
            <a:pPr marL="342900" indent="-342900">
              <a:buFont typeface="+mj-lt"/>
              <a:buAutoNum type="arabicPeriod"/>
            </a:pPr>
            <a:r>
              <a:rPr lang="en-IN" sz="18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1800" dirty="0"/>
          </a:p>
        </p:txBody>
      </p:sp>
      <p:sp>
        <p:nvSpPr>
          <p:cNvPr id="3" name="Rectangle 2">
            <a:extLst>
              <a:ext uri="{FF2B5EF4-FFF2-40B4-BE49-F238E27FC236}">
                <a16:creationId xmlns:a16="http://schemas.microsoft.com/office/drawing/2014/main" id="{9D45FE13-65B0-753D-7842-FA9645A445C5}"/>
              </a:ext>
            </a:extLst>
          </p:cNvPr>
          <p:cNvSpPr/>
          <p:nvPr/>
        </p:nvSpPr>
        <p:spPr>
          <a:xfrm>
            <a:off x="10341033" y="6434050"/>
            <a:ext cx="1379912" cy="3574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85B90694-B39F-D60F-93CE-4433783BDD06}"/>
              </a:ext>
            </a:extLst>
          </p:cNvPr>
          <p:cNvSpPr/>
          <p:nvPr/>
        </p:nvSpPr>
        <p:spPr>
          <a:xfrm>
            <a:off x="10341033" y="6434050"/>
            <a:ext cx="1379912" cy="3574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dirty="0">
                <a:ea typeface="+mn-lt"/>
                <a:cs typeface="Arial"/>
              </a:rPr>
              <a:t>Problem Statement </a:t>
            </a:r>
            <a:endParaRPr lang="en-US" dirty="0">
              <a:cs typeface="Arial"/>
            </a:endParaRPr>
          </a:p>
          <a:p>
            <a:pPr marL="305435" indent="-305435"/>
            <a:r>
              <a:rPr lang="en-US" sz="2000" dirty="0">
                <a:ea typeface="+mn-lt"/>
                <a:cs typeface="Arial"/>
              </a:rPr>
              <a:t>Proposed System/Solution</a:t>
            </a:r>
            <a:endParaRPr lang="en-US" dirty="0">
              <a:cs typeface="Arial"/>
            </a:endParaRPr>
          </a:p>
          <a:p>
            <a:pPr marL="305435" indent="-305435"/>
            <a:r>
              <a:rPr lang="en-US" sz="2000" dirty="0">
                <a:ea typeface="+mn-lt"/>
                <a:cs typeface="Calibri"/>
              </a:rPr>
              <a:t>System </a:t>
            </a:r>
            <a:r>
              <a:rPr lang="en-US" sz="2000" dirty="0">
                <a:ea typeface="+mn-lt"/>
                <a:cs typeface="+mn-lt"/>
              </a:rPr>
              <a:t>Development Approach </a:t>
            </a:r>
            <a:endParaRPr lang="en-US" dirty="0">
              <a:ea typeface="+mn-lt"/>
              <a:cs typeface="+mn-lt"/>
            </a:endParaRPr>
          </a:p>
          <a:p>
            <a:pPr marL="305435" indent="-305435"/>
            <a:r>
              <a:rPr lang="en-US" sz="2000" dirty="0">
                <a:ea typeface="+mn-lt"/>
                <a:cs typeface="+mn-lt"/>
              </a:rPr>
              <a:t>Algorithm &amp; Deployment  </a:t>
            </a:r>
            <a:endParaRPr lang="en-US" dirty="0">
              <a:cs typeface="Calibri"/>
            </a:endParaRPr>
          </a:p>
          <a:p>
            <a:pPr marL="305435" indent="-305435"/>
            <a:r>
              <a:rPr lang="en-US" sz="2000" dirty="0">
                <a:ea typeface="+mn-lt"/>
                <a:cs typeface="Arial"/>
              </a:rPr>
              <a:t>Result (Output Image)</a:t>
            </a:r>
          </a:p>
          <a:p>
            <a:pPr marL="305435" indent="-305435"/>
            <a:r>
              <a:rPr lang="en-US" sz="2000" dirty="0">
                <a:ea typeface="+mn-lt"/>
                <a:cs typeface="Arial"/>
              </a:rPr>
              <a:t>Conclusion</a:t>
            </a:r>
            <a:endParaRPr lang="en-US" dirty="0">
              <a:cs typeface="Arial"/>
            </a:endParaRPr>
          </a:p>
          <a:p>
            <a:pPr marL="305435" indent="-305435"/>
            <a:r>
              <a:rPr lang="en-US" sz="2000" dirty="0">
                <a:ea typeface="+mn-lt"/>
                <a:cs typeface="Arial"/>
              </a:rPr>
              <a:t>Future Scope</a:t>
            </a:r>
          </a:p>
          <a:p>
            <a:pPr marL="305435" indent="-305435"/>
            <a:r>
              <a:rPr lang="en-US" sz="2000" dirty="0">
                <a:ea typeface="+mn-lt"/>
                <a:cs typeface="Arial"/>
              </a:rPr>
              <a:t>References</a:t>
            </a:r>
            <a:endParaRPr lang="en-US" dirty="0">
              <a:cs typeface="Arial"/>
            </a:endParaRPr>
          </a:p>
          <a:p>
            <a:pPr marL="305435" indent="-305435"/>
            <a:endParaRPr lang="en-US" dirty="0">
              <a:latin typeface="Arial"/>
              <a:cs typeface="Arial"/>
            </a:endParaRPr>
          </a:p>
        </p:txBody>
      </p:sp>
      <p:sp>
        <p:nvSpPr>
          <p:cNvPr id="4" name="Rectangle 3">
            <a:extLst>
              <a:ext uri="{FF2B5EF4-FFF2-40B4-BE49-F238E27FC236}">
                <a16:creationId xmlns:a16="http://schemas.microsoft.com/office/drawing/2014/main" id="{33E3C60E-F11C-FBB5-407E-63A5A0A6F624}"/>
              </a:ext>
            </a:extLst>
          </p:cNvPr>
          <p:cNvSpPr/>
          <p:nvPr/>
        </p:nvSpPr>
        <p:spPr>
          <a:xfrm>
            <a:off x="10341033" y="6425738"/>
            <a:ext cx="1379912" cy="3657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1796513"/>
          </a:xfrm>
        </p:spPr>
        <p:txBody>
          <a:bodyPr>
            <a:normAutofit/>
          </a:bodyPr>
          <a:lstStyle/>
          <a:p>
            <a:pPr marL="0" indent="0">
              <a:buNone/>
            </a:pPr>
            <a:r>
              <a:rPr lang="en-US" sz="1800" dirty="0">
                <a:solidFill>
                  <a:srgbClr val="0F0F0F"/>
                </a:solidFill>
                <a:ea typeface="+mn-lt"/>
                <a:cs typeface="+mn-lt"/>
              </a:rPr>
              <a:t>In today’s digital age , where cybersecurity threats loom large , one of the significant concerns is the proliferation of keyloggers , stealthy software tools designed to monitor and record keystrokes on a user’s computer without their knowledge . Keyloggers pose a serve threat to individuals and organizations as they can capture sensitive information such as password , credit card details , and other personal data , leading to identity theft , financial loss , and privacy breaches.</a:t>
            </a:r>
            <a:endParaRPr lang="en-IN" sz="1800" dirty="0"/>
          </a:p>
        </p:txBody>
      </p:sp>
      <p:sp>
        <p:nvSpPr>
          <p:cNvPr id="3" name="Rectangle 2">
            <a:extLst>
              <a:ext uri="{FF2B5EF4-FFF2-40B4-BE49-F238E27FC236}">
                <a16:creationId xmlns:a16="http://schemas.microsoft.com/office/drawing/2014/main" id="{E2A5ACEC-4CB1-EFF9-6D0D-6F266410647B}"/>
              </a:ext>
            </a:extLst>
          </p:cNvPr>
          <p:cNvSpPr/>
          <p:nvPr/>
        </p:nvSpPr>
        <p:spPr>
          <a:xfrm>
            <a:off x="10341033" y="6425738"/>
            <a:ext cx="1379912" cy="3657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US" sz="1200" b="1" dirty="0">
              <a:latin typeface="Calibri"/>
              <a:cs typeface="Calibri"/>
            </a:endParaRPr>
          </a:p>
          <a:p>
            <a:pPr marL="305435" indent="-305435"/>
            <a:r>
              <a:rPr lang="en-US" sz="1200" b="1" dirty="0">
                <a:cs typeface="Calibri"/>
              </a:rPr>
              <a:t>The provided code is a basic implementation of a keylogger using Python's </a:t>
            </a:r>
            <a:r>
              <a:rPr lang="en-US" sz="1200" b="1" dirty="0" err="1">
                <a:cs typeface="Calibri"/>
              </a:rPr>
              <a:t>tkinter</a:t>
            </a:r>
            <a:r>
              <a:rPr lang="en-US" sz="1200" b="1" dirty="0">
                <a:cs typeface="Calibri"/>
              </a:rPr>
              <a:t> for GUI, </a:t>
            </a:r>
            <a:r>
              <a:rPr lang="en-US" sz="1200" b="1" dirty="0" err="1">
                <a:cs typeface="Calibri"/>
              </a:rPr>
              <a:t>pynput</a:t>
            </a:r>
            <a:r>
              <a:rPr lang="en-US" sz="1200" b="1" dirty="0">
                <a:cs typeface="Calibri"/>
              </a:rPr>
              <a:t> for listening to keyboard events, and </a:t>
            </a:r>
            <a:r>
              <a:rPr lang="en-US" sz="1200" b="1" dirty="0" err="1">
                <a:cs typeface="Calibri"/>
              </a:rPr>
              <a:t>json</a:t>
            </a:r>
            <a:r>
              <a:rPr lang="en-US" sz="1200" b="1" dirty="0">
                <a:cs typeface="Calibri"/>
              </a:rPr>
              <a:t> for storing the logged keys. Here’s a proposed system for enhancing this keylogger:</a:t>
            </a:r>
            <a:endParaRPr lang="en-US" sz="1200" b="1" dirty="0">
              <a:ea typeface="+mn-lt"/>
              <a:cs typeface="+mn-lt"/>
            </a:endParaRPr>
          </a:p>
          <a:p>
            <a:pPr marL="305435" indent="-305435"/>
            <a:r>
              <a:rPr lang="en-US" sz="1200" b="1" dirty="0">
                <a:ea typeface="+mn-lt"/>
                <a:cs typeface="+mn-lt"/>
              </a:rPr>
              <a:t>Improve File Handling:</a:t>
            </a:r>
            <a:endParaRPr lang="en-IN" sz="1200" b="1" dirty="0">
              <a:cs typeface="Calibri"/>
            </a:endParaRPr>
          </a:p>
          <a:p>
            <a:pPr marL="629920" lvl="1" indent="-305435"/>
            <a:r>
              <a:rPr lang="en-US" sz="1200" b="1" dirty="0">
                <a:ea typeface="+mn-lt"/>
                <a:cs typeface="+mn-lt"/>
              </a:rPr>
              <a:t>Ensure that the key logs are appended to the file rather than overwritten. This prevents the loss of previously logged keys.</a:t>
            </a:r>
            <a:endParaRPr lang="en-IN" sz="1200" b="1" dirty="0">
              <a:cs typeface="Calibri"/>
            </a:endParaRPr>
          </a:p>
          <a:p>
            <a:pPr marL="629920" lvl="1" indent="-305435"/>
            <a:r>
              <a:rPr lang="en-US" sz="1200" b="1" dirty="0">
                <a:ea typeface="+mn-lt"/>
                <a:cs typeface="+mn-lt"/>
              </a:rPr>
              <a:t>Implement error handling for file operations to handle scenarios such as file access issues.</a:t>
            </a:r>
            <a:endParaRPr lang="en-IN" sz="1200" b="1" dirty="0">
              <a:cs typeface="Calibri"/>
            </a:endParaRPr>
          </a:p>
          <a:p>
            <a:pPr marL="305435" indent="-305435"/>
            <a:r>
              <a:rPr lang="en-US" sz="1200" b="1" dirty="0">
                <a:ea typeface="+mn-lt"/>
                <a:cs typeface="+mn-lt"/>
              </a:rPr>
              <a:t>Enhance Key Logging:</a:t>
            </a:r>
            <a:endParaRPr lang="en-IN" sz="1200" b="1" dirty="0">
              <a:cs typeface="Calibri"/>
            </a:endParaRPr>
          </a:p>
          <a:p>
            <a:pPr marL="629920" lvl="1" indent="-305435"/>
            <a:r>
              <a:rPr lang="en-US" sz="1200" b="1" dirty="0">
                <a:cs typeface="Calibri"/>
              </a:rPr>
              <a:t>Include timestamping for each logged key to provide temporal context.</a:t>
            </a:r>
            <a:endParaRPr lang="en-IN" sz="1200" b="1" dirty="0">
              <a:cs typeface="Calibri"/>
            </a:endParaRPr>
          </a:p>
          <a:p>
            <a:pPr marL="629920" lvl="1" indent="-305435"/>
            <a:r>
              <a:rPr lang="en-US" sz="1200" b="1" dirty="0">
                <a:cs typeface="Calibri"/>
              </a:rPr>
              <a:t>Record additional metadata such as the active window/application at the time of key press for better contextual understanding.</a:t>
            </a:r>
            <a:endParaRPr lang="en-IN" sz="1200" b="1" dirty="0">
              <a:ea typeface="+mn-lt"/>
              <a:cs typeface="+mn-lt"/>
            </a:endParaRPr>
          </a:p>
          <a:p>
            <a:pPr marL="305920" indent="-305435"/>
            <a:r>
              <a:rPr lang="en-IN" sz="1200" b="1" dirty="0">
                <a:ea typeface="+mn-lt"/>
                <a:cs typeface="+mn-lt"/>
              </a:rPr>
              <a:t>Add Encryption:</a:t>
            </a:r>
          </a:p>
          <a:p>
            <a:pPr marL="629920" lvl="1" indent="-305435"/>
            <a:r>
              <a:rPr lang="en-US" sz="1200" b="1" dirty="0"/>
              <a:t>Encrypt the logged data to protect user privacy. Use a secure encryption algorithm like AES.</a:t>
            </a:r>
          </a:p>
          <a:p>
            <a:pPr marL="629920" lvl="1" indent="-305435"/>
            <a:r>
              <a:rPr lang="en-US" sz="1200" b="1" dirty="0"/>
              <a:t>Implement a mechanism to securely store and retrieve encryption keys.</a:t>
            </a:r>
          </a:p>
          <a:p>
            <a:pPr marL="305920" indent="-305435"/>
            <a:r>
              <a:rPr lang="en-IN" sz="1200" b="1" dirty="0"/>
              <a:t>Implement Stealth Mode:</a:t>
            </a:r>
          </a:p>
          <a:p>
            <a:pPr marL="629920" lvl="1" indent="-305435"/>
            <a:r>
              <a:rPr lang="en-US" sz="1200" b="1" dirty="0"/>
              <a:t>Allow the keylogger to run in stealth mode, hiding its presence from the user.</a:t>
            </a:r>
          </a:p>
          <a:p>
            <a:pPr marL="629920" lvl="1" indent="-305435"/>
            <a:r>
              <a:rPr lang="en-US" sz="1200" b="1" dirty="0"/>
              <a:t>This can involve hiding the GUI, running the script in the background, and using inconspicuous filenames.</a:t>
            </a:r>
          </a:p>
          <a:p>
            <a:pPr marL="305920" indent="-305435"/>
            <a:r>
              <a:rPr lang="en-US" sz="1200" b="1" dirty="0"/>
              <a:t>Remote Reporting:</a:t>
            </a:r>
            <a:endParaRPr lang="en-US" sz="1500" b="1" dirty="0"/>
          </a:p>
          <a:p>
            <a:pPr marL="629920" lvl="1" indent="-305435"/>
            <a:r>
              <a:rPr lang="en-US" sz="1200" b="1" dirty="0"/>
              <a:t>Implement functionality to periodically send logged data to a remote server.</a:t>
            </a:r>
          </a:p>
          <a:p>
            <a:pPr marL="629920" lvl="1" indent="-305435"/>
            <a:r>
              <a:rPr lang="en-US" sz="1200" b="1" dirty="0"/>
              <a:t>Use secure communication protocols like HTTPS to transmit data securely.</a:t>
            </a:r>
          </a:p>
          <a:p>
            <a:pPr marL="629920" lvl="1" indent="-305435"/>
            <a:r>
              <a:rPr lang="en-US" sz="1200" b="1" dirty="0"/>
              <a:t>Ensure proper authentication and authorization mechanisms to prevent unauthorized access to the remote server.</a:t>
            </a:r>
            <a:endParaRPr lang="en-IN" sz="1200" b="1" dirty="0"/>
          </a:p>
          <a:p>
            <a:pPr marL="0" indent="0">
              <a:buNone/>
            </a:pPr>
            <a:endParaRPr lang="en-IN" dirty="0"/>
          </a:p>
        </p:txBody>
      </p:sp>
      <p:sp>
        <p:nvSpPr>
          <p:cNvPr id="3" name="Rectangle 2">
            <a:extLst>
              <a:ext uri="{FF2B5EF4-FFF2-40B4-BE49-F238E27FC236}">
                <a16:creationId xmlns:a16="http://schemas.microsoft.com/office/drawing/2014/main" id="{5C4D1A42-44FE-BF6F-6D6F-415DBCB2AAB1}"/>
              </a:ext>
            </a:extLst>
          </p:cNvPr>
          <p:cNvSpPr/>
          <p:nvPr/>
        </p:nvSpPr>
        <p:spPr>
          <a:xfrm>
            <a:off x="10341033" y="6425738"/>
            <a:ext cx="1379912" cy="3657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14564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800" dirty="0"/>
              <a:t>.</a:t>
            </a: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dirty="0">
              <a:latin typeface="Calibri"/>
              <a:cs typeface="Calibri"/>
            </a:endParaRPr>
          </a:p>
          <a:p>
            <a:pPr marL="305435" indent="-305435"/>
            <a:r>
              <a:rPr lang="en-US" sz="1200" b="1" dirty="0">
                <a:cs typeface="Calibri"/>
              </a:rPr>
              <a:t>Add Persistence:</a:t>
            </a:r>
          </a:p>
          <a:p>
            <a:pPr marL="629435" lvl="1" indent="-305435"/>
            <a:r>
              <a:rPr lang="en-US" sz="1200" b="1" dirty="0">
                <a:cs typeface="Calibri"/>
              </a:rPr>
              <a:t>Make the keylogger persistent so that it starts automatically upon system boot.</a:t>
            </a:r>
          </a:p>
          <a:p>
            <a:pPr marL="629435" lvl="1" indent="-305435"/>
            <a:r>
              <a:rPr lang="en-US" sz="1200" b="1" dirty="0">
                <a:cs typeface="Calibri"/>
              </a:rPr>
              <a:t>Employ techniques like registry modifications (for Windows) or </a:t>
            </a:r>
            <a:r>
              <a:rPr lang="en-US" sz="1200" b="1" dirty="0" err="1">
                <a:cs typeface="Calibri"/>
              </a:rPr>
              <a:t>cron</a:t>
            </a:r>
            <a:r>
              <a:rPr lang="en-US" sz="1200" b="1" dirty="0">
                <a:cs typeface="Calibri"/>
              </a:rPr>
              <a:t> jobs (for Unix-based systems) to achieve persistence.</a:t>
            </a:r>
          </a:p>
          <a:p>
            <a:pPr marL="305435" indent="-305435"/>
            <a:r>
              <a:rPr lang="en-US" sz="1200" b="1" dirty="0">
                <a:cs typeface="Calibri"/>
              </a:rPr>
              <a:t>Improve User Interface:</a:t>
            </a:r>
          </a:p>
          <a:p>
            <a:pPr marL="629435" lvl="1" indent="-305435"/>
            <a:r>
              <a:rPr lang="en-US" sz="1200" b="1" dirty="0">
                <a:cs typeface="Calibri"/>
              </a:rPr>
              <a:t>Enhance the user interface to provide better feedback and control options.</a:t>
            </a:r>
          </a:p>
          <a:p>
            <a:pPr marL="629435" lvl="1" indent="-305435"/>
            <a:r>
              <a:rPr lang="en-US" sz="1200" b="1" dirty="0">
                <a:cs typeface="Calibri"/>
              </a:rPr>
              <a:t>Include features like a log viewer within the GUI itself for easier monitoring of logged data.</a:t>
            </a:r>
          </a:p>
          <a:p>
            <a:pPr marL="305435" indent="-305435"/>
            <a:r>
              <a:rPr lang="en-US" sz="1200" b="1" dirty="0">
                <a:cs typeface="Calibri"/>
              </a:rPr>
              <a:t>Implement Whitelisting/Blacklisting:</a:t>
            </a:r>
          </a:p>
          <a:p>
            <a:pPr marL="629435" lvl="1" indent="-305435"/>
            <a:r>
              <a:rPr lang="en-US" sz="1200" b="1" dirty="0">
                <a:cs typeface="Calibri"/>
              </a:rPr>
              <a:t>Allow the user to specify certain keys or applications to exclude from logging (whitelisting).</a:t>
            </a:r>
          </a:p>
          <a:p>
            <a:pPr marL="629435" lvl="1" indent="-305435"/>
            <a:r>
              <a:rPr lang="en-US" sz="1200" b="1" dirty="0">
                <a:cs typeface="Calibri"/>
              </a:rPr>
              <a:t>Implement blacklisting to ignore sensitive keystrokes or applications.</a:t>
            </a:r>
          </a:p>
          <a:p>
            <a:pPr marL="305435" indent="-305435"/>
            <a:r>
              <a:rPr lang="en-US" sz="1200" b="1" dirty="0">
                <a:cs typeface="Calibri"/>
              </a:rPr>
              <a:t>Ensure Legal Compliance:</a:t>
            </a:r>
          </a:p>
          <a:p>
            <a:pPr marL="629435" lvl="1" indent="-305435"/>
            <a:r>
              <a:rPr lang="en-US" sz="1200" b="1" dirty="0">
                <a:cs typeface="Calibri"/>
              </a:rPr>
              <a:t>Add a disclaimer or notification to inform users about the presence of the keylogger.</a:t>
            </a:r>
          </a:p>
          <a:p>
            <a:pPr marL="629435" lvl="1" indent="-305435"/>
            <a:r>
              <a:rPr lang="en-US" sz="1200" b="1" dirty="0">
                <a:cs typeface="Calibri"/>
              </a:rPr>
              <a:t>Ensure compliance with relevant laws and regulations regarding monitoring and privacy.</a:t>
            </a:r>
          </a:p>
          <a:p>
            <a:pPr marL="305435" indent="-305435"/>
            <a:r>
              <a:rPr lang="en-US" sz="1200" b="1" dirty="0">
                <a:cs typeface="Calibri"/>
              </a:rPr>
              <a:t>Testing and Debugging:</a:t>
            </a:r>
          </a:p>
          <a:p>
            <a:pPr marL="629435" lvl="1" indent="-305435"/>
            <a:r>
              <a:rPr lang="en-US" sz="1200" b="1" dirty="0">
                <a:cs typeface="Calibri"/>
              </a:rPr>
              <a:t>Perform thorough testing to ensure the keylogger works as intended across different operating systems and environments.</a:t>
            </a:r>
          </a:p>
          <a:p>
            <a:pPr marL="629435" lvl="1" indent="-305435"/>
            <a:r>
              <a:rPr lang="en-US" sz="1200" b="1" dirty="0">
                <a:cs typeface="Calibri"/>
              </a:rPr>
              <a:t>Implement robust error handling and logging to facilitate debugging and troubleshooting.</a:t>
            </a:r>
          </a:p>
          <a:p>
            <a:pPr marL="305435" indent="-305435"/>
            <a:r>
              <a:rPr lang="en-US" sz="1200" b="1" dirty="0">
                <a:cs typeface="Calibri"/>
              </a:rPr>
              <a:t>These enhancements will help make the keylogger more robust, secure, and user-friendly. However, it's crucial to use such tools responsibly and ethically, respecting user privacy and legal regulations.</a:t>
            </a:r>
            <a:endParaRPr lang="en-IN" sz="1200" b="1" dirty="0">
              <a:cs typeface="Calibri"/>
            </a:endParaRPr>
          </a:p>
          <a:p>
            <a:pPr marL="0" indent="0">
              <a:buNone/>
            </a:pPr>
            <a:endParaRPr lang="en-IN" dirty="0"/>
          </a:p>
        </p:txBody>
      </p:sp>
      <p:sp>
        <p:nvSpPr>
          <p:cNvPr id="3" name="Rectangle 2">
            <a:extLst>
              <a:ext uri="{FF2B5EF4-FFF2-40B4-BE49-F238E27FC236}">
                <a16:creationId xmlns:a16="http://schemas.microsoft.com/office/drawing/2014/main" id="{A0BA9FB0-3840-0111-B04F-876D530227B6}"/>
              </a:ext>
            </a:extLst>
          </p:cNvPr>
          <p:cNvSpPr/>
          <p:nvPr/>
        </p:nvSpPr>
        <p:spPr>
          <a:xfrm>
            <a:off x="10341033" y="6425738"/>
            <a:ext cx="1379912" cy="3657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Autofit/>
          </a:bodyPr>
          <a:lstStyle/>
          <a:p>
            <a:r>
              <a:rPr lang="en-US" sz="3200" dirty="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3627421"/>
          </a:xfrm>
        </p:spPr>
        <p:txBody>
          <a:bodyPr>
            <a:normAutofit/>
          </a:bodyPr>
          <a:lstStyle/>
          <a:p>
            <a:pPr marL="0" indent="0">
              <a:buNone/>
            </a:pPr>
            <a:r>
              <a:rPr lang="en-IN" sz="1800" dirty="0">
                <a:solidFill>
                  <a:srgbClr val="0F0F0F"/>
                </a:solidFill>
                <a:ea typeface="+mn-lt"/>
                <a:cs typeface="+mn-lt"/>
              </a:rPr>
              <a:t>The "System Approach" section outlines the overall strategy and methodology for developing and implementing the keylogger security system. Here's a suggested structure for this section:</a:t>
            </a:r>
            <a:endParaRPr lang="en-US" sz="1800" dirty="0"/>
          </a:p>
          <a:p>
            <a:pPr marL="305435" indent="-305435"/>
            <a:r>
              <a:rPr lang="en-IN" sz="1800" dirty="0">
                <a:solidFill>
                  <a:srgbClr val="0F0F0F"/>
                </a:solidFill>
              </a:rPr>
              <a:t>Python IDE</a:t>
            </a:r>
          </a:p>
          <a:p>
            <a:pPr marL="305435" indent="-305435"/>
            <a:r>
              <a:rPr lang="en-IN" sz="1800" dirty="0">
                <a:solidFill>
                  <a:srgbClr val="0F0F0F"/>
                </a:solidFill>
              </a:rPr>
              <a:t>‘</a:t>
            </a:r>
            <a:r>
              <a:rPr lang="en-IN" sz="1800" dirty="0" err="1">
                <a:solidFill>
                  <a:srgbClr val="0F0F0F"/>
                </a:solidFill>
              </a:rPr>
              <a:t>tkinter</a:t>
            </a:r>
            <a:r>
              <a:rPr lang="en-IN" sz="1800" dirty="0">
                <a:solidFill>
                  <a:srgbClr val="0F0F0F"/>
                </a:solidFill>
              </a:rPr>
              <a:t>’ for GUI</a:t>
            </a:r>
          </a:p>
          <a:p>
            <a:pPr marL="305435" indent="-305435"/>
            <a:r>
              <a:rPr lang="en-IN" sz="1800" dirty="0">
                <a:solidFill>
                  <a:srgbClr val="0F0F0F"/>
                </a:solidFill>
              </a:rPr>
              <a:t>‘</a:t>
            </a:r>
            <a:r>
              <a:rPr lang="en-IN" sz="1800" dirty="0" err="1">
                <a:solidFill>
                  <a:srgbClr val="0F0F0F"/>
                </a:solidFill>
              </a:rPr>
              <a:t>pynput</a:t>
            </a:r>
            <a:r>
              <a:rPr lang="en-IN" sz="1800" dirty="0">
                <a:solidFill>
                  <a:srgbClr val="0F0F0F"/>
                </a:solidFill>
              </a:rPr>
              <a:t>’ for capturing keyboard events</a:t>
            </a:r>
          </a:p>
          <a:p>
            <a:pPr marL="305435" indent="-305435"/>
            <a:r>
              <a:rPr lang="en-IN" sz="1800" dirty="0">
                <a:solidFill>
                  <a:srgbClr val="0F0F0F"/>
                </a:solidFill>
              </a:rPr>
              <a:t>‘</a:t>
            </a:r>
            <a:r>
              <a:rPr lang="en-IN" sz="1800" dirty="0" err="1">
                <a:solidFill>
                  <a:srgbClr val="0F0F0F"/>
                </a:solidFill>
              </a:rPr>
              <a:t>json</a:t>
            </a:r>
            <a:r>
              <a:rPr lang="en-IN" sz="1800" dirty="0">
                <a:solidFill>
                  <a:srgbClr val="0F0F0F"/>
                </a:solidFill>
              </a:rPr>
              <a:t>’ for handling JSON files</a:t>
            </a:r>
          </a:p>
          <a:p>
            <a:pPr marL="305435" indent="-305435"/>
            <a:endParaRPr lang="en-IN" sz="1800" dirty="0">
              <a:solidFill>
                <a:srgbClr val="0F0F0F"/>
              </a:solidFill>
            </a:endParaRPr>
          </a:p>
          <a:p>
            <a:pPr marL="305435" indent="-305435"/>
            <a:endParaRPr lang="en-IN" sz="1800" dirty="0">
              <a:solidFill>
                <a:srgbClr val="0F0F0F"/>
              </a:solidFill>
            </a:endParaRPr>
          </a:p>
          <a:p>
            <a:pPr marL="0" indent="0">
              <a:buNone/>
            </a:pPr>
            <a:endParaRPr lang="en-IN" sz="1800" b="1" dirty="0">
              <a:solidFill>
                <a:srgbClr val="0F0F0F"/>
              </a:solidFill>
            </a:endParaRPr>
          </a:p>
        </p:txBody>
      </p:sp>
      <p:sp>
        <p:nvSpPr>
          <p:cNvPr id="3" name="Rectangle 1">
            <a:extLst>
              <a:ext uri="{FF2B5EF4-FFF2-40B4-BE49-F238E27FC236}">
                <a16:creationId xmlns:a16="http://schemas.microsoft.com/office/drawing/2014/main" id="{BF0179C9-A5F2-41C9-D480-3AB3786F1CE2}"/>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A587A237-260F-BB02-992D-C914AE95DD27}"/>
              </a:ext>
            </a:extLst>
          </p:cNvPr>
          <p:cNvSpPr/>
          <p:nvPr/>
        </p:nvSpPr>
        <p:spPr>
          <a:xfrm>
            <a:off x="10341033" y="6425738"/>
            <a:ext cx="1379912" cy="3657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Autofit/>
          </a:bodyPr>
          <a:lstStyle/>
          <a:p>
            <a:r>
              <a:rPr lang="en-US" sz="3200" dirty="0">
                <a:solidFill>
                  <a:schemeClr val="accent1"/>
                </a:solidFill>
                <a:latin typeface="Arial"/>
                <a:ea typeface="+mj-lt"/>
                <a:cs typeface="Arial"/>
              </a:rPr>
              <a:t>Algorithm and Deployment</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5" cy="6920353"/>
          </a:xfrm>
          <a:ln>
            <a:solidFill>
              <a:schemeClr val="bg1"/>
            </a:solidFill>
          </a:ln>
        </p:spPr>
        <p:txBody>
          <a:bodyPr>
            <a:normAutofit/>
          </a:bodyPr>
          <a:lstStyle/>
          <a:p>
            <a:pPr marL="0" indent="0">
              <a:buNone/>
            </a:pPr>
            <a:endParaRPr lang="en-US" dirty="0"/>
          </a:p>
          <a:p>
            <a:pPr marL="305435" indent="-305435"/>
            <a:r>
              <a:rPr lang="en-US" sz="1800" dirty="0">
                <a:cs typeface="Times New Roman" panose="02020603050405020304" pitchFamily="18" charset="0"/>
              </a:rPr>
              <a:t>In the Algorithm section, we outline the machine learning algorithm chosen for detecting keyloggers and the deployment strategy for the keylogger detection and prevention system. Here's the structure for this section:</a:t>
            </a:r>
          </a:p>
          <a:p>
            <a:pPr marL="305435" indent="-305435"/>
            <a:r>
              <a:rPr lang="en-US" sz="1800" b="1" dirty="0">
                <a:cs typeface="Times New Roman" panose="02020603050405020304" pitchFamily="18" charset="0"/>
              </a:rPr>
              <a:t>Algorithm Selection:</a:t>
            </a:r>
          </a:p>
          <a:p>
            <a:pPr marL="629435" lvl="1" indent="-305435"/>
            <a:r>
              <a:rPr lang="en-US" sz="1800" dirty="0">
                <a:cs typeface="Times New Roman" panose="02020603050405020304" pitchFamily="18" charset="0"/>
              </a:rPr>
              <a:t>Utilize a heuristic-based approach combined with machine learning techniques for effective keylogger detection.</a:t>
            </a:r>
          </a:p>
          <a:p>
            <a:pPr marL="629435" lvl="1" indent="-305435"/>
            <a:r>
              <a:rPr lang="en-US" sz="1800" dirty="0">
                <a:cs typeface="Times New Roman" panose="02020603050405020304" pitchFamily="18" charset="0"/>
              </a:rPr>
              <a:t>Justification: This approach balances accuracy and efficiency, suitable for real-time detection across diverse computing environments.</a:t>
            </a:r>
          </a:p>
          <a:p>
            <a:pPr marL="305435" indent="-305435"/>
            <a:r>
              <a:rPr lang="en-US" sz="1800" b="1" dirty="0">
                <a:cs typeface="Times New Roman" panose="02020603050405020304" pitchFamily="18" charset="0"/>
              </a:rPr>
              <a:t>Data Input:</a:t>
            </a:r>
          </a:p>
          <a:p>
            <a:pPr marL="629435" lvl="1" indent="-305435"/>
            <a:r>
              <a:rPr lang="en-US" sz="1800" dirty="0">
                <a:cs typeface="Times New Roman" panose="02020603050405020304" pitchFamily="18" charset="0"/>
              </a:rPr>
              <a:t>The algorithm analyzes real-time keyboard events captured using the </a:t>
            </a:r>
            <a:r>
              <a:rPr lang="en-US" sz="1800" dirty="0" err="1">
                <a:cs typeface="Times New Roman" panose="02020603050405020304" pitchFamily="18" charset="0"/>
              </a:rPr>
              <a:t>Pynput</a:t>
            </a:r>
            <a:r>
              <a:rPr lang="en-US" sz="1800" dirty="0">
                <a:cs typeface="Times New Roman" panose="02020603050405020304" pitchFamily="18" charset="0"/>
              </a:rPr>
              <a:t> library, incorporating contextual information like application focus and timestamps.</a:t>
            </a:r>
          </a:p>
          <a:p>
            <a:pPr marL="305435" indent="-305435"/>
            <a:r>
              <a:rPr lang="en-US" sz="1800" b="1" dirty="0">
                <a:cs typeface="Times New Roman" panose="02020603050405020304" pitchFamily="18" charset="0"/>
              </a:rPr>
              <a:t>Training Process:</a:t>
            </a:r>
          </a:p>
          <a:p>
            <a:pPr lvl="1" algn="just"/>
            <a:r>
              <a:rPr lang="en-US" sz="1800" dirty="0">
                <a:cs typeface="Times New Roman" panose="02020603050405020304" pitchFamily="18" charset="0"/>
              </a:rPr>
              <a:t>Train the algorithm using a dataset of known keylogger activities, employing feature extraction and anomaly detection techniques.</a:t>
            </a:r>
          </a:p>
          <a:p>
            <a:pPr lvl="1" algn="just"/>
            <a:r>
              <a:rPr lang="en-US" sz="1800" dirty="0">
                <a:cs typeface="Times New Roman" panose="02020603050405020304" pitchFamily="18" charset="0"/>
              </a:rPr>
              <a:t>Implement continuous learning mechanisms to adapt to evolving threats and user behavior changes.</a:t>
            </a:r>
            <a:endParaRPr lang="en-US" sz="1800" dirty="0"/>
          </a:p>
          <a:p>
            <a:pPr marL="305435" indent="-305435"/>
            <a:endParaRPr lang="en-IN" sz="1800" dirty="0">
              <a:solidFill>
                <a:srgbClr val="0F0F0F"/>
              </a:solidFill>
            </a:endParaRPr>
          </a:p>
          <a:p>
            <a:pPr marL="305435" indent="-305435"/>
            <a:endParaRPr lang="en-IN" sz="1800" dirty="0">
              <a:solidFill>
                <a:srgbClr val="0F0F0F"/>
              </a:solidFill>
            </a:endParaRPr>
          </a:p>
          <a:p>
            <a:pPr marL="305435" indent="-305435"/>
            <a:endParaRPr lang="en-IN" sz="1800" dirty="0">
              <a:solidFill>
                <a:srgbClr val="0F0F0F"/>
              </a:solidFill>
            </a:endParaRPr>
          </a:p>
          <a:p>
            <a:pPr marL="305435" indent="-305435"/>
            <a:endParaRPr lang="en-IN" sz="1800" dirty="0">
              <a:solidFill>
                <a:srgbClr val="0F0F0F"/>
              </a:solidFill>
            </a:endParaRPr>
          </a:p>
          <a:p>
            <a:pPr marL="0" indent="0">
              <a:buNone/>
            </a:pPr>
            <a:endParaRPr lang="en-IN" sz="1800" b="1" dirty="0">
              <a:solidFill>
                <a:srgbClr val="0F0F0F"/>
              </a:solidFill>
            </a:endParaRPr>
          </a:p>
        </p:txBody>
      </p:sp>
      <p:sp>
        <p:nvSpPr>
          <p:cNvPr id="3" name="Rectangle 1">
            <a:extLst>
              <a:ext uri="{FF2B5EF4-FFF2-40B4-BE49-F238E27FC236}">
                <a16:creationId xmlns:a16="http://schemas.microsoft.com/office/drawing/2014/main" id="{BF0179C9-A5F2-41C9-D480-3AB3786F1CE2}"/>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AD8DA29-823A-AE15-14E5-56181769D2FE}"/>
              </a:ext>
            </a:extLst>
          </p:cNvPr>
          <p:cNvSpPr/>
          <p:nvPr/>
        </p:nvSpPr>
        <p:spPr>
          <a:xfrm>
            <a:off x="10341033" y="6425738"/>
            <a:ext cx="1379912" cy="3657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7685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a:bodyPr>
          <a:lstStyle/>
          <a:p>
            <a:r>
              <a:rPr lang="en-US" sz="800" dirty="0">
                <a:solidFill>
                  <a:schemeClr val="bg1"/>
                </a:solidFill>
                <a:latin typeface="Arial"/>
                <a:ea typeface="+mj-lt"/>
                <a:cs typeface="Arial"/>
              </a:rPr>
              <a:t>.</a:t>
            </a:r>
            <a:endParaRPr lang="en-US" sz="800" dirty="0">
              <a:solidFill>
                <a:schemeClr val="bg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98065" y="662572"/>
            <a:ext cx="11029616" cy="5232870"/>
          </a:xfrm>
          <a:ln>
            <a:solidFill>
              <a:schemeClr val="bg1"/>
            </a:solidFill>
          </a:ln>
        </p:spPr>
        <p:txBody>
          <a:bodyPr>
            <a:normAutofit/>
          </a:bodyPr>
          <a:lstStyle/>
          <a:p>
            <a:pPr marL="0" indent="0">
              <a:buNone/>
            </a:pPr>
            <a:endParaRPr lang="en-US" sz="1800" dirty="0">
              <a:cs typeface="Times New Roman" panose="02020603050405020304" pitchFamily="18" charset="0"/>
            </a:endParaRPr>
          </a:p>
          <a:p>
            <a:pPr marL="305435" indent="-305435"/>
            <a:r>
              <a:rPr lang="en-US" sz="1800" b="1" dirty="0">
                <a:cs typeface="Times New Roman" panose="02020603050405020304" pitchFamily="18" charset="0"/>
              </a:rPr>
              <a:t>Prediction Process:</a:t>
            </a:r>
          </a:p>
          <a:p>
            <a:pPr lvl="1" algn="just"/>
            <a:r>
              <a:rPr lang="en-US" sz="1800" dirty="0">
                <a:cs typeface="Times New Roman" panose="02020603050405020304" pitchFamily="18" charset="0"/>
              </a:rPr>
              <a:t>Real-time monitoring detects suspicious activity, triggering alerts for user action.</a:t>
            </a:r>
          </a:p>
          <a:p>
            <a:pPr lvl="1" algn="just"/>
            <a:r>
              <a:rPr lang="en-US" sz="1800" dirty="0">
                <a:cs typeface="Times New Roman" panose="02020603050405020304" pitchFamily="18" charset="0"/>
              </a:rPr>
              <a:t>Refine detection accuracy over time through user feedback.</a:t>
            </a:r>
          </a:p>
          <a:p>
            <a:pPr algn="just"/>
            <a:r>
              <a:rPr lang="en-US" sz="1800" b="1" dirty="0">
                <a:cs typeface="Times New Roman" panose="02020603050405020304" pitchFamily="18" charset="0"/>
              </a:rPr>
              <a:t>Deployment:</a:t>
            </a:r>
          </a:p>
          <a:p>
            <a:pPr lvl="1" algn="just"/>
            <a:r>
              <a:rPr lang="en-US" sz="1800" dirty="0">
                <a:cs typeface="Times New Roman" panose="02020603050405020304" pitchFamily="18" charset="0"/>
              </a:rPr>
              <a:t>Deploy the system as a standalone application or integrate it into existing security suites.</a:t>
            </a:r>
          </a:p>
          <a:p>
            <a:pPr lvl="1" algn="just"/>
            <a:r>
              <a:rPr lang="en-US" sz="1800" dirty="0">
                <a:cs typeface="Times New Roman" panose="02020603050405020304" pitchFamily="18" charset="0"/>
              </a:rPr>
              <a:t>Consider compatibility, scalability, and user-friendliness during deployment.</a:t>
            </a:r>
          </a:p>
          <a:p>
            <a:pPr marL="305435" indent="-305435"/>
            <a:r>
              <a:rPr lang="en-US" sz="1800" dirty="0">
                <a:cs typeface="Times New Roman" panose="02020603050405020304" pitchFamily="18" charset="0"/>
              </a:rPr>
              <a:t>Through this approach, Aim to develop a robust and adaptable keylogger detection and prevention system capable of effectively safeguarding user privacy and security in today's digital environment.</a:t>
            </a:r>
          </a:p>
          <a:p>
            <a:pPr marL="305435" indent="-305435"/>
            <a:endParaRPr lang="en-IN" sz="1800" dirty="0">
              <a:solidFill>
                <a:srgbClr val="0F0F0F"/>
              </a:solidFill>
            </a:endParaRPr>
          </a:p>
          <a:p>
            <a:pPr marL="305435" indent="-305435"/>
            <a:endParaRPr lang="en-IN" sz="1800" dirty="0">
              <a:solidFill>
                <a:srgbClr val="0F0F0F"/>
              </a:solidFill>
            </a:endParaRPr>
          </a:p>
          <a:p>
            <a:pPr marL="305435" indent="-305435"/>
            <a:endParaRPr lang="en-IN" sz="1800" dirty="0">
              <a:solidFill>
                <a:srgbClr val="0F0F0F"/>
              </a:solidFill>
            </a:endParaRPr>
          </a:p>
          <a:p>
            <a:pPr marL="305435" indent="-305435"/>
            <a:endParaRPr lang="en-IN" sz="1800" dirty="0">
              <a:solidFill>
                <a:srgbClr val="0F0F0F"/>
              </a:solidFill>
            </a:endParaRPr>
          </a:p>
          <a:p>
            <a:pPr marL="0" indent="0">
              <a:buNone/>
            </a:pPr>
            <a:endParaRPr lang="en-IN" sz="1800" b="1" dirty="0">
              <a:solidFill>
                <a:srgbClr val="0F0F0F"/>
              </a:solidFill>
            </a:endParaRPr>
          </a:p>
        </p:txBody>
      </p:sp>
      <p:sp>
        <p:nvSpPr>
          <p:cNvPr id="3" name="Rectangle 1">
            <a:extLst>
              <a:ext uri="{FF2B5EF4-FFF2-40B4-BE49-F238E27FC236}">
                <a16:creationId xmlns:a16="http://schemas.microsoft.com/office/drawing/2014/main" id="{BF0179C9-A5F2-41C9-D480-3AB3786F1CE2}"/>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AD8DA29-823A-AE15-14E5-56181769D2FE}"/>
              </a:ext>
            </a:extLst>
          </p:cNvPr>
          <p:cNvSpPr/>
          <p:nvPr/>
        </p:nvSpPr>
        <p:spPr>
          <a:xfrm>
            <a:off x="10341033" y="6425738"/>
            <a:ext cx="1379912" cy="3657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44817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dirty="0">
                <a:solidFill>
                  <a:schemeClr val="accent1"/>
                </a:solidFill>
                <a:latin typeface="Arial"/>
                <a:ea typeface="+mj-lt"/>
                <a:cs typeface="Arial"/>
              </a:rPr>
              <a:t>Result</a:t>
            </a:r>
            <a:endParaRPr lang="en-US" sz="32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565865"/>
          </a:xfrm>
        </p:spPr>
        <p:txBody>
          <a:bodyPr>
            <a:normAutofit/>
          </a:bodyPr>
          <a:lstStyle/>
          <a:p>
            <a:pPr marL="0" indent="0">
              <a:buNone/>
            </a:pPr>
            <a:r>
              <a:rPr lang="en-US" sz="1800" dirty="0">
                <a:solidFill>
                  <a:srgbClr val="0F0F0F"/>
                </a:solidFill>
                <a:ea typeface="+mn-lt"/>
                <a:cs typeface="+mn-lt"/>
              </a:rPr>
              <a:t>.</a:t>
            </a:r>
          </a:p>
        </p:txBody>
      </p:sp>
      <p:pic>
        <p:nvPicPr>
          <p:cNvPr id="6" name="Picture 5">
            <a:extLst>
              <a:ext uri="{FF2B5EF4-FFF2-40B4-BE49-F238E27FC236}">
                <a16:creationId xmlns:a16="http://schemas.microsoft.com/office/drawing/2014/main" id="{1531EE70-9357-61CC-1FCE-0AB3253A0AA1}"/>
              </a:ext>
            </a:extLst>
          </p:cNvPr>
          <p:cNvPicPr>
            <a:picLocks noChangeAspect="1"/>
          </p:cNvPicPr>
          <p:nvPr/>
        </p:nvPicPr>
        <p:blipFill>
          <a:blip r:embed="rId2"/>
          <a:stretch>
            <a:fillRect/>
          </a:stretch>
        </p:blipFill>
        <p:spPr>
          <a:xfrm>
            <a:off x="581191" y="1302026"/>
            <a:ext cx="11029615" cy="5489472"/>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236</TotalTime>
  <Words>1224</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Times New Roman</vt:lpstr>
      <vt:lpstr>Wingdings 2</vt:lpstr>
      <vt:lpstr>DividendVTI</vt:lpstr>
      <vt:lpstr>Keylogger and Security</vt:lpstr>
      <vt:lpstr>OUTLINE</vt:lpstr>
      <vt:lpstr>Problem Statement</vt:lpstr>
      <vt:lpstr>Proposed Solution</vt:lpstr>
      <vt:lpstr>.</vt:lpstr>
      <vt:lpstr>System  Approach</vt:lpstr>
      <vt:lpstr>Algorithm and Deployment</vt:lpstr>
      <vt:lpstr>.</vt:lpstr>
      <vt:lpstr>Result</vt:lpstr>
      <vt:lpstr>.</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Philip Billu</cp:lastModifiedBy>
  <cp:revision>32</cp:revision>
  <dcterms:created xsi:type="dcterms:W3CDTF">2021-05-26T16:50:10Z</dcterms:created>
  <dcterms:modified xsi:type="dcterms:W3CDTF">2024-04-05T13:57:29Z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