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56" r:id="rId2"/>
    <p:sldId id="257" r:id="rId3"/>
    <p:sldId id="259" r:id="rId4"/>
    <p:sldId id="261" r:id="rId5"/>
    <p:sldId id="258" r:id="rId6"/>
    <p:sldId id="262" r:id="rId7"/>
    <p:sldId id="265" r:id="rId8"/>
    <p:sldId id="267" r:id="rId9"/>
    <p:sldId id="268" r:id="rId10"/>
    <p:sldId id="269" r:id="rId11"/>
    <p:sldId id="271" r:id="rId12"/>
    <p:sldId id="270" r:id="rId13"/>
    <p:sldId id="272" r:id="rId14"/>
    <p:sldId id="263" r:id="rId15"/>
    <p:sldId id="264" r:id="rId16"/>
    <p:sldId id="266"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616" autoAdjust="0"/>
  </p:normalViewPr>
  <p:slideViewPr>
    <p:cSldViewPr>
      <p:cViewPr varScale="1">
        <p:scale>
          <a:sx n="100" d="100"/>
          <a:sy n="100" d="100"/>
        </p:scale>
        <p:origin x="18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ECDA08-56AB-4730-81AB-F05C7E272AAC}" type="datetimeFigureOut">
              <a:rPr lang="en-US" smtClean="0"/>
              <a:t>3/27/2018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3DF77A-5B1A-4F00-B269-B54E6DFF90B1}" type="slidenum">
              <a:rPr lang="en-US" smtClean="0"/>
              <a:t>‹#›</a:t>
            </a:fld>
            <a:endParaRPr lang="en-US"/>
          </a:p>
        </p:txBody>
      </p:sp>
    </p:spTree>
    <p:extLst>
      <p:ext uri="{BB962C8B-B14F-4D97-AF65-F5344CB8AC3E}">
        <p14:creationId xmlns:p14="http://schemas.microsoft.com/office/powerpoint/2010/main" val="38971882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64DB847-A7C6-423F-B771-46A6092732E3}" type="datetimeFigureOut">
              <a:rPr lang="en-US"/>
              <a:pPr>
                <a:defRPr/>
              </a:pPr>
              <a:t>3/27/2018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2367117561"/>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4165157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381000" y="1295400"/>
            <a:ext cx="82296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smtClean="0">
                <a:solidFill>
                  <a:schemeClr val="bg1"/>
                </a:solidFill>
                <a:latin typeface="+mn-lt"/>
                <a:cs typeface="+mn-cs"/>
              </a:rPr>
              <a:t>Jeremy</a:t>
            </a:r>
            <a:r>
              <a:rPr lang="en-US" sz="1200" baseline="0" smtClean="0">
                <a:solidFill>
                  <a:schemeClr val="bg1"/>
                </a:solidFill>
                <a:latin typeface="+mn-lt"/>
                <a:cs typeface="+mn-cs"/>
              </a:rPr>
              <a:t> Bejarano</a:t>
            </a:r>
            <a:endParaRPr lang="en-US" sz="1200" dirty="0">
              <a:solidFill>
                <a:schemeClr val="bg1"/>
              </a:solidFill>
              <a:latin typeface="+mn-lt"/>
              <a:cs typeface="+mn-cs"/>
            </a:endParaRPr>
          </a:p>
        </p:txBody>
      </p:sp>
      <p:sp>
        <p:nvSpPr>
          <p:cNvPr id="2" name="Title 1"/>
          <p:cNvSpPr>
            <a:spLocks noGrp="1"/>
          </p:cNvSpPr>
          <p:nvPr>
            <p:ph type="ctrTitle"/>
          </p:nvPr>
        </p:nvSpPr>
        <p:spPr>
          <a:xfrm>
            <a:off x="609600" y="1447800"/>
            <a:ext cx="7772400" cy="838200"/>
          </a:xfrm>
        </p:spPr>
        <p:txBody>
          <a:bodyPr/>
          <a:lstStyle>
            <a:lvl1pPr>
              <a:defRPr baseline="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219200" y="2667000"/>
            <a:ext cx="6400800"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3"/>
          <p:cNvSpPr>
            <a:spLocks noGrp="1"/>
          </p:cNvSpPr>
          <p:nvPr>
            <p:ph type="dt" sz="half" idx="10"/>
          </p:nvPr>
        </p:nvSpPr>
        <p:spPr>
          <a:xfrm>
            <a:off x="0" y="6492875"/>
            <a:ext cx="1071563" cy="365125"/>
          </a:xfrm>
        </p:spPr>
        <p:txBody>
          <a:bodyPr/>
          <a:lstStyle>
            <a:lvl1pPr>
              <a:defRPr baseline="0" smtClean="0">
                <a:solidFill>
                  <a:schemeClr val="bg1"/>
                </a:solidFill>
              </a:defRPr>
            </a:lvl1pPr>
          </a:lstStyle>
          <a:p>
            <a:pPr>
              <a:defRPr/>
            </a:pPr>
            <a:fld id="{C26C7F60-74F7-42E4-9AB6-D52C6CF3F863}" type="datetime1">
              <a:rPr lang="en-US" smtClean="0"/>
              <a:t>3/27/2018</a:t>
            </a:fld>
            <a:endParaRPr lang="en-US"/>
          </a:p>
        </p:txBody>
      </p:sp>
      <p:sp>
        <p:nvSpPr>
          <p:cNvPr id="9" name="Footer Placeholder 4"/>
          <p:cNvSpPr>
            <a:spLocks noGrp="1"/>
          </p:cNvSpPr>
          <p:nvPr>
            <p:ph type="ftr" sz="quarter" idx="11"/>
          </p:nvPr>
        </p:nvSpPr>
        <p:spPr>
          <a:xfrm>
            <a:off x="4572000" y="6492875"/>
            <a:ext cx="3429000" cy="365125"/>
          </a:xfrm>
        </p:spPr>
        <p:txBody>
          <a:bodyPr/>
          <a:lstStyle>
            <a:lvl1pPr algn="l">
              <a:defRPr baseline="0" smtClean="0">
                <a:solidFill>
                  <a:schemeClr val="bg1"/>
                </a:solidFill>
              </a:defRPr>
            </a:lvl1pPr>
          </a:lstStyle>
          <a:p>
            <a:pPr>
              <a:defRPr/>
            </a:pPr>
            <a:r>
              <a:rPr lang="en-US" dirty="0" smtClean="0"/>
              <a:t>Risk Sensitive Business Cycles</a:t>
            </a:r>
            <a:endParaRPr lang="en-US" dirty="0"/>
          </a:p>
        </p:txBody>
      </p:sp>
      <p:sp>
        <p:nvSpPr>
          <p:cNvPr id="10" name="Slide Number Placeholder 5"/>
          <p:cNvSpPr>
            <a:spLocks noGrp="1"/>
          </p:cNvSpPr>
          <p:nvPr>
            <p:ph type="sldNum" sz="quarter" idx="12"/>
          </p:nvPr>
        </p:nvSpPr>
        <p:spPr>
          <a:xfrm>
            <a:off x="8001000" y="6492875"/>
            <a:ext cx="1143000" cy="365125"/>
          </a:xfrm>
        </p:spPr>
        <p:txBody>
          <a:bodyPr/>
          <a:lstStyle>
            <a:lvl1pPr>
              <a:defRPr baseline="0" smtClean="0">
                <a:solidFill>
                  <a:schemeClr val="bg1"/>
                </a:solidFill>
              </a:defRPr>
            </a:lvl1pPr>
          </a:lstStyle>
          <a:p>
            <a:pPr>
              <a:defRPr/>
            </a:pPr>
            <a:fld id="{C06CB4F1-E69D-4458-B775-B121381A0F56}"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8BECA6-B5E9-420E-8692-A1D3664C3614}" type="datetime1">
              <a:rPr lang="en-US" smtClean="0"/>
              <a:t>3/27/2018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Risk Sensitive Business Cycles</a:t>
            </a:r>
            <a:endParaRPr lang="en-US"/>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D9E2AE3-A402-4E48-8168-E3C2F4436B93}" type="datetime1">
              <a:rPr lang="en-US" smtClean="0"/>
              <a:t>3/27/2018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Risk Sensitive Business Cycles</a:t>
            </a:r>
            <a:endParaRPr lang="en-US"/>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smtClean="0">
                <a:solidFill>
                  <a:schemeClr val="bg1"/>
                </a:solidFill>
                <a:latin typeface="+mn-lt"/>
                <a:cs typeface="+mn-cs"/>
              </a:rPr>
              <a:t>Jeremy Bejarano</a:t>
            </a:r>
            <a:endParaRPr lang="en-US" sz="1200" dirty="0">
              <a:solidFill>
                <a:schemeClr val="bg1"/>
              </a:solidFill>
              <a:latin typeface="+mn-lt"/>
              <a:cs typeface="+mn-cs"/>
            </a:endParaRPr>
          </a:p>
        </p:txBody>
      </p:sp>
      <p:sp>
        <p:nvSpPr>
          <p:cNvPr id="3" name="Content Placeholder 2"/>
          <p:cNvSpPr>
            <a:spLocks noGrp="1"/>
          </p:cNvSpPr>
          <p:nvPr>
            <p:ph idx="1"/>
          </p:nvPr>
        </p:nvSpPr>
        <p:spPr>
          <a:xfrm>
            <a:off x="304800" y="1066800"/>
            <a:ext cx="8382000" cy="5059363"/>
          </a:xfrm>
        </p:spPr>
        <p:txBody>
          <a:bodyPr/>
          <a:lstStyle>
            <a:lvl1pPr>
              <a:buSzPct val="60000"/>
              <a:buFontTx/>
              <a:buBlip>
                <a:blip r:embed="rId2"/>
              </a:buBlip>
              <a:defRPr/>
            </a:lvl1pPr>
            <a:lvl2pPr>
              <a:buSzPct val="60000"/>
              <a:buFontTx/>
              <a:buBlip>
                <a:blip r:embed="rId3"/>
              </a:buBlip>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smtClean="0"/>
              <a:t>Click to edit Master title style</a:t>
            </a:r>
            <a:endParaRPr lang="en-US" dirty="0"/>
          </a:p>
        </p:txBody>
      </p:sp>
      <p:sp>
        <p:nvSpPr>
          <p:cNvPr id="8" name="Date Placeholder 3"/>
          <p:cNvSpPr>
            <a:spLocks noGrp="1"/>
          </p:cNvSpPr>
          <p:nvPr>
            <p:ph type="dt" sz="half" idx="10"/>
          </p:nvPr>
        </p:nvSpPr>
        <p:spPr>
          <a:xfrm>
            <a:off x="0" y="6492875"/>
            <a:ext cx="1071563" cy="365125"/>
          </a:xfrm>
        </p:spPr>
        <p:txBody>
          <a:bodyPr/>
          <a:lstStyle>
            <a:lvl1pPr>
              <a:defRPr baseline="0" smtClean="0">
                <a:solidFill>
                  <a:schemeClr val="bg1"/>
                </a:solidFill>
              </a:defRPr>
            </a:lvl1pPr>
          </a:lstStyle>
          <a:p>
            <a:pPr>
              <a:defRPr/>
            </a:pPr>
            <a:fld id="{A5A56C3F-FBA6-47D4-8833-5F7AD8AD13DA}" type="datetime1">
              <a:rPr lang="en-US" smtClean="0"/>
              <a:t>3/27/2018</a:t>
            </a:fld>
            <a:endParaRPr lang="en-US"/>
          </a:p>
        </p:txBody>
      </p:sp>
      <p:sp>
        <p:nvSpPr>
          <p:cNvPr id="9" name="Footer Placeholder 4"/>
          <p:cNvSpPr>
            <a:spLocks noGrp="1"/>
          </p:cNvSpPr>
          <p:nvPr>
            <p:ph type="ftr" sz="quarter" idx="11"/>
          </p:nvPr>
        </p:nvSpPr>
        <p:spPr>
          <a:xfrm>
            <a:off x="4572000" y="6492875"/>
            <a:ext cx="3505200" cy="365125"/>
          </a:xfrm>
        </p:spPr>
        <p:txBody>
          <a:bodyPr/>
          <a:lstStyle>
            <a:lvl1pPr algn="l">
              <a:defRPr lang="en-US" sz="1200" b="0" i="0" u="none" strike="noStrike" smtClean="0">
                <a:effectLst/>
              </a:defRPr>
            </a:lvl1pPr>
          </a:lstStyle>
          <a:p>
            <a:pPr>
              <a:defRPr/>
            </a:pPr>
            <a:r>
              <a:rPr lang="en-US" dirty="0" smtClean="0"/>
              <a:t>ECON 21410. Introduction</a:t>
            </a:r>
            <a:endParaRPr lang="en-US" dirty="0"/>
          </a:p>
        </p:txBody>
      </p:sp>
      <p:sp>
        <p:nvSpPr>
          <p:cNvPr id="10" name="Slide Number Placeholder 5"/>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5BC7FEBF-A170-470C-A369-F0D066FB58E5}"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27844B3-FFD3-4421-805C-2651B499C281}" type="datetime1">
              <a:rPr lang="en-US" smtClean="0"/>
              <a:t>3/27/2018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Risk Sensitive Business Cycles</a:t>
            </a:r>
            <a:endParaRPr lang="en-US"/>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smtClean="0">
                <a:solidFill>
                  <a:schemeClr val="bg1"/>
                </a:solidFill>
                <a:latin typeface="+mn-lt"/>
                <a:cs typeface="+mn-cs"/>
              </a:rPr>
              <a:t>Jeremy Bejarano</a:t>
            </a:r>
            <a:endParaRPr lang="en-US" sz="1200" dirty="0">
              <a:solidFill>
                <a:schemeClr val="bg1"/>
              </a:solidFill>
              <a:latin typeface="+mn-lt"/>
              <a:cs typeface="+mn-cs"/>
            </a:endParaRPr>
          </a:p>
        </p:txBody>
      </p:sp>
      <p:sp>
        <p:nvSpPr>
          <p:cNvPr id="3" name="Content Placeholder 2"/>
          <p:cNvSpPr>
            <a:spLocks noGrp="1"/>
          </p:cNvSpPr>
          <p:nvPr>
            <p:ph sz="half" idx="1"/>
          </p:nvPr>
        </p:nvSpPr>
        <p:spPr>
          <a:xfrm>
            <a:off x="2286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9" name="Date Placeholder 4"/>
          <p:cNvSpPr>
            <a:spLocks noGrp="1"/>
          </p:cNvSpPr>
          <p:nvPr>
            <p:ph type="dt" sz="half" idx="10"/>
          </p:nvPr>
        </p:nvSpPr>
        <p:spPr>
          <a:xfrm>
            <a:off x="0" y="6492875"/>
            <a:ext cx="1066800" cy="365125"/>
          </a:xfrm>
        </p:spPr>
        <p:txBody>
          <a:bodyPr/>
          <a:lstStyle>
            <a:lvl1pPr>
              <a:defRPr baseline="0" smtClean="0">
                <a:solidFill>
                  <a:schemeClr val="bg1"/>
                </a:solidFill>
              </a:defRPr>
            </a:lvl1pPr>
          </a:lstStyle>
          <a:p>
            <a:pPr>
              <a:defRPr/>
            </a:pPr>
            <a:fld id="{BE61A7E6-7444-424A-AF17-4A51576B1E8A}" type="datetime1">
              <a:rPr lang="en-US" smtClean="0"/>
              <a:t>3/27/2018</a:t>
            </a:fld>
            <a:endParaRPr lang="en-US"/>
          </a:p>
        </p:txBody>
      </p:sp>
      <p:sp>
        <p:nvSpPr>
          <p:cNvPr id="10" name="Footer Placeholder 5"/>
          <p:cNvSpPr>
            <a:spLocks noGrp="1"/>
          </p:cNvSpPr>
          <p:nvPr>
            <p:ph type="ftr" sz="quarter" idx="11"/>
          </p:nvPr>
        </p:nvSpPr>
        <p:spPr>
          <a:xfrm>
            <a:off x="4572000" y="6492875"/>
            <a:ext cx="3505200" cy="365125"/>
          </a:xfrm>
        </p:spPr>
        <p:txBody>
          <a:bodyPr/>
          <a:lstStyle>
            <a:lvl1pPr algn="l">
              <a:defRPr baseline="0" smtClean="0">
                <a:solidFill>
                  <a:schemeClr val="bg1"/>
                </a:solidFill>
              </a:defRPr>
            </a:lvl1pPr>
          </a:lstStyle>
          <a:p>
            <a:pPr>
              <a:defRPr/>
            </a:pPr>
            <a:r>
              <a:rPr lang="en-US" dirty="0" smtClean="0"/>
              <a:t>ECON 21410. Introduction</a:t>
            </a:r>
            <a:endParaRPr lang="en-US" dirty="0"/>
          </a:p>
        </p:txBody>
      </p:sp>
      <p:sp>
        <p:nvSpPr>
          <p:cNvPr id="11" name="Slide Number Placeholder 6"/>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CA58546F-1E4E-426D-9940-5EB4B4A7467C}"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smtClean="0">
                <a:solidFill>
                  <a:schemeClr val="bg1"/>
                </a:solidFill>
                <a:latin typeface="+mn-lt"/>
                <a:cs typeface="+mn-cs"/>
              </a:rPr>
              <a:t>Jeremy Bejarano</a:t>
            </a:r>
            <a:endParaRPr lang="en-US" sz="1200" dirty="0">
              <a:solidFill>
                <a:schemeClr val="bg1"/>
              </a:solidFill>
              <a:latin typeface="+mn-lt"/>
              <a:cs typeface="+mn-cs"/>
            </a:endParaRPr>
          </a:p>
        </p:txBody>
      </p:sp>
      <p:sp>
        <p:nvSpPr>
          <p:cNvPr id="3" name="Text Placeholder 2"/>
          <p:cNvSpPr>
            <a:spLocks noGrp="1"/>
          </p:cNvSpPr>
          <p:nvPr>
            <p:ph type="body" idx="1"/>
          </p:nvPr>
        </p:nvSpPr>
        <p:spPr>
          <a:xfrm>
            <a:off x="457200" y="990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76400"/>
            <a:ext cx="4040188"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990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76400"/>
            <a:ext cx="4041775"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11" name="Date Placeholder 6"/>
          <p:cNvSpPr>
            <a:spLocks noGrp="1"/>
          </p:cNvSpPr>
          <p:nvPr>
            <p:ph type="dt" sz="half" idx="10"/>
          </p:nvPr>
        </p:nvSpPr>
        <p:spPr>
          <a:xfrm>
            <a:off x="0" y="6492875"/>
            <a:ext cx="1066800" cy="365125"/>
          </a:xfrm>
        </p:spPr>
        <p:txBody>
          <a:bodyPr/>
          <a:lstStyle>
            <a:lvl1pPr>
              <a:defRPr baseline="0" smtClean="0">
                <a:solidFill>
                  <a:schemeClr val="bg1"/>
                </a:solidFill>
              </a:defRPr>
            </a:lvl1pPr>
          </a:lstStyle>
          <a:p>
            <a:pPr>
              <a:defRPr/>
            </a:pPr>
            <a:fld id="{46E11D7E-3377-4C4D-9ADA-989840967656}" type="datetime1">
              <a:rPr lang="en-US" smtClean="0"/>
              <a:t>3/27/2018</a:t>
            </a:fld>
            <a:endParaRPr lang="en-US"/>
          </a:p>
        </p:txBody>
      </p:sp>
      <p:sp>
        <p:nvSpPr>
          <p:cNvPr id="12" name="Footer Placeholder 7"/>
          <p:cNvSpPr>
            <a:spLocks noGrp="1"/>
          </p:cNvSpPr>
          <p:nvPr>
            <p:ph type="ftr" sz="quarter" idx="11"/>
          </p:nvPr>
        </p:nvSpPr>
        <p:spPr>
          <a:xfrm>
            <a:off x="4572000" y="6492875"/>
            <a:ext cx="3505200" cy="365125"/>
          </a:xfrm>
        </p:spPr>
        <p:txBody>
          <a:bodyPr/>
          <a:lstStyle>
            <a:lvl1pPr algn="l">
              <a:defRPr baseline="0" smtClean="0">
                <a:solidFill>
                  <a:schemeClr val="bg1"/>
                </a:solidFill>
              </a:defRPr>
            </a:lvl1pPr>
          </a:lstStyle>
          <a:p>
            <a:pPr>
              <a:defRPr/>
            </a:pPr>
            <a:r>
              <a:rPr lang="en-US" dirty="0" smtClean="0"/>
              <a:t>ECON 21410. Introduction</a:t>
            </a:r>
            <a:endParaRPr lang="en-US" dirty="0"/>
          </a:p>
        </p:txBody>
      </p:sp>
      <p:sp>
        <p:nvSpPr>
          <p:cNvPr id="13" name="Slide Number Placeholder 8"/>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4F25B14B-C98E-4C14-96E7-18DD3A29C179}"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12" name="Text Placeholder 10"/>
          <p:cNvSpPr>
            <a:spLocks noGrp="1"/>
          </p:cNvSpPr>
          <p:nvPr>
            <p:ph type="body" sz="quarter" idx="13"/>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7" name="Date Placeholder 6"/>
          <p:cNvSpPr>
            <a:spLocks noGrp="1"/>
          </p:cNvSpPr>
          <p:nvPr>
            <p:ph type="dt" sz="half" idx="14"/>
          </p:nvPr>
        </p:nvSpPr>
        <p:spPr>
          <a:xfrm>
            <a:off x="0" y="6492875"/>
            <a:ext cx="1066800" cy="365125"/>
          </a:xfrm>
        </p:spPr>
        <p:txBody>
          <a:bodyPr/>
          <a:lstStyle>
            <a:lvl1pPr>
              <a:defRPr baseline="0" smtClean="0">
                <a:solidFill>
                  <a:schemeClr val="bg1"/>
                </a:solidFill>
              </a:defRPr>
            </a:lvl1pPr>
          </a:lstStyle>
          <a:p>
            <a:pPr>
              <a:defRPr/>
            </a:pPr>
            <a:fld id="{AAA1E64C-278C-4AE6-AAB8-5B5F3CB65CD5}" type="datetime1">
              <a:rPr lang="en-US" smtClean="0"/>
              <a:t>3/27/2018</a:t>
            </a:fld>
            <a:endParaRPr lang="en-US"/>
          </a:p>
        </p:txBody>
      </p:sp>
      <p:sp>
        <p:nvSpPr>
          <p:cNvPr id="8" name="Footer Placeholder 7"/>
          <p:cNvSpPr>
            <a:spLocks noGrp="1"/>
          </p:cNvSpPr>
          <p:nvPr>
            <p:ph type="ftr" sz="quarter" idx="15"/>
          </p:nvPr>
        </p:nvSpPr>
        <p:spPr>
          <a:xfrm>
            <a:off x="4572000" y="6492875"/>
            <a:ext cx="3505200" cy="365125"/>
          </a:xfrm>
        </p:spPr>
        <p:txBody>
          <a:bodyPr/>
          <a:lstStyle>
            <a:lvl1pPr algn="l">
              <a:defRPr baseline="0" smtClean="0">
                <a:solidFill>
                  <a:schemeClr val="bg1"/>
                </a:solidFill>
              </a:defRPr>
            </a:lvl1pPr>
          </a:lstStyle>
          <a:p>
            <a:pPr>
              <a:defRPr/>
            </a:pPr>
            <a:r>
              <a:rPr lang="en-US" dirty="0" smtClean="0"/>
              <a:t>ECON 21410. Introduction</a:t>
            </a:r>
            <a:endParaRPr lang="en-US" dirty="0"/>
          </a:p>
        </p:txBody>
      </p:sp>
      <p:sp>
        <p:nvSpPr>
          <p:cNvPr id="9" name="Slide Number Placeholder 8"/>
          <p:cNvSpPr>
            <a:spLocks noGrp="1"/>
          </p:cNvSpPr>
          <p:nvPr>
            <p:ph type="sldNum" sz="quarter" idx="16"/>
          </p:nvPr>
        </p:nvSpPr>
        <p:spPr>
          <a:xfrm>
            <a:off x="8077200" y="6492875"/>
            <a:ext cx="1066800" cy="365125"/>
          </a:xfrm>
        </p:spPr>
        <p:txBody>
          <a:bodyPr/>
          <a:lstStyle>
            <a:lvl1pPr>
              <a:defRPr baseline="0" smtClean="0">
                <a:solidFill>
                  <a:schemeClr val="bg1"/>
                </a:solidFill>
              </a:defRPr>
            </a:lvl1pPr>
          </a:lstStyle>
          <a:p>
            <a:pPr>
              <a:defRPr/>
            </a:pPr>
            <a:fld id="{0F8ABFDA-DAF0-4496-8136-3108F5781C52}"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hasCustomPrompt="1"/>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Jeremy Bejarano</a:t>
            </a:r>
          </a:p>
        </p:txBody>
      </p:sp>
      <p:sp>
        <p:nvSpPr>
          <p:cNvPr id="5" name="Date Placeholder 6"/>
          <p:cNvSpPr>
            <a:spLocks noGrp="1"/>
          </p:cNvSpPr>
          <p:nvPr>
            <p:ph type="dt" sz="half" idx="14"/>
          </p:nvPr>
        </p:nvSpPr>
        <p:spPr>
          <a:xfrm>
            <a:off x="0" y="6492875"/>
            <a:ext cx="1066800" cy="365125"/>
          </a:xfrm>
        </p:spPr>
        <p:txBody>
          <a:bodyPr/>
          <a:lstStyle>
            <a:lvl1pPr>
              <a:defRPr baseline="0" smtClean="0">
                <a:solidFill>
                  <a:schemeClr val="bg1"/>
                </a:solidFill>
              </a:defRPr>
            </a:lvl1pPr>
          </a:lstStyle>
          <a:p>
            <a:pPr>
              <a:defRPr/>
            </a:pPr>
            <a:fld id="{700950E8-F506-44B1-948A-DFDA67C82E8E}" type="datetime1">
              <a:rPr lang="en-US" smtClean="0"/>
              <a:t>3/27/2018</a:t>
            </a:fld>
            <a:endParaRPr lang="en-US"/>
          </a:p>
        </p:txBody>
      </p:sp>
      <p:sp>
        <p:nvSpPr>
          <p:cNvPr id="6" name="Footer Placeholder 7"/>
          <p:cNvSpPr>
            <a:spLocks noGrp="1"/>
          </p:cNvSpPr>
          <p:nvPr>
            <p:ph type="ftr" sz="quarter" idx="15"/>
          </p:nvPr>
        </p:nvSpPr>
        <p:spPr>
          <a:xfrm>
            <a:off x="4572000" y="6492875"/>
            <a:ext cx="3505200" cy="365125"/>
          </a:xfrm>
        </p:spPr>
        <p:txBody>
          <a:bodyPr/>
          <a:lstStyle>
            <a:lvl1pPr algn="l">
              <a:defRPr baseline="0" smtClean="0">
                <a:solidFill>
                  <a:schemeClr val="bg1"/>
                </a:solidFill>
              </a:defRPr>
            </a:lvl1pPr>
          </a:lstStyle>
          <a:p>
            <a:pPr>
              <a:defRPr/>
            </a:pPr>
            <a:r>
              <a:rPr lang="en-US" dirty="0" smtClean="0"/>
              <a:t>ECON 21410. Introduction</a:t>
            </a:r>
            <a:endParaRPr lang="en-US" dirty="0"/>
          </a:p>
        </p:txBody>
      </p:sp>
      <p:sp>
        <p:nvSpPr>
          <p:cNvPr id="7" name="Slide Number Placeholder 8"/>
          <p:cNvSpPr>
            <a:spLocks noGrp="1"/>
          </p:cNvSpPr>
          <p:nvPr>
            <p:ph type="sldNum" sz="quarter" idx="16"/>
          </p:nvPr>
        </p:nvSpPr>
        <p:spPr>
          <a:xfrm>
            <a:off x="8077200" y="6492875"/>
            <a:ext cx="1066800" cy="365125"/>
          </a:xfrm>
        </p:spPr>
        <p:txBody>
          <a:bodyPr/>
          <a:lstStyle>
            <a:lvl1pPr>
              <a:defRPr baseline="0" smtClean="0">
                <a:solidFill>
                  <a:schemeClr val="bg1"/>
                </a:solidFill>
              </a:defRPr>
            </a:lvl1pPr>
          </a:lstStyle>
          <a:p>
            <a:pPr>
              <a:defRPr/>
            </a:pPr>
            <a:fld id="{E7C05FB1-C35B-4870-BC50-C1BF2D042AF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9C748E3-7CDC-4685-872C-7EC6E58068A4}" type="datetime1">
              <a:rPr lang="en-US" smtClean="0"/>
              <a:t>3/27/2018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Risk Sensitive Business Cycles</a:t>
            </a:r>
            <a:endParaRPr lang="en-US"/>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78C6F5-2949-4CBD-99A4-583C09B46015}" type="datetime1">
              <a:rPr lang="en-US" smtClean="0"/>
              <a:t>3/27/2018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Risk Sensitive Business Cycles</a:t>
            </a:r>
            <a:endParaRPr lang="en-US"/>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B9E87735-7319-4954-A3BF-E60228B25419}" type="datetime1">
              <a:rPr lang="en-US" smtClean="0"/>
              <a:t>3/27/2018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dirty="0" smtClean="0"/>
              <a:t>Risk Sensitive Business Cycles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6"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timing>
    <p:tnLst>
      <p:par>
        <p:cTn id="1" dur="indefinite" restart="never" nodeType="tmRoot"/>
      </p:par>
    </p:tnLst>
  </p:timing>
  <p:hf sldNum="0"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lectures.quantecon.org/py/python_by_exampl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jmbejara/comp-econ-sp18/blob/master/Syllabus-Computational-Economics.pdf" TargetMode="External"/><Relationship Id="rId2" Type="http://schemas.openxmlformats.org/officeDocument/2006/relationships/hyperlink" Target="https://github.com/jmbejara/comp-econ-sp1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a:xfrm>
            <a:off x="609600" y="1524000"/>
            <a:ext cx="7772400" cy="838200"/>
          </a:xfrm>
        </p:spPr>
        <p:txBody>
          <a:bodyPr/>
          <a:lstStyle/>
          <a:p>
            <a:r>
              <a:rPr lang="en-US" sz="3600" dirty="0"/>
              <a:t>Computational Methods in </a:t>
            </a:r>
            <a:r>
              <a:rPr lang="en-US" sz="3600" dirty="0" smtClean="0"/>
              <a:t>Economics</a:t>
            </a:r>
            <a:endParaRPr lang="en-US" sz="3600" dirty="0" smtClean="0"/>
          </a:p>
        </p:txBody>
      </p:sp>
      <p:sp>
        <p:nvSpPr>
          <p:cNvPr id="17" name="Subtitle 16"/>
          <p:cNvSpPr>
            <a:spLocks noGrp="1"/>
          </p:cNvSpPr>
          <p:nvPr>
            <p:ph type="subTitle" idx="1"/>
          </p:nvPr>
        </p:nvSpPr>
        <p:spPr>
          <a:xfrm>
            <a:off x="1143000" y="2514600"/>
            <a:ext cx="6248400" cy="685800"/>
          </a:xfrm>
        </p:spPr>
        <p:txBody>
          <a:bodyPr rtlCol="0">
            <a:normAutofit fontScale="62500" lnSpcReduction="20000"/>
          </a:bodyPr>
          <a:lstStyle/>
          <a:p>
            <a:pPr fontAlgn="auto">
              <a:spcAft>
                <a:spcPts val="0"/>
              </a:spcAft>
              <a:defRPr/>
            </a:pPr>
            <a:r>
              <a:rPr lang="en-US" dirty="0"/>
              <a:t>ECON </a:t>
            </a:r>
            <a:r>
              <a:rPr lang="en-US" dirty="0" smtClean="0"/>
              <a:t>21410</a:t>
            </a:r>
          </a:p>
          <a:p>
            <a:pPr fontAlgn="auto">
              <a:spcAft>
                <a:spcPts val="0"/>
              </a:spcAft>
              <a:defRPr/>
            </a:pPr>
            <a:r>
              <a:rPr lang="en-US" dirty="0" smtClean="0"/>
              <a:t>Instructor: Jeremy </a:t>
            </a:r>
            <a:r>
              <a:rPr lang="en-US" dirty="0" smtClean="0"/>
              <a:t>Bejarano</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l="18182" t="36750" r="44545" b="14764"/>
          <a:stretch/>
        </p:blipFill>
        <p:spPr>
          <a:xfrm>
            <a:off x="1143000" y="1066800"/>
            <a:ext cx="7086600" cy="5185319"/>
          </a:xfrm>
          <a:prstGeom prst="rect">
            <a:avLst/>
          </a:prstGeom>
        </p:spPr>
      </p:pic>
      <p:sp>
        <p:nvSpPr>
          <p:cNvPr id="3" name="Title 2"/>
          <p:cNvSpPr>
            <a:spLocks noGrp="1"/>
          </p:cNvSpPr>
          <p:nvPr>
            <p:ph type="title"/>
          </p:nvPr>
        </p:nvSpPr>
        <p:spPr/>
        <p:txBody>
          <a:bodyPr/>
          <a:lstStyle/>
          <a:p>
            <a:r>
              <a:rPr lang="en-US" dirty="0" smtClean="0"/>
              <a:t>Motivation</a:t>
            </a:r>
            <a:endParaRPr lang="en-US" dirty="0"/>
          </a:p>
        </p:txBody>
      </p:sp>
      <p:sp>
        <p:nvSpPr>
          <p:cNvPr id="4" name="Footer Placeholder 3"/>
          <p:cNvSpPr>
            <a:spLocks noGrp="1"/>
          </p:cNvSpPr>
          <p:nvPr>
            <p:ph type="ftr" sz="quarter" idx="11"/>
          </p:nvPr>
        </p:nvSpPr>
        <p:spPr/>
        <p:txBody>
          <a:bodyPr/>
          <a:lstStyle/>
          <a:p>
            <a:pPr>
              <a:defRPr/>
            </a:pPr>
            <a:r>
              <a:rPr lang="en-US" smtClean="0"/>
              <a:t>ECON 21410. Introduction</a:t>
            </a:r>
            <a:endParaRPr lang="en-US" dirty="0"/>
          </a:p>
        </p:txBody>
      </p:sp>
    </p:spTree>
    <p:extLst>
      <p:ext uri="{BB962C8B-B14F-4D97-AF65-F5344CB8AC3E}">
        <p14:creationId xmlns:p14="http://schemas.microsoft.com/office/powerpoint/2010/main" val="2094161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Pandas for Data Analysis</a:t>
            </a:r>
          </a:p>
          <a:p>
            <a:r>
              <a:rPr lang="en-US" dirty="0" smtClean="0"/>
              <a:t>Visualizations</a:t>
            </a:r>
          </a:p>
          <a:p>
            <a:pPr lvl="1"/>
            <a:r>
              <a:rPr lang="en-US" dirty="0"/>
              <a:t>https://seaborn.pydata.org/examples/index.html</a:t>
            </a:r>
            <a:endParaRPr lang="en-US" dirty="0" smtClean="0"/>
          </a:p>
          <a:p>
            <a:pPr lvl="1"/>
            <a:r>
              <a:rPr lang="en-US" dirty="0"/>
              <a:t>http://nbviewer.jupyter.org/github/plotly/python-user-guide/blob/master/s3_bubble-charts/s3_bubble-charts.ipynb</a:t>
            </a:r>
          </a:p>
        </p:txBody>
      </p:sp>
      <p:sp>
        <p:nvSpPr>
          <p:cNvPr id="3" name="Title 2"/>
          <p:cNvSpPr>
            <a:spLocks noGrp="1"/>
          </p:cNvSpPr>
          <p:nvPr>
            <p:ph type="title"/>
          </p:nvPr>
        </p:nvSpPr>
        <p:spPr/>
        <p:txBody>
          <a:bodyPr/>
          <a:lstStyle/>
          <a:p>
            <a:r>
              <a:rPr lang="en-US" dirty="0"/>
              <a:t>Motivation</a:t>
            </a:r>
          </a:p>
        </p:txBody>
      </p:sp>
      <p:sp>
        <p:nvSpPr>
          <p:cNvPr id="4" name="Footer Placeholder 3"/>
          <p:cNvSpPr>
            <a:spLocks noGrp="1"/>
          </p:cNvSpPr>
          <p:nvPr>
            <p:ph type="ftr" sz="quarter" idx="11"/>
          </p:nvPr>
        </p:nvSpPr>
        <p:spPr/>
        <p:txBody>
          <a:bodyPr/>
          <a:lstStyle/>
          <a:p>
            <a:pPr>
              <a:defRPr/>
            </a:pPr>
            <a:r>
              <a:rPr lang="en-US" smtClean="0"/>
              <a:t>ECON 21410. Introduction</a:t>
            </a:r>
            <a:endParaRPr lang="en-US" dirty="0"/>
          </a:p>
        </p:txBody>
      </p:sp>
    </p:spTree>
    <p:extLst>
      <p:ext uri="{BB962C8B-B14F-4D97-AF65-F5344CB8AC3E}">
        <p14:creationId xmlns:p14="http://schemas.microsoft.com/office/powerpoint/2010/main" val="2584302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Interactive visualization are easy to make and are great for personal portfolios.</a:t>
            </a:r>
          </a:p>
        </p:txBody>
      </p:sp>
      <p:sp>
        <p:nvSpPr>
          <p:cNvPr id="3" name="Title 2"/>
          <p:cNvSpPr>
            <a:spLocks noGrp="1"/>
          </p:cNvSpPr>
          <p:nvPr>
            <p:ph type="title"/>
          </p:nvPr>
        </p:nvSpPr>
        <p:spPr/>
        <p:txBody>
          <a:bodyPr/>
          <a:lstStyle/>
          <a:p>
            <a:r>
              <a:rPr lang="en-US" dirty="0"/>
              <a:t>Motivation</a:t>
            </a:r>
          </a:p>
        </p:txBody>
      </p:sp>
      <p:sp>
        <p:nvSpPr>
          <p:cNvPr id="4" name="Footer Placeholder 3"/>
          <p:cNvSpPr>
            <a:spLocks noGrp="1"/>
          </p:cNvSpPr>
          <p:nvPr>
            <p:ph type="ftr" sz="quarter" idx="11"/>
          </p:nvPr>
        </p:nvSpPr>
        <p:spPr/>
        <p:txBody>
          <a:bodyPr/>
          <a:lstStyle/>
          <a:p>
            <a:pPr>
              <a:defRPr/>
            </a:pPr>
            <a:r>
              <a:rPr lang="en-US" smtClean="0"/>
              <a:t>ECON 21410. Introduction</a:t>
            </a:r>
            <a:endParaRPr lang="en-US" dirty="0"/>
          </a:p>
        </p:txBody>
      </p:sp>
    </p:spTree>
    <p:extLst>
      <p:ext uri="{BB962C8B-B14F-4D97-AF65-F5344CB8AC3E}">
        <p14:creationId xmlns:p14="http://schemas.microsoft.com/office/powerpoint/2010/main" val="2711797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Applications to topics in economics and finance</a:t>
            </a:r>
          </a:p>
          <a:p>
            <a:pPr lvl="1"/>
            <a:r>
              <a:rPr lang="en-US" dirty="0" smtClean="0"/>
              <a:t>Schelling’s Segregation Model</a:t>
            </a:r>
          </a:p>
          <a:p>
            <a:pPr lvl="1"/>
            <a:r>
              <a:rPr lang="en-US" dirty="0" smtClean="0"/>
              <a:t>Portfolio Optimization</a:t>
            </a:r>
          </a:p>
          <a:p>
            <a:pPr lvl="1"/>
            <a:r>
              <a:rPr lang="en-US" dirty="0" smtClean="0"/>
              <a:t>Estimation of Productivity</a:t>
            </a:r>
          </a:p>
          <a:p>
            <a:pPr lvl="1"/>
            <a:r>
              <a:rPr lang="en-US" dirty="0" smtClean="0"/>
              <a:t>Business Cycle Accounting</a:t>
            </a:r>
          </a:p>
          <a:p>
            <a:pPr lvl="1"/>
            <a:r>
              <a:rPr lang="en-US" dirty="0" smtClean="0"/>
              <a:t>Models of Entry and Exit</a:t>
            </a:r>
          </a:p>
          <a:p>
            <a:pPr lvl="1"/>
            <a:r>
              <a:rPr lang="en-US" dirty="0" smtClean="0"/>
              <a:t>Asset Pricing</a:t>
            </a:r>
          </a:p>
          <a:p>
            <a:pPr lvl="1"/>
            <a:endParaRPr lang="en-US" dirty="0" smtClean="0"/>
          </a:p>
        </p:txBody>
      </p:sp>
      <p:sp>
        <p:nvSpPr>
          <p:cNvPr id="3" name="Title 2"/>
          <p:cNvSpPr>
            <a:spLocks noGrp="1"/>
          </p:cNvSpPr>
          <p:nvPr>
            <p:ph type="title"/>
          </p:nvPr>
        </p:nvSpPr>
        <p:spPr/>
        <p:txBody>
          <a:bodyPr/>
          <a:lstStyle/>
          <a:p>
            <a:r>
              <a:rPr lang="en-US" dirty="0"/>
              <a:t>Motivation</a:t>
            </a:r>
          </a:p>
        </p:txBody>
      </p:sp>
      <p:sp>
        <p:nvSpPr>
          <p:cNvPr id="4" name="Footer Placeholder 3"/>
          <p:cNvSpPr>
            <a:spLocks noGrp="1"/>
          </p:cNvSpPr>
          <p:nvPr>
            <p:ph type="ftr" sz="quarter" idx="11"/>
          </p:nvPr>
        </p:nvSpPr>
        <p:spPr/>
        <p:txBody>
          <a:bodyPr/>
          <a:lstStyle/>
          <a:p>
            <a:pPr>
              <a:defRPr/>
            </a:pPr>
            <a:r>
              <a:rPr lang="en-US" smtClean="0"/>
              <a:t>ECON 21410. Introduction</a:t>
            </a:r>
            <a:endParaRPr lang="en-US" dirty="0"/>
          </a:p>
        </p:txBody>
      </p:sp>
    </p:spTree>
    <p:extLst>
      <p:ext uri="{BB962C8B-B14F-4D97-AF65-F5344CB8AC3E}">
        <p14:creationId xmlns:p14="http://schemas.microsoft.com/office/powerpoint/2010/main" val="2640370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Who has had experience with computer programming before?</a:t>
            </a:r>
          </a:p>
          <a:p>
            <a:r>
              <a:rPr lang="en-US" dirty="0" smtClean="0"/>
              <a:t>Python? R? Stata? Anything else?</a:t>
            </a:r>
          </a:p>
          <a:p>
            <a:r>
              <a:rPr lang="en-US" dirty="0" err="1" smtClean="0"/>
              <a:t>Git</a:t>
            </a:r>
            <a:r>
              <a:rPr lang="en-US" dirty="0"/>
              <a:t> </a:t>
            </a:r>
            <a:r>
              <a:rPr lang="en-US" dirty="0" smtClean="0"/>
              <a:t>or </a:t>
            </a:r>
            <a:r>
              <a:rPr lang="en-US" dirty="0" err="1" smtClean="0"/>
              <a:t>LaTeX</a:t>
            </a:r>
            <a:r>
              <a:rPr lang="en-US" dirty="0" smtClean="0"/>
              <a:t>?</a:t>
            </a:r>
          </a:p>
          <a:p>
            <a:r>
              <a:rPr lang="en-US" dirty="0" smtClean="0"/>
              <a:t>Who is interesting in pursuing a career related to economics? Data science? Software development?</a:t>
            </a:r>
          </a:p>
          <a:p>
            <a:r>
              <a:rPr lang="en-US" dirty="0" smtClean="0"/>
              <a:t>Who is interested in graduate school? In economics or other fields?</a:t>
            </a:r>
          </a:p>
        </p:txBody>
      </p:sp>
      <p:sp>
        <p:nvSpPr>
          <p:cNvPr id="3" name="Title 2"/>
          <p:cNvSpPr>
            <a:spLocks noGrp="1"/>
          </p:cNvSpPr>
          <p:nvPr>
            <p:ph type="title"/>
          </p:nvPr>
        </p:nvSpPr>
        <p:spPr/>
        <p:txBody>
          <a:bodyPr/>
          <a:lstStyle/>
          <a:p>
            <a:r>
              <a:rPr lang="en-US" dirty="0" smtClean="0"/>
              <a:t>About You</a:t>
            </a:r>
            <a:endParaRPr lang="en-US" dirty="0"/>
          </a:p>
        </p:txBody>
      </p:sp>
      <p:sp>
        <p:nvSpPr>
          <p:cNvPr id="4" name="Footer Placeholder 3"/>
          <p:cNvSpPr>
            <a:spLocks noGrp="1"/>
          </p:cNvSpPr>
          <p:nvPr>
            <p:ph type="ftr" sz="quarter" idx="11"/>
          </p:nvPr>
        </p:nvSpPr>
        <p:spPr/>
        <p:txBody>
          <a:bodyPr/>
          <a:lstStyle/>
          <a:p>
            <a:pPr>
              <a:defRPr/>
            </a:pPr>
            <a:r>
              <a:rPr lang="en-US" smtClean="0"/>
              <a:t>ECON 21410. Introduction</a:t>
            </a:r>
            <a:endParaRPr lang="en-US" dirty="0"/>
          </a:p>
        </p:txBody>
      </p:sp>
    </p:spTree>
    <p:extLst>
      <p:ext uri="{BB962C8B-B14F-4D97-AF65-F5344CB8AC3E}">
        <p14:creationId xmlns:p14="http://schemas.microsoft.com/office/powerpoint/2010/main" val="3683055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will take a preliminary exam to get an idea of your experience with Python.</a:t>
            </a:r>
          </a:p>
          <a:p>
            <a:r>
              <a:rPr lang="en-US" dirty="0" smtClean="0"/>
              <a:t>We will be holding a Python crash course on Saturday.</a:t>
            </a:r>
          </a:p>
          <a:p>
            <a:pPr lvl="1"/>
            <a:r>
              <a:rPr lang="en-US" dirty="0" smtClean="0"/>
              <a:t>If you get 100%, you can skip this crash course and the associated portion of assignment 0.</a:t>
            </a:r>
          </a:p>
          <a:p>
            <a:r>
              <a:rPr lang="en-US" dirty="0" smtClean="0"/>
              <a:t>Take Preliminary Exam.</a:t>
            </a:r>
            <a:endParaRPr lang="en-US" dirty="0"/>
          </a:p>
        </p:txBody>
      </p:sp>
      <p:sp>
        <p:nvSpPr>
          <p:cNvPr id="3" name="Title 2"/>
          <p:cNvSpPr>
            <a:spLocks noGrp="1"/>
          </p:cNvSpPr>
          <p:nvPr>
            <p:ph type="title"/>
          </p:nvPr>
        </p:nvSpPr>
        <p:spPr/>
        <p:txBody>
          <a:bodyPr/>
          <a:lstStyle/>
          <a:p>
            <a:r>
              <a:rPr lang="en-US" dirty="0" smtClean="0"/>
              <a:t>Preliminary Exam</a:t>
            </a:r>
            <a:endParaRPr lang="en-US" dirty="0"/>
          </a:p>
        </p:txBody>
      </p:sp>
      <p:sp>
        <p:nvSpPr>
          <p:cNvPr id="4" name="Footer Placeholder 3"/>
          <p:cNvSpPr>
            <a:spLocks noGrp="1"/>
          </p:cNvSpPr>
          <p:nvPr>
            <p:ph type="ftr" sz="quarter" idx="11"/>
          </p:nvPr>
        </p:nvSpPr>
        <p:spPr/>
        <p:txBody>
          <a:bodyPr/>
          <a:lstStyle/>
          <a:p>
            <a:pPr>
              <a:defRPr/>
            </a:pPr>
            <a:r>
              <a:rPr lang="en-US" smtClean="0"/>
              <a:t>ECON 21410. Introduction</a:t>
            </a:r>
            <a:endParaRPr lang="en-US" dirty="0"/>
          </a:p>
        </p:txBody>
      </p:sp>
    </p:spTree>
    <p:extLst>
      <p:ext uri="{BB962C8B-B14F-4D97-AF65-F5344CB8AC3E}">
        <p14:creationId xmlns:p14="http://schemas.microsoft.com/office/powerpoint/2010/main" val="13322719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Introduce Google’s </a:t>
            </a:r>
            <a:r>
              <a:rPr lang="en-US" dirty="0" err="1" smtClean="0"/>
              <a:t>Colaboratory</a:t>
            </a:r>
            <a:endParaRPr lang="en-US" dirty="0" smtClean="0"/>
          </a:p>
          <a:p>
            <a:r>
              <a:rPr lang="en-US" dirty="0" smtClean="0"/>
              <a:t>If time permits:</a:t>
            </a:r>
          </a:p>
          <a:p>
            <a:pPr lvl="1"/>
            <a:r>
              <a:rPr lang="en-US" u="sng" dirty="0">
                <a:hlinkClick r:id="rId2"/>
              </a:rPr>
              <a:t>“</a:t>
            </a:r>
            <a:r>
              <a:rPr lang="en-US" u="sng" dirty="0" err="1">
                <a:hlinkClick r:id="rId2"/>
              </a:rPr>
              <a:t>QuantEcon</a:t>
            </a:r>
            <a:r>
              <a:rPr lang="en-US" u="sng" dirty="0">
                <a:hlinkClick r:id="rId2"/>
              </a:rPr>
              <a:t>: “An Introductory Example”</a:t>
            </a:r>
            <a:endParaRPr lang="en-US" dirty="0"/>
          </a:p>
        </p:txBody>
      </p:sp>
      <p:sp>
        <p:nvSpPr>
          <p:cNvPr id="3" name="Title 2"/>
          <p:cNvSpPr>
            <a:spLocks noGrp="1"/>
          </p:cNvSpPr>
          <p:nvPr>
            <p:ph type="title"/>
          </p:nvPr>
        </p:nvSpPr>
        <p:spPr/>
        <p:txBody>
          <a:bodyPr/>
          <a:lstStyle/>
          <a:p>
            <a:r>
              <a:rPr lang="en-US" dirty="0" smtClean="0"/>
              <a:t>An Introductory Example</a:t>
            </a:r>
            <a:endParaRPr lang="en-US" dirty="0"/>
          </a:p>
        </p:txBody>
      </p:sp>
      <p:sp>
        <p:nvSpPr>
          <p:cNvPr id="4" name="Footer Placeholder 3"/>
          <p:cNvSpPr>
            <a:spLocks noGrp="1"/>
          </p:cNvSpPr>
          <p:nvPr>
            <p:ph type="ftr" sz="quarter" idx="11"/>
          </p:nvPr>
        </p:nvSpPr>
        <p:spPr/>
        <p:txBody>
          <a:bodyPr/>
          <a:lstStyle/>
          <a:p>
            <a:pPr>
              <a:defRPr/>
            </a:pPr>
            <a:r>
              <a:rPr lang="en-US" smtClean="0"/>
              <a:t>ECON 21410. Introduction</a:t>
            </a:r>
            <a:endParaRPr lang="en-US" dirty="0"/>
          </a:p>
        </p:txBody>
      </p:sp>
    </p:spTree>
    <p:extLst>
      <p:ext uri="{BB962C8B-B14F-4D97-AF65-F5344CB8AC3E}">
        <p14:creationId xmlns:p14="http://schemas.microsoft.com/office/powerpoint/2010/main" val="739078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My name is Jeremy </a:t>
            </a:r>
            <a:r>
              <a:rPr lang="en-US" dirty="0" err="1" smtClean="0"/>
              <a:t>Bejarano</a:t>
            </a:r>
            <a:endParaRPr lang="en-US" dirty="0" smtClean="0"/>
          </a:p>
          <a:p>
            <a:pPr lvl="1"/>
            <a:r>
              <a:rPr lang="en-US" dirty="0" smtClean="0"/>
              <a:t>5</a:t>
            </a:r>
            <a:r>
              <a:rPr lang="en-US" baseline="30000" dirty="0" smtClean="0"/>
              <a:t>th</a:t>
            </a:r>
            <a:r>
              <a:rPr lang="en-US" dirty="0" smtClean="0"/>
              <a:t> year PhD student in economics</a:t>
            </a:r>
          </a:p>
          <a:p>
            <a:pPr lvl="1"/>
            <a:r>
              <a:rPr lang="en-US" dirty="0" smtClean="0"/>
              <a:t>Macroeconomics, Finance, Asset Pricing</a:t>
            </a:r>
          </a:p>
          <a:p>
            <a:pPr lvl="1"/>
            <a:r>
              <a:rPr lang="en-US" dirty="0" smtClean="0"/>
              <a:t>Enjoy mathematics, scientific computing, data, Python (</a:t>
            </a:r>
            <a:r>
              <a:rPr lang="en-US" dirty="0" err="1" smtClean="0"/>
              <a:t>PyData</a:t>
            </a:r>
            <a:r>
              <a:rPr lang="en-US" dirty="0" smtClean="0"/>
              <a:t> and </a:t>
            </a:r>
            <a:r>
              <a:rPr lang="en-US" dirty="0" err="1" smtClean="0"/>
              <a:t>Jupyter</a:t>
            </a:r>
            <a:r>
              <a:rPr lang="en-US" dirty="0" smtClean="0"/>
              <a:t>), HPC</a:t>
            </a:r>
          </a:p>
        </p:txBody>
      </p:sp>
      <p:sp>
        <p:nvSpPr>
          <p:cNvPr id="3" name="Title 2"/>
          <p:cNvSpPr>
            <a:spLocks noGrp="1"/>
          </p:cNvSpPr>
          <p:nvPr>
            <p:ph type="title"/>
          </p:nvPr>
        </p:nvSpPr>
        <p:spPr/>
        <p:txBody>
          <a:bodyPr/>
          <a:lstStyle/>
          <a:p>
            <a:r>
              <a:rPr lang="en-US" dirty="0" smtClean="0"/>
              <a:t>Introductions</a:t>
            </a:r>
            <a:endParaRPr lang="en-US" dirty="0"/>
          </a:p>
        </p:txBody>
      </p:sp>
      <p:sp>
        <p:nvSpPr>
          <p:cNvPr id="4" name="Footer Placeholder 3"/>
          <p:cNvSpPr>
            <a:spLocks noGrp="1"/>
          </p:cNvSpPr>
          <p:nvPr>
            <p:ph type="ftr" sz="quarter" idx="11"/>
          </p:nvPr>
        </p:nvSpPr>
        <p:spPr/>
        <p:txBody>
          <a:bodyPr/>
          <a:lstStyle/>
          <a:p>
            <a:pPr>
              <a:defRPr/>
            </a:pPr>
            <a:r>
              <a:rPr lang="en-US" smtClean="0"/>
              <a:t>ECON 21410. Introduction</a:t>
            </a:r>
            <a:endParaRPr lang="en-US" dirty="0" smtClean="0"/>
          </a:p>
        </p:txBody>
      </p:sp>
    </p:spTree>
    <p:extLst>
      <p:ext uri="{BB962C8B-B14F-4D97-AF65-F5344CB8AC3E}">
        <p14:creationId xmlns:p14="http://schemas.microsoft.com/office/powerpoint/2010/main" val="4010564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a:t>Course </a:t>
            </a:r>
            <a:r>
              <a:rPr lang="en-US" sz="2400" b="1" dirty="0" smtClean="0"/>
              <a:t>Description: </a:t>
            </a:r>
            <a:r>
              <a:rPr lang="en-US" sz="2400" dirty="0" smtClean="0"/>
              <a:t>This </a:t>
            </a:r>
            <a:r>
              <a:rPr lang="en-US" sz="2400" dirty="0"/>
              <a:t>course introduces the basic programming and computational techniques necessary for solving and estimating economic models. The course covers topics in numerical methods, such as optimization, function approximation, and Monte Carlo techniques, as well as topics in data exploration, visualization, and estimation. Emphasis will be placed on developing effective programming and research practices. The course is structured through a series of applications in such topics as macroeconomic growth, real business cycles, and asset pricing. The course will be taught primarily in Python. Though helpful, no previous experience with computer programming is necessary for this class. </a:t>
            </a:r>
            <a:r>
              <a:rPr lang="en-US" sz="2400" dirty="0"/>
              <a:t/>
            </a:r>
            <a:br>
              <a:rPr lang="en-US" sz="2400" dirty="0"/>
            </a:br>
            <a:endParaRPr lang="en-US" sz="2400" dirty="0"/>
          </a:p>
        </p:txBody>
      </p:sp>
      <p:sp>
        <p:nvSpPr>
          <p:cNvPr id="3" name="Title 2"/>
          <p:cNvSpPr>
            <a:spLocks noGrp="1"/>
          </p:cNvSpPr>
          <p:nvPr>
            <p:ph type="title"/>
          </p:nvPr>
        </p:nvSpPr>
        <p:spPr/>
        <p:txBody>
          <a:bodyPr/>
          <a:lstStyle/>
          <a:p>
            <a:r>
              <a:rPr lang="en-US" dirty="0"/>
              <a:t>About this class</a:t>
            </a:r>
          </a:p>
        </p:txBody>
      </p:sp>
      <p:sp>
        <p:nvSpPr>
          <p:cNvPr id="4" name="Footer Placeholder 3"/>
          <p:cNvSpPr>
            <a:spLocks noGrp="1"/>
          </p:cNvSpPr>
          <p:nvPr>
            <p:ph type="ftr" sz="quarter" idx="11"/>
          </p:nvPr>
        </p:nvSpPr>
        <p:spPr/>
        <p:txBody>
          <a:bodyPr/>
          <a:lstStyle/>
          <a:p>
            <a:pPr>
              <a:defRPr/>
            </a:pPr>
            <a:r>
              <a:rPr lang="en-US" smtClean="0"/>
              <a:t>ECON 21410. Introduction</a:t>
            </a:r>
            <a:endParaRPr lang="en-US" dirty="0"/>
          </a:p>
        </p:txBody>
      </p:sp>
    </p:spTree>
    <p:extLst>
      <p:ext uri="{BB962C8B-B14F-4D97-AF65-F5344CB8AC3E}">
        <p14:creationId xmlns:p14="http://schemas.microsoft.com/office/powerpoint/2010/main" val="3794886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t>Confusion with course description</a:t>
            </a:r>
          </a:p>
          <a:p>
            <a:pPr lvl="1"/>
            <a:r>
              <a:rPr lang="en-US" dirty="0" smtClean="0"/>
              <a:t>Interest in Python?</a:t>
            </a:r>
          </a:p>
          <a:p>
            <a:pPr lvl="1"/>
            <a:r>
              <a:rPr lang="en-US" dirty="0" smtClean="0"/>
              <a:t>Interest in R?</a:t>
            </a:r>
          </a:p>
          <a:p>
            <a:pPr lvl="1"/>
            <a:r>
              <a:rPr lang="en-US" dirty="0" smtClean="0"/>
              <a:t>Stata?</a:t>
            </a:r>
          </a:p>
          <a:p>
            <a:pPr lvl="1"/>
            <a:r>
              <a:rPr lang="en-US" dirty="0" smtClean="0"/>
              <a:t>Macroeconomics or Finance?</a:t>
            </a:r>
          </a:p>
          <a:p>
            <a:r>
              <a:rPr lang="en-US" sz="2800" dirty="0" smtClean="0"/>
              <a:t>Examples from other fields</a:t>
            </a:r>
          </a:p>
          <a:p>
            <a:pPr lvl="1"/>
            <a:r>
              <a:rPr lang="en-US" sz="2400" dirty="0" smtClean="0"/>
              <a:t>Labor economics, Urban economics, Industrial organization</a:t>
            </a:r>
            <a:r>
              <a:rPr lang="en-US" sz="2400" dirty="0"/>
              <a:t/>
            </a:r>
            <a:br>
              <a:rPr lang="en-US" sz="2400" dirty="0"/>
            </a:br>
            <a:endParaRPr lang="en-US" sz="2400" dirty="0"/>
          </a:p>
        </p:txBody>
      </p:sp>
      <p:sp>
        <p:nvSpPr>
          <p:cNvPr id="3" name="Title 2"/>
          <p:cNvSpPr>
            <a:spLocks noGrp="1"/>
          </p:cNvSpPr>
          <p:nvPr>
            <p:ph type="title"/>
          </p:nvPr>
        </p:nvSpPr>
        <p:spPr/>
        <p:txBody>
          <a:bodyPr/>
          <a:lstStyle/>
          <a:p>
            <a:r>
              <a:rPr lang="en-US" dirty="0"/>
              <a:t>About this class</a:t>
            </a:r>
          </a:p>
        </p:txBody>
      </p:sp>
      <p:sp>
        <p:nvSpPr>
          <p:cNvPr id="4" name="Footer Placeholder 3"/>
          <p:cNvSpPr>
            <a:spLocks noGrp="1"/>
          </p:cNvSpPr>
          <p:nvPr>
            <p:ph type="ftr" sz="quarter" idx="11"/>
          </p:nvPr>
        </p:nvSpPr>
        <p:spPr/>
        <p:txBody>
          <a:bodyPr/>
          <a:lstStyle/>
          <a:p>
            <a:pPr>
              <a:defRPr/>
            </a:pPr>
            <a:r>
              <a:rPr lang="en-US" smtClean="0"/>
              <a:t>ECON 21410. Introduction</a:t>
            </a:r>
            <a:endParaRPr lang="en-US" dirty="0"/>
          </a:p>
        </p:txBody>
      </p:sp>
    </p:spTree>
    <p:extLst>
      <p:ext uri="{BB962C8B-B14F-4D97-AF65-F5344CB8AC3E}">
        <p14:creationId xmlns:p14="http://schemas.microsoft.com/office/powerpoint/2010/main" val="1835790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ECON 21410: Computational Methods in </a:t>
            </a:r>
            <a:r>
              <a:rPr lang="en-US" dirty="0" smtClean="0"/>
              <a:t>Economics</a:t>
            </a:r>
          </a:p>
          <a:p>
            <a:r>
              <a:rPr lang="en-US" dirty="0" smtClean="0"/>
              <a:t>Prerequisites: </a:t>
            </a:r>
          </a:p>
          <a:p>
            <a:pPr lvl="1"/>
            <a:r>
              <a:rPr lang="en-US" dirty="0" smtClean="0"/>
              <a:t>ECON </a:t>
            </a:r>
            <a:r>
              <a:rPr lang="en-US" dirty="0"/>
              <a:t>20100 </a:t>
            </a:r>
            <a:r>
              <a:rPr lang="en-US" dirty="0" smtClean="0"/>
              <a:t>(</a:t>
            </a:r>
            <a:r>
              <a:rPr lang="en-US" dirty="0"/>
              <a:t>The Elements of Economic Analysis </a:t>
            </a:r>
            <a:r>
              <a:rPr lang="en-US" dirty="0" smtClean="0"/>
              <a:t>II)</a:t>
            </a:r>
          </a:p>
          <a:p>
            <a:pPr lvl="1"/>
            <a:r>
              <a:rPr lang="en-US" dirty="0" smtClean="0"/>
              <a:t>ECON </a:t>
            </a:r>
            <a:r>
              <a:rPr lang="en-US" dirty="0"/>
              <a:t>21020 or ECON </a:t>
            </a:r>
            <a:r>
              <a:rPr lang="en-US" dirty="0" smtClean="0"/>
              <a:t>21030 (Econometrics or Econometrics Honors)</a:t>
            </a:r>
          </a:p>
          <a:p>
            <a:r>
              <a:rPr lang="en-US" dirty="0" smtClean="0"/>
              <a:t>Recommended:</a:t>
            </a:r>
          </a:p>
          <a:p>
            <a:pPr lvl="1"/>
            <a:r>
              <a:rPr lang="en-US" dirty="0" smtClean="0"/>
              <a:t>ECON </a:t>
            </a:r>
            <a:r>
              <a:rPr lang="en-US" dirty="0"/>
              <a:t>20200 </a:t>
            </a:r>
            <a:r>
              <a:rPr lang="en-US" dirty="0" smtClean="0"/>
              <a:t>(</a:t>
            </a:r>
            <a:r>
              <a:rPr lang="en-US" dirty="0"/>
              <a:t>The Elements of Economic Analysis </a:t>
            </a:r>
            <a:r>
              <a:rPr lang="en-US" dirty="0" smtClean="0"/>
              <a:t>III – covers macro topics)</a:t>
            </a:r>
            <a:endParaRPr lang="en-US" dirty="0"/>
          </a:p>
        </p:txBody>
      </p:sp>
      <p:sp>
        <p:nvSpPr>
          <p:cNvPr id="3" name="Title 2"/>
          <p:cNvSpPr>
            <a:spLocks noGrp="1"/>
          </p:cNvSpPr>
          <p:nvPr>
            <p:ph type="title"/>
          </p:nvPr>
        </p:nvSpPr>
        <p:spPr/>
        <p:txBody>
          <a:bodyPr/>
          <a:lstStyle/>
          <a:p>
            <a:r>
              <a:rPr lang="en-US" dirty="0" smtClean="0"/>
              <a:t>About this class</a:t>
            </a:r>
            <a:endParaRPr lang="en-US" dirty="0"/>
          </a:p>
        </p:txBody>
      </p:sp>
      <p:sp>
        <p:nvSpPr>
          <p:cNvPr id="4" name="Footer Placeholder 3"/>
          <p:cNvSpPr>
            <a:spLocks noGrp="1"/>
          </p:cNvSpPr>
          <p:nvPr>
            <p:ph type="ftr" sz="quarter" idx="11"/>
          </p:nvPr>
        </p:nvSpPr>
        <p:spPr/>
        <p:txBody>
          <a:bodyPr/>
          <a:lstStyle/>
          <a:p>
            <a:pPr>
              <a:defRPr/>
            </a:pPr>
            <a:r>
              <a:rPr lang="en-US" smtClean="0"/>
              <a:t>ECON 21410. Introduction</a:t>
            </a:r>
            <a:endParaRPr lang="en-US" dirty="0" smtClean="0"/>
          </a:p>
        </p:txBody>
      </p:sp>
    </p:spTree>
    <p:extLst>
      <p:ext uri="{BB962C8B-B14F-4D97-AF65-F5344CB8AC3E}">
        <p14:creationId xmlns:p14="http://schemas.microsoft.com/office/powerpoint/2010/main" val="2884411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Navigate to course GitHub page:</a:t>
            </a:r>
          </a:p>
          <a:p>
            <a:pPr lvl="1"/>
            <a:r>
              <a:rPr lang="en-US" dirty="0">
                <a:hlinkClick r:id="rId2"/>
              </a:rPr>
              <a:t>https://</a:t>
            </a:r>
            <a:r>
              <a:rPr lang="en-US" dirty="0" smtClean="0">
                <a:hlinkClick r:id="rId2"/>
              </a:rPr>
              <a:t>github.com/jmbejara/comp-econ-sp18</a:t>
            </a:r>
            <a:endParaRPr lang="en-US" dirty="0" smtClean="0"/>
          </a:p>
          <a:p>
            <a:r>
              <a:rPr lang="en-US" dirty="0" smtClean="0"/>
              <a:t>Explain how </a:t>
            </a:r>
          </a:p>
          <a:p>
            <a:pPr marL="971550" lvl="1" indent="-514350">
              <a:buFont typeface="+mj-lt"/>
              <a:buAutoNum type="arabicPeriod"/>
            </a:pPr>
            <a:r>
              <a:rPr lang="en-US" dirty="0" smtClean="0"/>
              <a:t>course material, including schedule, is on GitHub,</a:t>
            </a:r>
          </a:p>
          <a:p>
            <a:pPr marL="971550" lvl="1" indent="-514350">
              <a:buFont typeface="+mj-lt"/>
              <a:buAutoNum type="arabicPeriod"/>
            </a:pPr>
            <a:r>
              <a:rPr lang="en-US" dirty="0" smtClean="0"/>
              <a:t>assignments will be turned in via GitHub,</a:t>
            </a:r>
          </a:p>
          <a:p>
            <a:pPr marL="971550" lvl="1" indent="-514350">
              <a:buFont typeface="+mj-lt"/>
              <a:buAutoNum type="arabicPeriod"/>
            </a:pPr>
            <a:r>
              <a:rPr lang="en-US" dirty="0" smtClean="0"/>
              <a:t>and grades will be posted on Canvas.</a:t>
            </a:r>
          </a:p>
          <a:p>
            <a:r>
              <a:rPr lang="en-US" dirty="0" smtClean="0"/>
              <a:t>Go over syllabus:</a:t>
            </a:r>
          </a:p>
          <a:p>
            <a:pPr lvl="1"/>
            <a:r>
              <a:rPr lang="en-US" dirty="0">
                <a:hlinkClick r:id="rId3"/>
              </a:rPr>
              <a:t>https://</a:t>
            </a:r>
            <a:r>
              <a:rPr lang="en-US" dirty="0" smtClean="0">
                <a:hlinkClick r:id="rId3"/>
              </a:rPr>
              <a:t>github.com/jmbejara/comp-econ-sp18/blob/master/Syllabus-Computational-Economics.pdf</a:t>
            </a:r>
            <a:endParaRPr lang="en-US" dirty="0" smtClean="0"/>
          </a:p>
          <a:p>
            <a:pPr marL="0" indent="0">
              <a:buNone/>
            </a:pPr>
            <a:endParaRPr lang="en-US" dirty="0" smtClean="0"/>
          </a:p>
        </p:txBody>
      </p:sp>
      <p:sp>
        <p:nvSpPr>
          <p:cNvPr id="3" name="Title 2"/>
          <p:cNvSpPr>
            <a:spLocks noGrp="1"/>
          </p:cNvSpPr>
          <p:nvPr>
            <p:ph type="title"/>
          </p:nvPr>
        </p:nvSpPr>
        <p:spPr/>
        <p:txBody>
          <a:bodyPr/>
          <a:lstStyle/>
          <a:p>
            <a:r>
              <a:rPr lang="en-US" dirty="0" smtClean="0"/>
              <a:t>About this class</a:t>
            </a:r>
            <a:endParaRPr lang="en-US" dirty="0"/>
          </a:p>
        </p:txBody>
      </p:sp>
      <p:sp>
        <p:nvSpPr>
          <p:cNvPr id="4" name="Footer Placeholder 3"/>
          <p:cNvSpPr>
            <a:spLocks noGrp="1"/>
          </p:cNvSpPr>
          <p:nvPr>
            <p:ph type="ftr" sz="quarter" idx="11"/>
          </p:nvPr>
        </p:nvSpPr>
        <p:spPr/>
        <p:txBody>
          <a:bodyPr/>
          <a:lstStyle/>
          <a:p>
            <a:pPr>
              <a:defRPr/>
            </a:pPr>
            <a:r>
              <a:rPr lang="en-US" smtClean="0"/>
              <a:t>ECON 21410. Introduction</a:t>
            </a:r>
            <a:endParaRPr lang="en-US" dirty="0" smtClean="0"/>
          </a:p>
        </p:txBody>
      </p:sp>
    </p:spTree>
    <p:extLst>
      <p:ext uri="{BB962C8B-B14F-4D97-AF65-F5344CB8AC3E}">
        <p14:creationId xmlns:p14="http://schemas.microsoft.com/office/powerpoint/2010/main" val="1421281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Quotes from </a:t>
            </a:r>
            <a:r>
              <a:rPr lang="en-US" dirty="0" err="1" smtClean="0"/>
              <a:t>Gentskow</a:t>
            </a:r>
            <a:r>
              <a:rPr lang="en-US" dirty="0" smtClean="0"/>
              <a:t> and Shapiro</a:t>
            </a:r>
          </a:p>
          <a:p>
            <a:r>
              <a:rPr lang="en-US" dirty="0" smtClean="0"/>
              <a:t>Personal Demos</a:t>
            </a:r>
          </a:p>
          <a:p>
            <a:r>
              <a:rPr lang="en-US" dirty="0" smtClean="0"/>
              <a:t>Example class projects/assignments</a:t>
            </a:r>
          </a:p>
          <a:p>
            <a:r>
              <a:rPr lang="en-US" dirty="0" err="1" smtClean="0"/>
              <a:t>QuantEcon</a:t>
            </a:r>
            <a:r>
              <a:rPr lang="en-US" dirty="0" smtClean="0"/>
              <a:t> project. What is it?</a:t>
            </a:r>
          </a:p>
          <a:p>
            <a:r>
              <a:rPr lang="en-US" dirty="0" err="1" smtClean="0"/>
              <a:t>QuantEcon</a:t>
            </a:r>
            <a:r>
              <a:rPr lang="en-US" dirty="0" smtClean="0"/>
              <a:t>: </a:t>
            </a:r>
            <a:r>
              <a:rPr lang="en-US" dirty="0"/>
              <a:t>About Python </a:t>
            </a:r>
            <a:endParaRPr lang="en-US" dirty="0" smtClean="0"/>
          </a:p>
          <a:p>
            <a:pPr lvl="1"/>
            <a:r>
              <a:rPr lang="en-US" dirty="0" smtClean="0"/>
              <a:t>https</a:t>
            </a:r>
            <a:r>
              <a:rPr lang="en-US" dirty="0"/>
              <a:t>://lectures.quantecon.org/py/about_py.html</a:t>
            </a:r>
          </a:p>
        </p:txBody>
      </p:sp>
      <p:sp>
        <p:nvSpPr>
          <p:cNvPr id="3" name="Title 2"/>
          <p:cNvSpPr>
            <a:spLocks noGrp="1"/>
          </p:cNvSpPr>
          <p:nvPr>
            <p:ph type="title"/>
          </p:nvPr>
        </p:nvSpPr>
        <p:spPr/>
        <p:txBody>
          <a:bodyPr/>
          <a:lstStyle/>
          <a:p>
            <a:r>
              <a:rPr lang="en-US" dirty="0" smtClean="0"/>
              <a:t>Motivation</a:t>
            </a:r>
            <a:endParaRPr lang="en-US" dirty="0"/>
          </a:p>
        </p:txBody>
      </p:sp>
      <p:sp>
        <p:nvSpPr>
          <p:cNvPr id="4" name="Footer Placeholder 3"/>
          <p:cNvSpPr>
            <a:spLocks noGrp="1"/>
          </p:cNvSpPr>
          <p:nvPr>
            <p:ph type="ftr" sz="quarter" idx="11"/>
          </p:nvPr>
        </p:nvSpPr>
        <p:spPr/>
        <p:txBody>
          <a:bodyPr/>
          <a:lstStyle/>
          <a:p>
            <a:pPr>
              <a:defRPr/>
            </a:pPr>
            <a:r>
              <a:rPr lang="en-US" smtClean="0"/>
              <a:t>ECON 21410. Introduction</a:t>
            </a:r>
            <a:endParaRPr lang="en-US" dirty="0"/>
          </a:p>
        </p:txBody>
      </p:sp>
    </p:spTree>
    <p:extLst>
      <p:ext uri="{BB962C8B-B14F-4D97-AF65-F5344CB8AC3E}">
        <p14:creationId xmlns:p14="http://schemas.microsoft.com/office/powerpoint/2010/main" val="2812740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err="1" smtClean="0"/>
              <a:t>Gentzkow</a:t>
            </a:r>
            <a:r>
              <a:rPr lang="en-US" sz="2400" dirty="0"/>
              <a:t> and Shapiro, “Code and Data for the Social Sciences: A Practitioner’s </a:t>
            </a:r>
            <a:r>
              <a:rPr lang="en-US" sz="2400" dirty="0" smtClean="0"/>
              <a:t>Guide”</a:t>
            </a:r>
            <a:endParaRPr lang="en-US" sz="2400" dirty="0"/>
          </a:p>
          <a:p>
            <a:r>
              <a:rPr lang="en-US" sz="2400" dirty="0" smtClean="0"/>
              <a:t>What </a:t>
            </a:r>
            <a:r>
              <a:rPr lang="en-US" sz="2400" dirty="0"/>
              <a:t>does it mean to do empirical social science? Asking good questions. Digging up novel data. Designing statistical analysis. Writing up results. For many of us, most of the time, what it means is writing and debugging code. We write code to clean data, to transform data, to scrape data, and to merge data. We write code to execute statistical analyses, to simulate models, to format results, to produce plots. We stare at, puzzle over, fight with, and curse at code that isn’t working the way we expect it to. We dig through old code trying to figure out what we were thinking when we wrote it, or why we’re getting a different result from the one we got the week before.</a:t>
            </a:r>
          </a:p>
        </p:txBody>
      </p:sp>
      <p:sp>
        <p:nvSpPr>
          <p:cNvPr id="3" name="Title 2"/>
          <p:cNvSpPr>
            <a:spLocks noGrp="1"/>
          </p:cNvSpPr>
          <p:nvPr>
            <p:ph type="title"/>
          </p:nvPr>
        </p:nvSpPr>
        <p:spPr/>
        <p:txBody>
          <a:bodyPr/>
          <a:lstStyle/>
          <a:p>
            <a:r>
              <a:rPr lang="en-US" dirty="0" smtClean="0"/>
              <a:t>Motivation</a:t>
            </a:r>
            <a:endParaRPr lang="en-US" dirty="0"/>
          </a:p>
        </p:txBody>
      </p:sp>
      <p:sp>
        <p:nvSpPr>
          <p:cNvPr id="4" name="Footer Placeholder 3"/>
          <p:cNvSpPr>
            <a:spLocks noGrp="1"/>
          </p:cNvSpPr>
          <p:nvPr>
            <p:ph type="ftr" sz="quarter" idx="11"/>
          </p:nvPr>
        </p:nvSpPr>
        <p:spPr/>
        <p:txBody>
          <a:bodyPr/>
          <a:lstStyle/>
          <a:p>
            <a:pPr>
              <a:defRPr/>
            </a:pPr>
            <a:r>
              <a:rPr lang="en-US" smtClean="0"/>
              <a:t>ECON 21410. Introduction</a:t>
            </a:r>
            <a:endParaRPr lang="en-US" dirty="0"/>
          </a:p>
        </p:txBody>
      </p:sp>
    </p:spTree>
    <p:extLst>
      <p:ext uri="{BB962C8B-B14F-4D97-AF65-F5344CB8AC3E}">
        <p14:creationId xmlns:p14="http://schemas.microsoft.com/office/powerpoint/2010/main" val="3332038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Though we all write code for a living, few of the economists, political scientists, psychologists, sociologists, or other empirical researchers we know have any formal training in computer science. Most of them picked up the basics of programming without much effort, and have never given it much thought since. Saying they should spend more time thinking about the way they write code would be like telling a novelist that she should spend more time thinking about how best to use Microsoft Word. Sure, there are people who take whole courses in how to change fonts or do mail merge, but anyone moderately clever just opens the thing up and figures out how it works along the way</a:t>
            </a:r>
            <a:r>
              <a:rPr lang="en-US" sz="2000" dirty="0" smtClean="0"/>
              <a:t>.</a:t>
            </a:r>
          </a:p>
          <a:p>
            <a:r>
              <a:rPr lang="en-US" sz="2000" i="1" dirty="0"/>
              <a:t>This manual began with a growing sense that our own version of this self-taught </a:t>
            </a:r>
            <a:r>
              <a:rPr lang="en-US" sz="2000" i="1" dirty="0" smtClean="0"/>
              <a:t>seat-of-the-pants </a:t>
            </a:r>
            <a:r>
              <a:rPr lang="en-US" sz="2000" i="1" dirty="0"/>
              <a:t>approach to computing was hitting its limits.</a:t>
            </a:r>
          </a:p>
        </p:txBody>
      </p:sp>
      <p:sp>
        <p:nvSpPr>
          <p:cNvPr id="3" name="Title 2"/>
          <p:cNvSpPr>
            <a:spLocks noGrp="1"/>
          </p:cNvSpPr>
          <p:nvPr>
            <p:ph type="title"/>
          </p:nvPr>
        </p:nvSpPr>
        <p:spPr/>
        <p:txBody>
          <a:bodyPr/>
          <a:lstStyle/>
          <a:p>
            <a:r>
              <a:rPr lang="en-US" dirty="0" smtClean="0"/>
              <a:t>Motivation</a:t>
            </a:r>
            <a:endParaRPr lang="en-US" dirty="0"/>
          </a:p>
        </p:txBody>
      </p:sp>
      <p:sp>
        <p:nvSpPr>
          <p:cNvPr id="4" name="Footer Placeholder 3"/>
          <p:cNvSpPr>
            <a:spLocks noGrp="1"/>
          </p:cNvSpPr>
          <p:nvPr>
            <p:ph type="ftr" sz="quarter" idx="11"/>
          </p:nvPr>
        </p:nvSpPr>
        <p:spPr/>
        <p:txBody>
          <a:bodyPr/>
          <a:lstStyle/>
          <a:p>
            <a:pPr>
              <a:defRPr/>
            </a:pPr>
            <a:r>
              <a:rPr lang="en-US" smtClean="0"/>
              <a:t>ECON 21410. Introduction</a:t>
            </a:r>
            <a:endParaRPr lang="en-US" dirty="0"/>
          </a:p>
        </p:txBody>
      </p:sp>
    </p:spTree>
    <p:extLst>
      <p:ext uri="{BB962C8B-B14F-4D97-AF65-F5344CB8AC3E}">
        <p14:creationId xmlns:p14="http://schemas.microsoft.com/office/powerpoint/2010/main" val="2980092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eamer.potx" id="{5426EE5D-D364-4846-9403-21A21E071C75}" vid="{BD287340-2A25-43D8-A490-76941387F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Beamer</Template>
  <TotalTime>10902</TotalTime>
  <Words>866</Words>
  <Application>Microsoft Office PowerPoint</Application>
  <PresentationFormat>On-screen Show (4:3)</PresentationFormat>
  <Paragraphs>94</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Beamer</vt:lpstr>
      <vt:lpstr>Computational Methods in Economics</vt:lpstr>
      <vt:lpstr>Introductions</vt:lpstr>
      <vt:lpstr>About this class</vt:lpstr>
      <vt:lpstr>About this class</vt:lpstr>
      <vt:lpstr>About this class</vt:lpstr>
      <vt:lpstr>About this class</vt:lpstr>
      <vt:lpstr>Motivation</vt:lpstr>
      <vt:lpstr>Motivation</vt:lpstr>
      <vt:lpstr>Motivation</vt:lpstr>
      <vt:lpstr>Motivation</vt:lpstr>
      <vt:lpstr>Motivation</vt:lpstr>
      <vt:lpstr>Motivation</vt:lpstr>
      <vt:lpstr>Motivation</vt:lpstr>
      <vt:lpstr>About You</vt:lpstr>
      <vt:lpstr>Preliminary Exam</vt:lpstr>
      <vt:lpstr>An Introductory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Sensitive Business Cycles</dc:title>
  <dc:creator>Jeremy Bejarano</dc:creator>
  <cp:lastModifiedBy>Microsoft Office User</cp:lastModifiedBy>
  <cp:revision>35</cp:revision>
  <dcterms:created xsi:type="dcterms:W3CDTF">2017-08-30T21:23:03Z</dcterms:created>
  <dcterms:modified xsi:type="dcterms:W3CDTF">2018-03-27T19:47:42Z</dcterms:modified>
</cp:coreProperties>
</file>