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2" r:id="rId3"/>
    <p:sldId id="265" r:id="rId4"/>
    <p:sldId id="263" r:id="rId5"/>
    <p:sldId id="266" r:id="rId6"/>
    <p:sldId id="268" r:id="rId7"/>
    <p:sldId id="260" r:id="rId8"/>
    <p:sldId id="269" r:id="rId9"/>
    <p:sldId id="270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 smtClean="0"/>
            <a:t>Initialisation</a:t>
          </a:r>
          <a:endParaRPr lang="en-US" dirty="0"/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 smtClean="0"/>
            <a:t>Traversal</a:t>
          </a:r>
          <a:endParaRPr lang="en-US" dirty="0"/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 smtClean="0"/>
            <a:t>Depth-first search</a:t>
          </a:r>
          <a:endParaRPr lang="en-US" dirty="0"/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 smtClean="0"/>
            <a:t>Warnsdorff’s Rule</a:t>
          </a:r>
          <a:endParaRPr lang="en-US" dirty="0"/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 smtClean="0"/>
            <a:t>Black magic/sacrificing virgins</a:t>
          </a:r>
          <a:endParaRPr lang="en-US" dirty="0"/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 smtClean="0"/>
            <a:t>Re-evaluation</a:t>
          </a:r>
          <a:endParaRPr lang="en-US" dirty="0"/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 smtClean="0"/>
            <a:t>Backtracking when hitting a dead end</a:t>
          </a:r>
          <a:endParaRPr lang="en-US" dirty="0"/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 smtClean="0"/>
            <a:t>Completion</a:t>
          </a:r>
          <a:endParaRPr lang="en-US" dirty="0"/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 smtClean="0"/>
            <a:t>Solved tour</a:t>
          </a:r>
          <a:endParaRPr lang="en-US" dirty="0"/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 smtClean="0"/>
            <a:t>Printing finished board with moves taken</a:t>
          </a:r>
          <a:endParaRPr lang="en-US" dirty="0"/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 smtClean="0"/>
            <a:t>Create board</a:t>
          </a:r>
          <a:endParaRPr lang="en-US" dirty="0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 smtClean="0"/>
            <a:t>Rules for movement</a:t>
          </a:r>
          <a:endParaRPr lang="en-US" dirty="0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E2D04747-C7EB-45CB-A968-DF0127DA9F0B}">
      <dgm:prSet phldrT="[Text]"/>
      <dgm:spPr/>
      <dgm:t>
        <a:bodyPr/>
        <a:lstStyle/>
        <a:p>
          <a:r>
            <a:rPr lang="en-US" dirty="0" smtClean="0"/>
            <a:t>Continuing a new path</a:t>
          </a:r>
          <a:endParaRPr lang="en-US" dirty="0"/>
        </a:p>
      </dgm:t>
    </dgm:pt>
    <dgm:pt modelId="{89C8DD1A-55B9-4637-BFBB-622E7F33EBA5}" type="parTrans" cxnId="{632C7C22-F090-4A5D-82EA-1C9023ED34BD}">
      <dgm:prSet/>
      <dgm:spPr/>
      <dgm:t>
        <a:bodyPr/>
        <a:lstStyle/>
        <a:p>
          <a:endParaRPr lang="en-US"/>
        </a:p>
      </dgm:t>
    </dgm:pt>
    <dgm:pt modelId="{97E8E710-5821-45E1-B399-BC178BD47183}" type="sibTrans" cxnId="{632C7C22-F090-4A5D-82EA-1C9023ED34B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 custLinFactX="-3812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632C7C22-F090-4A5D-82EA-1C9023ED34BD}" srcId="{6D0E5D9F-7263-4526-A227-51301233F549}" destId="{E2D04747-C7EB-45CB-A968-DF0127DA9F0B}" srcOrd="1" destOrd="0" parTransId="{89C8DD1A-55B9-4637-BFBB-622E7F33EBA5}" sibTransId="{97E8E710-5821-45E1-B399-BC178BD47183}"/>
    <dgm:cxn modelId="{48249AA8-082D-492E-8225-733FD2000F3A}" type="presOf" srcId="{E2D04747-C7EB-45CB-A968-DF0127DA9F0B}" destId="{25A33852-3C4B-4406-8856-3A4D6201948C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4037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Initialisation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Create board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Rules for movement</a:t>
          </a:r>
          <a:endParaRPr lang="en-US" sz="1900" kern="1200" dirty="0"/>
        </a:p>
      </dsp:txBody>
      <dsp:txXfrm rot="5400000">
        <a:off x="1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Traversal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Depth-first search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Warnsdorff’s Rule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Black magic/sacrificing virgins</a:t>
          </a:r>
          <a:endParaRPr lang="en-US" sz="1900" kern="1200" dirty="0"/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Re-evaluation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Backtracking when hitting a dead end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Continuing a new path</a:t>
          </a:r>
          <a:endParaRPr lang="en-US" sz="1900" kern="1200" dirty="0"/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307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Completion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Solved tour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Printing finished board with moves taken</a:t>
          </a:r>
          <a:endParaRPr lang="en-US" sz="1900" kern="1200" dirty="0"/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8/19/2018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depth-first-search/tutorial/" TargetMode="External"/><Relationship Id="rId7" Type="http://schemas.openxmlformats.org/officeDocument/2006/relationships/hyperlink" Target="https://dmitrybrant.com/knights-tour" TargetMode="External"/><Relationship Id="rId2" Type="http://schemas.openxmlformats.org/officeDocument/2006/relationships/hyperlink" Target="http://www.mindmagician.org/tourhelp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warnsdorffs-algorithm-knights-tour-problem/" TargetMode="External"/><Relationship Id="rId5" Type="http://schemas.openxmlformats.org/officeDocument/2006/relationships/hyperlink" Target="https://ieeexplore.ieee.org/abstract/document/8126004/" TargetMode="External"/><Relationship Id="rId4" Type="http://schemas.openxmlformats.org/officeDocument/2006/relationships/hyperlink" Target="https://www.geeksforgeeks.org/the-knights-tour-problem-backtracking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courselib/static/pythonds/Graphs/BuildingtheKnightsTourGrap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SIT215 – Artificial and Computational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 Task 2 – Knight’s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78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809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94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Audit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807624"/>
              </p:ext>
            </p:extLst>
          </p:nvPr>
        </p:nvGraphicFramePr>
        <p:xfrm>
          <a:off x="1029793" y="2152999"/>
          <a:ext cx="10017821" cy="42810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9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Skill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Level of knowledge</a:t>
                      </a:r>
                    </a:p>
                    <a:p>
                      <a:pPr algn="ctr"/>
                      <a:r>
                        <a:rPr lang="en-AU" sz="1050" dirty="0" smtClean="0"/>
                        <a:t>(None,</a:t>
                      </a:r>
                      <a:r>
                        <a:rPr lang="en-AU" sz="1050" baseline="0" dirty="0" smtClean="0"/>
                        <a:t> Basic, Competent, Proficient)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Action(s) to improve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Problem domain:</a:t>
                      </a:r>
                    </a:p>
                    <a:p>
                      <a:r>
                        <a:rPr lang="en-AU" sz="1100" dirty="0" smtClean="0"/>
                        <a:t>What</a:t>
                      </a:r>
                      <a:r>
                        <a:rPr lang="en-AU" sz="1100" baseline="0" dirty="0" smtClean="0"/>
                        <a:t> tools and knowledge is required to implement a ‘knight’s tour’</a:t>
                      </a:r>
                      <a:endParaRPr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</a:t>
                      </a:r>
                      <a:r>
                        <a:rPr lang="en-AU" sz="1050" baseline="0" dirty="0" smtClean="0"/>
                        <a:t> Basic</a:t>
                      </a:r>
                      <a:endParaRPr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2"/>
                        </a:rPr>
                        <a:t>http://www.mindmagician.org/tourhelp.aspx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97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State-space search algorithms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Basic</a:t>
                      </a:r>
                    </a:p>
                    <a:p>
                      <a:pPr algn="l"/>
                      <a:r>
                        <a:rPr lang="en-AU" sz="1050" dirty="0" smtClean="0"/>
                        <a:t>Phil: Competent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3"/>
                        </a:rPr>
                        <a:t>https://www.hackerearth.com/practice/algorithms/graphs/depth-first-search/tutorial/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572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Backtracking 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4"/>
                        </a:rPr>
                        <a:t>https://www.geeksforgeeks.org/the-knights-tour-problem-backtracking-1/</a:t>
                      </a:r>
                      <a:r>
                        <a:rPr lang="en-AU" sz="1200" baseline="0" dirty="0"/>
                        <a:t> </a:t>
                      </a:r>
                      <a:endParaRPr lang="en-AU" sz="1200" baseline="0" dirty="0" smtClean="0"/>
                    </a:p>
                    <a:p>
                      <a:pPr algn="ctr"/>
                      <a:endParaRPr lang="en-AU" sz="1200" baseline="0" dirty="0" smtClean="0"/>
                    </a:p>
                    <a:p>
                      <a:pPr algn="ctr"/>
                      <a:r>
                        <a:rPr lang="en-AU" sz="1200" dirty="0" smtClean="0">
                          <a:hlinkClick r:id="rId5"/>
                        </a:rPr>
                        <a:t>https://ieeexplore.ieee.org/abstract/document/8126004/</a:t>
                      </a:r>
                      <a:r>
                        <a:rPr lang="en-AU" sz="12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833071"/>
                  </a:ext>
                </a:extLst>
              </a:tr>
              <a:tr h="58777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Warnsdorff’s algorithm, heuristics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None</a:t>
                      </a:r>
                    </a:p>
                    <a:p>
                      <a:pPr algn="l"/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6"/>
                        </a:rPr>
                        <a:t>https://www.geeksforgeeks.org/warnsdorffs-algorithm-knights-tour-problem/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252602"/>
                  </a:ext>
                </a:extLst>
              </a:tr>
              <a:tr h="419836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Neural Networks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50" dirty="0" smtClean="0"/>
                        <a:t>Lee: None</a:t>
                      </a:r>
                    </a:p>
                    <a:p>
                      <a:pPr algn="l"/>
                      <a:r>
                        <a:rPr lang="en-AU" sz="1050" dirty="0" smtClean="0"/>
                        <a:t>Phil: Basic</a:t>
                      </a:r>
                      <a:endParaRPr lang="en-A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hlinkClick r:id="rId7"/>
                        </a:rPr>
                        <a:t>https://dmitrybrant.com/knights-tour</a:t>
                      </a:r>
                      <a:r>
                        <a:rPr lang="en-AU" sz="1200" dirty="0" smtClean="0"/>
                        <a:t> 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Knight’s tour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2494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Quick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First reference of the problem was in 9</a:t>
            </a:r>
            <a:r>
              <a:rPr lang="en-US" baseline="30000" dirty="0" smtClean="0"/>
              <a:t>th</a:t>
            </a:r>
            <a:r>
              <a:rPr lang="en-US" dirty="0" smtClean="0"/>
              <a:t> century AD</a:t>
            </a:r>
          </a:p>
          <a:p>
            <a:r>
              <a:rPr lang="en-AU" dirty="0" smtClean="0"/>
              <a:t>26,534,728,821,064 directed closed tours on 8 x 8 board</a:t>
            </a:r>
          </a:p>
          <a:p>
            <a:r>
              <a:rPr lang="en-AU" dirty="0"/>
              <a:t>4×10</a:t>
            </a:r>
            <a:r>
              <a:rPr lang="en-AU" baseline="30000" dirty="0"/>
              <a:t>51</a:t>
            </a:r>
            <a:r>
              <a:rPr lang="en-AU" dirty="0"/>
              <a:t> possible move </a:t>
            </a:r>
            <a:r>
              <a:rPr lang="en-AU" dirty="0" smtClean="0"/>
              <a:t>sequences on 8x8 board</a:t>
            </a:r>
          </a:p>
        </p:txBody>
      </p:sp>
      <p:pic>
        <p:nvPicPr>
          <p:cNvPr id="1026" name="Picture 2" descr="../_images/knightmove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4405740"/>
            <a:ext cx="3291568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0160" y="6270962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 dirty="0" smtClean="0"/>
              <a:t>Image from: </a:t>
            </a:r>
            <a:r>
              <a:rPr lang="en-AU" sz="600" dirty="0" smtClean="0">
                <a:hlinkClick r:id="rId3"/>
              </a:rPr>
              <a:t>http</a:t>
            </a:r>
            <a:r>
              <a:rPr lang="en-AU" sz="600" dirty="0">
                <a:hlinkClick r:id="rId3"/>
              </a:rPr>
              <a:t>://</a:t>
            </a:r>
            <a:r>
              <a:rPr lang="en-AU" sz="600" dirty="0" smtClean="0">
                <a:hlinkClick r:id="rId3"/>
              </a:rPr>
              <a:t>interactivepython.org/courselib/static/pythonds/Graphs/BuildingtheKnightsTourGraph.html</a:t>
            </a:r>
            <a:r>
              <a:rPr lang="en-AU" sz="600" dirty="0" smtClean="0"/>
              <a:t> </a:t>
            </a:r>
            <a:endParaRPr lang="en-AU" sz="600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06044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914525" y="2324099"/>
            <a:ext cx="8753475" cy="419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endParaRPr lang="en-AU" dirty="0" smtClean="0"/>
          </a:p>
          <a:p>
            <a:pPr algn="ctr"/>
            <a:endParaRPr lang="en-AU" dirty="0"/>
          </a:p>
          <a:p>
            <a:pPr algn="ctr"/>
            <a:r>
              <a:rPr lang="en-AU" dirty="0" smtClean="0"/>
              <a:t>Demonstration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constraints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 test cases for bugs when solver doesn’t find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tests we ran it found a solution very quickly on most boards</a:t>
            </a:r>
          </a:p>
          <a:p>
            <a:r>
              <a:rPr lang="en-US" dirty="0" smtClean="0"/>
              <a:t>Would add test cases if needed to enhance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Explanation of the Knight’s Tour problem, and what makes it challenging to solve</a:t>
            </a:r>
          </a:p>
          <a:p>
            <a:r>
              <a:rPr lang="en-AU" dirty="0"/>
              <a:t>2) Explanation of the solution algorithm you chose or designed</a:t>
            </a:r>
          </a:p>
          <a:p>
            <a:r>
              <a:rPr lang="en-AU" dirty="0"/>
              <a:t>3) Explanation and demonstration of your software implementation of this algorithm</a:t>
            </a:r>
          </a:p>
          <a:p>
            <a:r>
              <a:rPr lang="en-AU" dirty="0"/>
              <a:t>4) Discussion of any limitations or constraints of your solution</a:t>
            </a:r>
          </a:p>
          <a:p>
            <a:r>
              <a:rPr lang="en-AU" dirty="0"/>
              <a:t>5) You must also clearly identify </a:t>
            </a:r>
            <a:r>
              <a:rPr lang="en-AU" dirty="0" smtClean="0"/>
              <a:t>which group </a:t>
            </a:r>
            <a:r>
              <a:rPr lang="en-AU" dirty="0"/>
              <a:t>members did what work, to contribute to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285</TotalTime>
  <Words>319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Educational subjects 16x9</vt:lpstr>
      <vt:lpstr>SIT215 – Artificial and Computational Intelligence</vt:lpstr>
      <vt:lpstr>Skills Audit</vt:lpstr>
      <vt:lpstr>The Knight’s tour problem</vt:lpstr>
      <vt:lpstr>Our solution</vt:lpstr>
      <vt:lpstr>Demonstration</vt:lpstr>
      <vt:lpstr>Limitations and constraints</vt:lpstr>
      <vt:lpstr>Requirements</vt:lpstr>
      <vt:lpstr>Add a Slide Title - 5</vt:lpstr>
      <vt:lpstr>Add a Slide Title - 5</vt:lpstr>
      <vt:lpstr>Add a Slide Title - 5</vt:lpstr>
      <vt:lpstr>Add a Slide Title - 5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SIT215 – Artificial and Computational Intelligence</dc:title>
  <dc:creator>Lee Copland</dc:creator>
  <cp:lastModifiedBy>Lee Copland</cp:lastModifiedBy>
  <cp:revision>11</cp:revision>
  <dcterms:created xsi:type="dcterms:W3CDTF">2018-08-18T05:42:57Z</dcterms:created>
  <dcterms:modified xsi:type="dcterms:W3CDTF">2018-08-19T08:44:20Z</dcterms:modified>
</cp:coreProperties>
</file>