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2" r:id="rId4"/>
    <p:sldId id="265" r:id="rId5"/>
    <p:sldId id="271" r:id="rId6"/>
    <p:sldId id="263" r:id="rId7"/>
    <p:sldId id="269" r:id="rId8"/>
    <p:sldId id="270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Initialisation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Create tiles</a:t>
          </a:r>
          <a:endParaRPr lang="en-US" dirty="0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sz="2600" dirty="0" smtClean="0"/>
            <a:t>Game state</a:t>
          </a:r>
          <a:endParaRPr lang="en-US" sz="2600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1800" dirty="0" smtClean="0"/>
            <a:t>All possible moves calculated</a:t>
          </a:r>
          <a:endParaRPr lang="en-US" sz="1800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1800" dirty="0" smtClean="0"/>
            <a:t>AI selects move with best chance of winning</a:t>
          </a:r>
          <a:endParaRPr lang="en-US" sz="1800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Game continues I guess?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Completion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AI wins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Prompt to play again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863B87C2-331D-4582-8686-E5C1A59A2B51}">
      <dgm:prSet phldrT="[Text]"/>
      <dgm:spPr/>
      <dgm:t>
        <a:bodyPr/>
        <a:lstStyle/>
        <a:p>
          <a:r>
            <a:rPr lang="en-US" dirty="0" smtClean="0"/>
            <a:t>Choose player</a:t>
          </a:r>
          <a:endParaRPr lang="en-US" dirty="0"/>
        </a:p>
      </dgm:t>
    </dgm:pt>
    <dgm:pt modelId="{366F5546-8A36-49E2-8577-907791F183F5}" type="parTrans" cxnId="{CD176794-9E65-47E7-9CC8-C4214C5C3382}">
      <dgm:prSet/>
      <dgm:spPr/>
      <dgm:t>
        <a:bodyPr/>
        <a:lstStyle/>
        <a:p>
          <a:endParaRPr lang="en-US"/>
        </a:p>
      </dgm:t>
    </dgm:pt>
    <dgm:pt modelId="{2E5A3693-510C-43C3-955A-31EF41A0E7F8}" type="sibTrans" cxnId="{CD176794-9E65-47E7-9CC8-C4214C5C3382}">
      <dgm:prSet/>
      <dgm:spPr/>
      <dgm:t>
        <a:bodyPr/>
        <a:lstStyle/>
        <a:p>
          <a:endParaRPr lang="en-US"/>
        </a:p>
      </dgm:t>
    </dgm:pt>
    <dgm:pt modelId="{5C8E640C-46BB-44A9-B1B1-F05732E2468E}">
      <dgm:prSet phldrT="[Text]"/>
      <dgm:spPr/>
      <dgm:t>
        <a:bodyPr/>
        <a:lstStyle/>
        <a:p>
          <a:r>
            <a:rPr lang="en-US" dirty="0" smtClean="0"/>
            <a:t>Define rules of the game</a:t>
          </a:r>
          <a:endParaRPr lang="en-US" dirty="0"/>
        </a:p>
      </dgm:t>
    </dgm:pt>
    <dgm:pt modelId="{7B424C8A-CC15-4582-B996-9C3CBD330827}" type="parTrans" cxnId="{A547B903-29FB-4D97-ABE3-3FF0B517B8C3}">
      <dgm:prSet/>
      <dgm:spPr/>
      <dgm:t>
        <a:bodyPr/>
        <a:lstStyle/>
        <a:p>
          <a:endParaRPr lang="en-US"/>
        </a:p>
      </dgm:t>
    </dgm:pt>
    <dgm:pt modelId="{72524A1F-9D25-4955-9990-660CEC8B05CD}" type="sibTrans" cxnId="{A547B903-29FB-4D97-ABE3-3FF0B517B8C3}">
      <dgm:prSet/>
      <dgm:spPr/>
      <dgm:t>
        <a:bodyPr/>
        <a:lstStyle/>
        <a:p>
          <a:endParaRPr lang="en-US"/>
        </a:p>
      </dgm:t>
    </dgm:pt>
    <dgm:pt modelId="{2E2B37F6-3D5E-4B0D-878F-EBB05289552C}">
      <dgm:prSet phldrT="[Text]"/>
      <dgm:spPr/>
      <dgm:t>
        <a:bodyPr/>
        <a:lstStyle/>
        <a:p>
          <a:r>
            <a:rPr lang="en-US" dirty="0" smtClean="0"/>
            <a:t>More black magic</a:t>
          </a:r>
          <a:endParaRPr lang="en-US" dirty="0"/>
        </a:p>
      </dgm:t>
    </dgm:pt>
    <dgm:pt modelId="{5DC5F0E5-E07F-40D1-A489-B9C4970CC908}" type="parTrans" cxnId="{D7442F6C-A0FE-47F6-B6FD-2E56630B33A8}">
      <dgm:prSet/>
      <dgm:spPr/>
      <dgm:t>
        <a:bodyPr/>
        <a:lstStyle/>
        <a:p>
          <a:endParaRPr lang="en-US"/>
        </a:p>
      </dgm:t>
    </dgm:pt>
    <dgm:pt modelId="{675E808C-D89B-406A-884A-20952C08535F}" type="sibTrans" cxnId="{D7442F6C-A0FE-47F6-B6FD-2E56630B33A8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D647E05-4337-4DB4-B837-61728A29CDF2}" type="presOf" srcId="{5C8E640C-46BB-44A9-B1B1-F05732E2468E}" destId="{98302F07-D6A9-46A5-9807-EBF6C9F5B2DD}" srcOrd="0" destOrd="3" presId="urn:microsoft.com/office/officeart/2005/8/layout/hList6"/>
    <dgm:cxn modelId="{A547B903-29FB-4D97-ABE3-3FF0B517B8C3}" srcId="{082E8A29-955A-4C7C-A174-3E9DCD4DC89B}" destId="{5C8E640C-46BB-44A9-B1B1-F05732E2468E}" srcOrd="2" destOrd="0" parTransId="{7B424C8A-CC15-4582-B996-9C3CBD330827}" sibTransId="{72524A1F-9D25-4955-9990-660CEC8B0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7442F6C-A0FE-47F6-B6FD-2E56630B33A8}" srcId="{6D0E5D9F-7263-4526-A227-51301233F549}" destId="{2E2B37F6-3D5E-4B0D-878F-EBB05289552C}" srcOrd="1" destOrd="0" parTransId="{5DC5F0E5-E07F-40D1-A489-B9C4970CC908}" sibTransId="{675E808C-D89B-406A-884A-20952C08535F}"/>
    <dgm:cxn modelId="{CD176794-9E65-47E7-9CC8-C4214C5C3382}" srcId="{082E8A29-955A-4C7C-A174-3E9DCD4DC89B}" destId="{863B87C2-331D-4582-8686-E5C1A59A2B51}" srcOrd="1" destOrd="0" parTransId="{366F5546-8A36-49E2-8577-907791F183F5}" sibTransId="{2E5A3693-510C-43C3-955A-31EF41A0E7F8}"/>
    <dgm:cxn modelId="{6C951E38-E530-426F-9C38-3B09EC68A707}" type="presOf" srcId="{2E2B37F6-3D5E-4B0D-878F-EBB05289552C}" destId="{25A33852-3C4B-4406-8856-3A4D6201948C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F02ACF8C-C2D9-458B-9FBE-440F4BAB9DB8}" type="presOf" srcId="{863B87C2-331D-4582-8686-E5C1A59A2B51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Initialisation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Create tiles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Choose player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Define rules of the game</a:t>
          </a:r>
          <a:endParaRPr lang="en-US" sz="23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Game state</a:t>
          </a:r>
          <a:endParaRPr lang="en-US" sz="2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All possible moves calculated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AI selects move with best chance of winning</a:t>
          </a:r>
          <a:endParaRPr lang="en-US" sz="18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???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Game continues I guess?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More black magic</a:t>
          </a:r>
          <a:endParaRPr lang="en-US" sz="23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0" tIns="0" rIns="184113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Completion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AI wins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Prompt to play again</a:t>
          </a:r>
          <a:endParaRPr lang="en-US" sz="23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maths.org/content/play-win-ni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sZ8DD6WHU" TargetMode="External"/><Relationship Id="rId2" Type="http://schemas.openxmlformats.org/officeDocument/2006/relationships/hyperlink" Target="https://en.wikipedia.org/wiki/Ni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nypoer.io/2016/10/28/implementing-minimax-and-alpha-beta-pruning-using-python/" TargetMode="External"/><Relationship Id="rId4" Type="http://schemas.openxmlformats.org/officeDocument/2006/relationships/hyperlink" Target="https://plus.maths.org/content/play-win-ni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Artificial And Computational </a:t>
            </a:r>
            <a:r>
              <a:rPr lang="en-US" dirty="0" smtClean="0"/>
              <a:t>Intelligence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task 3 – A game of Nim</a:t>
            </a:r>
            <a:endParaRPr lang="en-US" dirty="0" smtClean="0"/>
          </a:p>
          <a:p>
            <a:r>
              <a:rPr lang="en-US" sz="1200" dirty="0" smtClean="0"/>
              <a:t>Lee </a:t>
            </a:r>
            <a:r>
              <a:rPr lang="en-US" sz="1200" dirty="0" smtClean="0"/>
              <a:t>Copland</a:t>
            </a:r>
          </a:p>
          <a:p>
            <a:r>
              <a:rPr lang="en-US" sz="1200" dirty="0" smtClean="0"/>
              <a:t>Philip Castiglione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7810618" cy="37116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Nim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6375862" cy="3977295"/>
          </a:xfrm>
        </p:spPr>
        <p:txBody>
          <a:bodyPr/>
          <a:lstStyle/>
          <a:p>
            <a:r>
              <a:rPr lang="en-US" dirty="0" smtClean="0"/>
              <a:t>Nim is a strategic game between two players</a:t>
            </a:r>
            <a:endParaRPr lang="en-US" dirty="0"/>
          </a:p>
          <a:p>
            <a:r>
              <a:rPr lang="en-US" dirty="0" smtClean="0"/>
              <a:t>Tiles are arranged in heaps/rows</a:t>
            </a:r>
          </a:p>
          <a:p>
            <a:r>
              <a:rPr lang="en-US" dirty="0" smtClean="0"/>
              <a:t>Players take turns picking up tiles, can pick any number of tiles from a singular row</a:t>
            </a:r>
            <a:endParaRPr lang="en-US" dirty="0"/>
          </a:p>
          <a:p>
            <a:r>
              <a:rPr lang="en-US" dirty="0" smtClean="0"/>
              <a:t>Two game modes: </a:t>
            </a:r>
          </a:p>
          <a:p>
            <a:pPr marL="457200" lvl="1" indent="0">
              <a:buNone/>
            </a:pPr>
            <a:r>
              <a:rPr lang="en-US" sz="1800" dirty="0" smtClean="0"/>
              <a:t>Normal – Player who picks up the last tile wins</a:t>
            </a:r>
          </a:p>
          <a:p>
            <a:pPr marL="457200" lvl="1" indent="0">
              <a:buNone/>
            </a:pPr>
            <a:r>
              <a:rPr lang="en-AU" sz="1800" dirty="0" smtClean="0"/>
              <a:t>Misère – Player who picks up the last tile loses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66" y="2190749"/>
            <a:ext cx="3167413" cy="3096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5281" y="5228706"/>
            <a:ext cx="272382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tx2"/>
                </a:solidFill>
              </a:rPr>
              <a:t>Image from:</a:t>
            </a:r>
          </a:p>
          <a:p>
            <a:r>
              <a:rPr lang="en-AU" sz="1050" dirty="0" smtClean="0">
                <a:hlinkClick r:id="rId3"/>
              </a:rPr>
              <a:t>https</a:t>
            </a:r>
            <a:r>
              <a:rPr lang="en-AU" sz="1050" dirty="0">
                <a:hlinkClick r:id="rId3"/>
              </a:rPr>
              <a:t>://</a:t>
            </a:r>
            <a:r>
              <a:rPr lang="en-AU" sz="1050" dirty="0" smtClean="0">
                <a:hlinkClick r:id="rId3"/>
              </a:rPr>
              <a:t>plus.maths.org/content/play-win-nim</a:t>
            </a:r>
            <a:r>
              <a:rPr lang="en-AU" sz="1050" dirty="0" smtClean="0"/>
              <a:t>  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1611261"/>
              </p:ext>
            </p:extLst>
          </p:nvPr>
        </p:nvGraphicFramePr>
        <p:xfrm>
          <a:off x="1280159" y="2193925"/>
          <a:ext cx="9629142" cy="44313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5038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800" dirty="0" smtClean="0"/>
                        <a:t>(None,</a:t>
                      </a:r>
                      <a:r>
                        <a:rPr lang="en-AU" sz="1800" baseline="0" dirty="0" smtClean="0"/>
                        <a:t> Basic, Competent, Proficient)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Action(s) to improve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8682">
                <a:tc>
                  <a:txBody>
                    <a:bodyPr/>
                    <a:lstStyle/>
                    <a:p>
                      <a:r>
                        <a:rPr lang="en-AU" dirty="0" smtClean="0"/>
                        <a:t>Problem Domain:</a:t>
                      </a:r>
                    </a:p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tools and knowledge is required to implement ‘a game of </a:t>
                      </a:r>
                      <a:r>
                        <a:rPr lang="en-AU" sz="1800" baseline="0" dirty="0" err="1" smtClean="0"/>
                        <a:t>Nim</a:t>
                      </a:r>
                      <a:r>
                        <a:rPr lang="en-AU" sz="1800" baseline="0" dirty="0" smtClean="0"/>
                        <a:t>’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 None</a:t>
                      </a:r>
                    </a:p>
                    <a:p>
                      <a:pPr algn="l"/>
                      <a:r>
                        <a:rPr lang="en-AU" dirty="0" smtClean="0"/>
                        <a:t>Phil: Basic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2"/>
                        </a:rPr>
                        <a:t>https://en.wikipedia.org/wiki/Nim</a:t>
                      </a:r>
                      <a:endParaRPr lang="en-AU" sz="1200" dirty="0" smtClean="0"/>
                    </a:p>
                    <a:p>
                      <a:pPr algn="ctr"/>
                      <a:r>
                        <a:rPr lang="en-AU" sz="1200" dirty="0" smtClean="0"/>
                        <a:t> </a:t>
                      </a:r>
                    </a:p>
                    <a:p>
                      <a:pPr algn="ctr"/>
                      <a:r>
                        <a:rPr lang="en-AU" sz="1200" dirty="0" smtClean="0">
                          <a:hlinkClick r:id="rId3"/>
                        </a:rPr>
                        <a:t>https://www.youtube.com/watch?v=NqsZ8DD6WHU</a:t>
                      </a:r>
                      <a:r>
                        <a:rPr lang="en-AU" sz="1200" dirty="0" smtClean="0"/>
                        <a:t> </a:t>
                      </a:r>
                    </a:p>
                    <a:p>
                      <a:pPr algn="ctr"/>
                      <a:endParaRPr lang="en-AU" sz="1200" dirty="0" smtClean="0"/>
                    </a:p>
                    <a:p>
                      <a:pPr algn="ctr"/>
                      <a:r>
                        <a:rPr lang="en-AU" sz="1200" dirty="0" smtClean="0">
                          <a:hlinkClick r:id="rId4"/>
                        </a:rPr>
                        <a:t>https://plus.maths.org/content/play-win-nim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799">
                <a:tc>
                  <a:txBody>
                    <a:bodyPr/>
                    <a:lstStyle/>
                    <a:p>
                      <a:r>
                        <a:rPr lang="en-AU" dirty="0" smtClean="0"/>
                        <a:t>Minimax algorithm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</a:t>
                      </a:r>
                      <a:r>
                        <a:rPr lang="en-AU" baseline="0" dirty="0" smtClean="0"/>
                        <a:t> None</a:t>
                      </a:r>
                    </a:p>
                    <a:p>
                      <a:pPr algn="l"/>
                      <a:r>
                        <a:rPr lang="en-AU" baseline="0" dirty="0" smtClean="0"/>
                        <a:t>Phil: Proficient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https://en.wikipedia.org/wiki/Minimax</a:t>
                      </a:r>
                    </a:p>
                    <a:p>
                      <a:pPr algn="ctr"/>
                      <a:endParaRPr lang="en-AU" sz="1200" dirty="0" smtClean="0">
                        <a:hlinkClick r:id="rId5"/>
                      </a:endParaRPr>
                    </a:p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https://tonypoer.io/2016/10/28/implementing-minimax-and-alpha-beta-pruning-using-python/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799">
                <a:tc>
                  <a:txBody>
                    <a:bodyPr/>
                    <a:lstStyle/>
                    <a:p>
                      <a:r>
                        <a:rPr lang="en-AU" dirty="0" smtClean="0"/>
                        <a:t>Validation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Lee: None</a:t>
                      </a:r>
                    </a:p>
                    <a:p>
                      <a:pPr algn="l"/>
                      <a:r>
                        <a:rPr lang="en-AU" dirty="0" smtClean="0"/>
                        <a:t>Phil:</a:t>
                      </a:r>
                      <a:r>
                        <a:rPr lang="en-AU" baseline="0" dirty="0" smtClean="0"/>
                        <a:t> Basic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8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086496"/>
            <a:ext cx="9277004" cy="4090468"/>
          </a:xfrm>
        </p:spPr>
        <p:txBody>
          <a:bodyPr>
            <a:normAutofit/>
          </a:bodyPr>
          <a:lstStyle/>
          <a:p>
            <a:r>
              <a:rPr lang="en-US" dirty="0" smtClean="0"/>
              <a:t>The AI needs to be able to model the unpredictable nature of a human player’s moves.</a:t>
            </a:r>
          </a:p>
          <a:p>
            <a:endParaRPr lang="en-US" dirty="0" smtClean="0"/>
          </a:p>
          <a:p>
            <a:r>
              <a:rPr lang="en-US" dirty="0" smtClean="0"/>
              <a:t>The solution needs to involve an interactive environment where both the human player and the AI can interact together.</a:t>
            </a:r>
          </a:p>
          <a:p>
            <a:endParaRPr lang="en-US" dirty="0" smtClean="0"/>
          </a:p>
          <a:p>
            <a:r>
              <a:rPr lang="en-US" dirty="0" smtClean="0"/>
              <a:t>The program needs to be able to handle different cases based on the game mode (normal or </a:t>
            </a:r>
            <a:r>
              <a:rPr lang="en-US" dirty="0" err="1" smtClean="0"/>
              <a:t>mis</a:t>
            </a:r>
            <a:r>
              <a:rPr lang="en-AU" dirty="0" err="1" smtClean="0"/>
              <a:t>ère</a:t>
            </a:r>
            <a:r>
              <a:rPr lang="en-AU" dirty="0" smtClean="0"/>
              <a:t>), where the AI strategy needs to reflect the difference in winning conditions.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Strategy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59" y="2111434"/>
            <a:ext cx="8977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where we can talk about minimax and how it works, also so we can discuss the choice to use full/complete tree generation at the start of the game, rather than using alpha-beta pruning, so the AI always makes an optimal move throughout the game rather than requiring recalculation of the tree after each player move (because the player might make a sub-optimal move and then the AI hasn't calculated that path)</a:t>
            </a:r>
          </a:p>
        </p:txBody>
      </p:sp>
    </p:spTree>
    <p:extLst>
      <p:ext uri="{BB962C8B-B14F-4D97-AF65-F5344CB8AC3E}">
        <p14:creationId xmlns:p14="http://schemas.microsoft.com/office/powerpoint/2010/main" val="3294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11397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2269373"/>
            <a:ext cx="89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/>
              <a:t>Large number of heaps/rows is very computationally expensive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123</TotalTime>
  <Words>365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Educational subjects 16x9</vt:lpstr>
      <vt:lpstr>SIT215 Artificial And Computational Intelligence</vt:lpstr>
      <vt:lpstr>How to play Nim</vt:lpstr>
      <vt:lpstr>Skills Audit</vt:lpstr>
      <vt:lpstr>Solution Challenges</vt:lpstr>
      <vt:lpstr>AI Strategy</vt:lpstr>
      <vt:lpstr>Our Solution</vt:lpstr>
      <vt:lpstr>Demonstration</vt:lpstr>
      <vt:lpstr>Demonstration - continued</vt:lpstr>
      <vt:lpstr>Limitations and constraints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Artificial And Computational Intelligence Problem solving task 3 – A game of Nim</dc:title>
  <dc:creator>Lee Copland</dc:creator>
  <cp:lastModifiedBy>Lee Copland</cp:lastModifiedBy>
  <cp:revision>7</cp:revision>
  <dcterms:created xsi:type="dcterms:W3CDTF">2018-09-01T16:25:20Z</dcterms:created>
  <dcterms:modified xsi:type="dcterms:W3CDTF">2018-09-02T05:18:55Z</dcterms:modified>
</cp:coreProperties>
</file>