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0" r:id="rId3"/>
    <p:sldId id="262" r:id="rId4"/>
    <p:sldId id="270" r:id="rId5"/>
    <p:sldId id="272" r:id="rId6"/>
    <p:sldId id="263" r:id="rId7"/>
    <p:sldId id="265" r:id="rId8"/>
    <p:sldId id="266" r:id="rId9"/>
    <p:sldId id="274" r:id="rId10"/>
    <p:sldId id="273" r:id="rId11"/>
    <p:sldId id="271" r:id="rId12"/>
    <p:sldId id="27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 smtClean="0"/>
            <a:t>Prepare and setup GA</a:t>
          </a:r>
          <a:endParaRPr lang="en-US" dirty="0"/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 smtClean="0"/>
            <a:t>Map categorical features
</a:t>
          </a:r>
          <a:r>
            <a:rPr lang="en-US" dirty="0" err="1" smtClean="0"/>
            <a:t>Normalise</a:t>
          </a:r>
          <a:r>
            <a:rPr lang="en-US" dirty="0" smtClean="0"/>
            <a:t> continuous features
</a:t>
          </a:r>
          <a:r>
            <a:rPr lang="en-US" dirty="0" err="1" smtClean="0"/>
            <a:t>Normalise</a:t>
          </a:r>
          <a:r>
            <a:rPr lang="en-US" dirty="0" smtClean="0"/>
            <a:t> labels
</a:t>
          </a:r>
          <a:r>
            <a:rPr lang="en-US" dirty="0" err="1" smtClean="0"/>
            <a:t>Initialise</a:t>
          </a:r>
          <a:r>
            <a:rPr lang="en-US" dirty="0" smtClean="0"/>
            <a:t> population</a:t>
          </a:r>
          <a:endParaRPr lang="en-US" dirty="0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 smtClean="0"/>
            <a:t>Parent selection and breeding</a:t>
          </a:r>
          <a:endParaRPr lang="en-US" dirty="0"/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AU" dirty="0" smtClean="0"/>
            <a:t>Two approaches:</a:t>
          </a:r>
          <a:endParaRPr lang="en-US" dirty="0"/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 smtClean="0"/>
            <a:t>Offspring production</a:t>
          </a:r>
          <a:endParaRPr lang="en-US" dirty="0"/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 smtClean="0"/>
            <a:t>Crossover
Mutation</a:t>
          </a:r>
          <a:endParaRPr lang="en-US" dirty="0"/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 smtClean="0"/>
            <a:t>Application of Fitness</a:t>
          </a:r>
          <a:endParaRPr lang="en-US" dirty="0"/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AU" dirty="0" smtClean="0"/>
            <a:t>Cull weakest chromosomes in selection of next generation
Continue evolution with next generation</a:t>
          </a:r>
          <a:endParaRPr lang="en-US" dirty="0"/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FB9DB898-4B32-484F-AD1F-980907AC0474}">
      <dgm:prSet phldrT="[Text]"/>
      <dgm:spPr/>
      <dgm:t>
        <a:bodyPr/>
        <a:lstStyle/>
        <a:p>
          <a:r>
            <a:rPr lang="en-AU" dirty="0" smtClean="0"/>
            <a:t>Stochastically select based on weightings</a:t>
          </a:r>
          <a:endParaRPr lang="en-US" dirty="0"/>
        </a:p>
      </dgm:t>
    </dgm:pt>
    <dgm:pt modelId="{830DCE4B-871D-4B40-999F-D04290298AE2}" type="parTrans" cxnId="{F3685127-4799-4102-A964-B09309F4EE24}">
      <dgm:prSet/>
      <dgm:spPr/>
      <dgm:t>
        <a:bodyPr/>
        <a:lstStyle/>
        <a:p>
          <a:endParaRPr lang="en-US"/>
        </a:p>
      </dgm:t>
    </dgm:pt>
    <dgm:pt modelId="{9CE4EF2A-4CD8-4E1B-9E09-48BDF9FDE119}" type="sibTrans" cxnId="{F3685127-4799-4102-A964-B09309F4EE24}">
      <dgm:prSet/>
      <dgm:spPr/>
      <dgm:t>
        <a:bodyPr/>
        <a:lstStyle/>
        <a:p>
          <a:endParaRPr lang="en-US"/>
        </a:p>
      </dgm:t>
    </dgm:pt>
    <dgm:pt modelId="{1078F95A-DA83-4AF4-934D-E5C1BBDAC3E6}">
      <dgm:prSet phldrT="[Text]"/>
      <dgm:spPr/>
      <dgm:t>
        <a:bodyPr/>
        <a:lstStyle/>
        <a:p>
          <a:r>
            <a:rPr lang="en-AU" dirty="0" smtClean="0"/>
            <a:t>Select fittest</a:t>
          </a:r>
          <a:endParaRPr lang="en-US" dirty="0"/>
        </a:p>
      </dgm:t>
    </dgm:pt>
    <dgm:pt modelId="{76B28061-FDD1-4776-AE1F-49C05DB29127}" type="parTrans" cxnId="{F69EC280-A4D9-45CC-9A68-EC14144882BF}">
      <dgm:prSet/>
      <dgm:spPr/>
      <dgm:t>
        <a:bodyPr/>
        <a:lstStyle/>
        <a:p>
          <a:endParaRPr lang="en-US"/>
        </a:p>
      </dgm:t>
    </dgm:pt>
    <dgm:pt modelId="{231FAE90-B3FE-4320-B91F-92A83D3BFAD5}" type="sibTrans" cxnId="{F69EC280-A4D9-45CC-9A68-EC14144882BF}">
      <dgm:prSet/>
      <dgm:spPr/>
      <dgm:t>
        <a:bodyPr/>
        <a:lstStyle/>
        <a:p>
          <a:endParaRPr lang="en-US"/>
        </a:p>
      </dgm:t>
    </dgm:pt>
    <dgm:pt modelId="{3D3D082A-AD61-46D1-BE8C-1D8F740581A1}">
      <dgm:prSet phldrT="[Text]"/>
      <dgm:spPr/>
      <dgm:t>
        <a:bodyPr/>
        <a:lstStyle/>
        <a:p>
          <a:r>
            <a:rPr lang="en-AU" dirty="0" smtClean="0"/>
            <a:t>Couple parents</a:t>
          </a:r>
          <a:endParaRPr lang="en-US" dirty="0"/>
        </a:p>
      </dgm:t>
    </dgm:pt>
    <dgm:pt modelId="{EE28A659-D406-4907-A229-659FBC24B12D}" type="parTrans" cxnId="{8074E4BA-3FF9-437A-B0C1-6C64D1F726DD}">
      <dgm:prSet/>
      <dgm:spPr/>
      <dgm:t>
        <a:bodyPr/>
        <a:lstStyle/>
        <a:p>
          <a:endParaRPr lang="en-US"/>
        </a:p>
      </dgm:t>
    </dgm:pt>
    <dgm:pt modelId="{313C4D65-2636-422C-BEBC-F382AD77C11B}" type="sibTrans" cxnId="{8074E4BA-3FF9-437A-B0C1-6C64D1F726DD}">
      <dgm:prSet/>
      <dgm:spPr/>
      <dgm:t>
        <a:bodyPr/>
        <a:lstStyle/>
        <a:p>
          <a:endParaRPr lang="en-US"/>
        </a:p>
      </dgm:t>
    </dgm:pt>
    <dgm:pt modelId="{5B3BBB70-0965-4D01-AD7F-AB5DF89B11CB}">
      <dgm:prSet phldrT="[Text]"/>
      <dgm:spPr/>
      <dgm:t>
        <a:bodyPr/>
        <a:lstStyle/>
        <a:p>
          <a:r>
            <a:rPr lang="en-US" dirty="0" smtClean="0"/>
            <a:t>Track progress</a:t>
          </a:r>
          <a:endParaRPr lang="en-US" dirty="0"/>
        </a:p>
      </dgm:t>
    </dgm:pt>
    <dgm:pt modelId="{371040C2-CECE-4936-89C5-AF88463F276A}" type="parTrans" cxnId="{8E6AAD17-DF1F-4AE3-B718-1A943B825D6E}">
      <dgm:prSet/>
      <dgm:spPr/>
      <dgm:t>
        <a:bodyPr/>
        <a:lstStyle/>
        <a:p>
          <a:endParaRPr lang="en-US"/>
        </a:p>
      </dgm:t>
    </dgm:pt>
    <dgm:pt modelId="{626BDCE0-6B0B-4A1C-B3F9-32DBFA9C3384}" type="sibTrans" cxnId="{8E6AAD17-DF1F-4AE3-B718-1A943B825D6E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3C1F7B85-C6B5-47D7-A964-B7FB333C96CC}" type="presOf" srcId="{1078F95A-DA83-4AF4-934D-E5C1BBDAC3E6}" destId="{DAD9059A-916A-4916-A2A8-B42491568DD3}" srcOrd="0" destOrd="2" presId="urn:microsoft.com/office/officeart/2005/8/layout/hList6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697517A5-AE14-4624-ACD6-19FAEBB89C73}" type="presOf" srcId="{FB9DB898-4B32-484F-AD1F-980907AC0474}" destId="{DAD9059A-916A-4916-A2A8-B42491568DD3}" srcOrd="0" destOrd="3" presId="urn:microsoft.com/office/officeart/2005/8/layout/hList6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73CA1E5E-292C-4C83-A579-D3D7A9B594B4}" type="presOf" srcId="{5B3BBB70-0965-4D01-AD7F-AB5DF89B11CB}" destId="{86146B22-5360-4D1B-AC91-3378F10134EE}" srcOrd="0" destOrd="2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F3685127-4799-4102-A964-B09309F4EE24}" srcId="{CBCC21F5-552F-4D39-812E-6FCD4A366F58}" destId="{FB9DB898-4B32-484F-AD1F-980907AC0474}" srcOrd="1" destOrd="0" parTransId="{830DCE4B-871D-4B40-999F-D04290298AE2}" sibTransId="{9CE4EF2A-4CD8-4E1B-9E09-48BDF9FDE119}"/>
    <dgm:cxn modelId="{8074E4BA-3FF9-437A-B0C1-6C64D1F726DD}" srcId="{B6E26FFC-9977-4BBC-BEC7-3D6B63754E52}" destId="{3D3D082A-AD61-46D1-BE8C-1D8F740581A1}" srcOrd="1" destOrd="0" parTransId="{EE28A659-D406-4907-A229-659FBC24B12D}" sibTransId="{313C4D65-2636-422C-BEBC-F382AD77C11B}"/>
    <dgm:cxn modelId="{71621875-3D25-41E0-B4BC-44EDAA7A29D1}" type="presOf" srcId="{3D3D082A-AD61-46D1-BE8C-1D8F740581A1}" destId="{DAD9059A-916A-4916-A2A8-B42491568DD3}" srcOrd="0" destOrd="4" presId="urn:microsoft.com/office/officeart/2005/8/layout/hList6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F69EC280-A4D9-45CC-9A68-EC14144882BF}" srcId="{CBCC21F5-552F-4D39-812E-6FCD4A366F58}" destId="{1078F95A-DA83-4AF4-934D-E5C1BBDAC3E6}" srcOrd="0" destOrd="0" parTransId="{76B28061-FDD1-4776-AE1F-49C05DB29127}" sibTransId="{231FAE90-B3FE-4320-B91F-92A83D3BFAD5}"/>
    <dgm:cxn modelId="{8E6AAD17-DF1F-4AE3-B718-1A943B825D6E}" srcId="{E5E95E82-EF79-43CA-AA86-43B0E1CBCD3F}" destId="{5B3BBB70-0965-4D01-AD7F-AB5DF89B11CB}" srcOrd="1" destOrd="0" parTransId="{371040C2-CECE-4936-89C5-AF88463F276A}" sibTransId="{626BDCE0-6B0B-4A1C-B3F9-32DBFA9C3384}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0" rIns="135558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Prepare and setup GA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Map categorical features
</a:t>
          </a:r>
          <a:r>
            <a:rPr lang="en-US" sz="1600" kern="1200" dirty="0" err="1" smtClean="0"/>
            <a:t>Normalise</a:t>
          </a:r>
          <a:r>
            <a:rPr lang="en-US" sz="1600" kern="1200" dirty="0" smtClean="0"/>
            <a:t> continuous features
</a:t>
          </a:r>
          <a:r>
            <a:rPr lang="en-US" sz="1600" kern="1200" dirty="0" err="1" smtClean="0"/>
            <a:t>Normalise</a:t>
          </a:r>
          <a:r>
            <a:rPr lang="en-US" sz="1600" kern="1200" dirty="0" smtClean="0"/>
            <a:t> labels
</a:t>
          </a:r>
          <a:r>
            <a:rPr lang="en-US" sz="1600" kern="1200" dirty="0" err="1" smtClean="0"/>
            <a:t>Initialise</a:t>
          </a:r>
          <a:r>
            <a:rPr lang="en-US" sz="1600" kern="1200" dirty="0" smtClean="0"/>
            <a:t> population</a:t>
          </a:r>
          <a:endParaRPr lang="en-US" sz="1600" kern="1200" dirty="0"/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0" rIns="135558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Parent selection and breeding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Two approaches: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Select fittest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Stochastically select based on weightings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Couple parents</a:t>
          </a:r>
          <a:endParaRPr lang="en-US" sz="1600" kern="1200" dirty="0"/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0" rIns="135558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Offspring production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Crossover
Mutation</a:t>
          </a:r>
          <a:endParaRPr lang="en-US" sz="1600" kern="1200" dirty="0"/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0" rIns="135558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Application of Fitness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600" kern="1200" dirty="0" smtClean="0"/>
            <a:t>Cull weakest chromosomes in selection of next generation
Continue evolution with next generation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Track progress</a:t>
          </a:r>
          <a:endParaRPr lang="en-US" sz="1600" kern="1200" dirty="0"/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9/16/2018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9/16/2018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Castiglione/SIT215_PBL4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hyperlink" Target="https://www.whitman.edu/Documents/Academics/Mathematics/2014/carrjk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owardsdatascience.com/data-cleaning-101-948d22a92e4" TargetMode="External"/><Relationship Id="rId5" Type="http://schemas.openxmlformats.org/officeDocument/2006/relationships/hyperlink" Target="https://blog.sicara.com/getting-started-genetic-algorithms-python-tutorial-81ffa1dd72f9" TargetMode="External"/><Relationship Id="rId4" Type="http://schemas.openxmlformats.org/officeDocument/2006/relationships/hyperlink" Target="http://www.flll.jku.at/div/teaching/Ga/GA-Note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SIT215 – Artificial and Computational Intelligence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100" dirty="0" smtClean="0"/>
              <a:t>Problem </a:t>
            </a:r>
            <a:r>
              <a:rPr lang="en-US" sz="3100" dirty="0"/>
              <a:t>solving task 4 – Genetic </a:t>
            </a:r>
            <a:r>
              <a:rPr lang="en-US" sz="3100" dirty="0" smtClean="0"/>
              <a:t>Algorithms</a:t>
            </a:r>
            <a:endParaRPr lang="en-US" sz="3100" dirty="0"/>
          </a:p>
          <a:p>
            <a:r>
              <a:rPr lang="en-US" sz="1600" dirty="0" smtClean="0"/>
              <a:t>Lee Copland</a:t>
            </a:r>
          </a:p>
          <a:p>
            <a:r>
              <a:rPr lang="en-US" sz="1600" dirty="0" smtClean="0"/>
              <a:t>Philip Castiglione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–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51" y="2219325"/>
            <a:ext cx="108394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Limitations and constraints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1280160" y="2266386"/>
            <a:ext cx="77890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400" dirty="0"/>
              <a:t>P</a:t>
            </a:r>
            <a:r>
              <a:rPr lang="en-AU" sz="2400" dirty="0" smtClean="0"/>
              <a:t>rediction accuracy is modest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400" dirty="0"/>
              <a:t>L</a:t>
            </a:r>
            <a:r>
              <a:rPr lang="en-AU" sz="2400" dirty="0" smtClean="0"/>
              <a:t>inear </a:t>
            </a:r>
            <a:r>
              <a:rPr lang="en-AU" sz="2400" dirty="0"/>
              <a:t>equation may not be the best suited prediction model for the </a:t>
            </a:r>
            <a:r>
              <a:rPr lang="en-AU" sz="2400" dirty="0" smtClean="0"/>
              <a:t>problem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400" dirty="0"/>
              <a:t>N</a:t>
            </a:r>
            <a:r>
              <a:rPr lang="en-AU" sz="2400" dirty="0" smtClean="0"/>
              <a:t>o </a:t>
            </a:r>
            <a:r>
              <a:rPr lang="en-AU" sz="2400" dirty="0"/>
              <a:t>automatic stopping; # of generations is a </a:t>
            </a:r>
            <a:r>
              <a:rPr lang="en-AU" sz="2400" dirty="0" smtClean="0"/>
              <a:t>hyperparameter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AU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400" dirty="0"/>
              <a:t>G</a:t>
            </a:r>
            <a:r>
              <a:rPr lang="en-AU" sz="2400" dirty="0" smtClean="0"/>
              <a:t>ridsearch </a:t>
            </a:r>
            <a:r>
              <a:rPr lang="en-AU" sz="2400" dirty="0"/>
              <a:t>over the whole hyperparameter space is 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137857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9616974" cy="3711669"/>
          </a:xfrm>
        </p:spPr>
        <p:txBody>
          <a:bodyPr>
            <a:normAutofit lnSpcReduction="10000"/>
          </a:bodyPr>
          <a:lstStyle/>
          <a:p>
            <a:r>
              <a:rPr lang="en-AU" sz="2000" b="1" dirty="0" smtClean="0"/>
              <a:t>[1] - </a:t>
            </a:r>
            <a:r>
              <a:rPr lang="en-AU" sz="1900" dirty="0" err="1" smtClean="0"/>
              <a:t>Carr</a:t>
            </a:r>
            <a:r>
              <a:rPr lang="en-AU" sz="1900" dirty="0"/>
              <a:t>, J. (2014). </a:t>
            </a:r>
            <a:r>
              <a:rPr lang="en-AU" sz="1900" i="1" dirty="0"/>
              <a:t>An Introduction to Genetic Algorithms</a:t>
            </a:r>
            <a:r>
              <a:rPr lang="en-AU" sz="1900" dirty="0"/>
              <a:t>. [online] Whitman.edu. Available at: https://www.whitman.edu/Documents/Academics/Mathematics/2014/carrjk.pdf [Accessed 10 Sep. 2018</a:t>
            </a:r>
            <a:r>
              <a:rPr lang="en-AU" sz="1900" dirty="0" smtClean="0"/>
              <a:t>].</a:t>
            </a:r>
            <a:endParaRPr lang="en-AU" sz="1900" dirty="0"/>
          </a:p>
          <a:p>
            <a:r>
              <a:rPr lang="en-AU" sz="2000" b="1" dirty="0" smtClean="0"/>
              <a:t>[2] - </a:t>
            </a:r>
            <a:r>
              <a:rPr lang="en-AU" sz="1900" dirty="0" err="1" smtClean="0"/>
              <a:t>Bodenhofer</a:t>
            </a:r>
            <a:r>
              <a:rPr lang="en-AU" sz="1900" dirty="0"/>
              <a:t>, U. (2003). </a:t>
            </a:r>
            <a:r>
              <a:rPr lang="en-AU" sz="1900" i="1" dirty="0"/>
              <a:t>Genetic Algorithms: Theory and Applications</a:t>
            </a:r>
            <a:r>
              <a:rPr lang="en-AU" sz="1900" dirty="0"/>
              <a:t>. [online] Flll.jku.at. Available at: http://www.flll.jku.at/div/teaching/Ga/GA-Notes.pdf [Accessed </a:t>
            </a:r>
            <a:r>
              <a:rPr lang="en-AU" sz="1900" dirty="0" smtClean="0"/>
              <a:t>10 </a:t>
            </a:r>
            <a:r>
              <a:rPr lang="en-AU" sz="1900" dirty="0"/>
              <a:t>Sep. 2018</a:t>
            </a:r>
            <a:r>
              <a:rPr lang="en-AU" sz="1900" dirty="0" smtClean="0"/>
              <a:t>].</a:t>
            </a:r>
          </a:p>
          <a:p>
            <a:r>
              <a:rPr lang="en-AU" sz="2000" b="1" dirty="0" smtClean="0"/>
              <a:t>[3] - </a:t>
            </a:r>
            <a:r>
              <a:rPr lang="en-AU" sz="1900" dirty="0" smtClean="0"/>
              <a:t>Nicolle</a:t>
            </a:r>
            <a:r>
              <a:rPr lang="en-AU" sz="1900" dirty="0"/>
              <a:t>, L. (2017). </a:t>
            </a:r>
            <a:r>
              <a:rPr lang="en-AU" sz="1900" i="1" dirty="0"/>
              <a:t>Getting started with genetic algorithms: a tutorial</a:t>
            </a:r>
            <a:r>
              <a:rPr lang="en-AU" sz="1900" dirty="0"/>
              <a:t>. [online] </a:t>
            </a:r>
            <a:r>
              <a:rPr lang="en-AU" sz="1900" dirty="0" err="1"/>
              <a:t>Sicara's</a:t>
            </a:r>
            <a:r>
              <a:rPr lang="en-AU" sz="1900" dirty="0"/>
              <a:t> blog. Available at: https://blog.sicara.com/getting-started-genetic-algorithms-python-tutorial-81ffa1dd72f9 [Accessed 10 Sep. 2018</a:t>
            </a:r>
            <a:r>
              <a:rPr lang="en-AU" sz="1900" dirty="0" smtClean="0"/>
              <a:t>].</a:t>
            </a:r>
          </a:p>
          <a:p>
            <a:r>
              <a:rPr lang="en-AU" sz="2000" b="1" dirty="0" smtClean="0"/>
              <a:t>[4] - </a:t>
            </a:r>
            <a:r>
              <a:rPr lang="en-AU" sz="1900" dirty="0"/>
              <a:t>Bailey, B. (2017). </a:t>
            </a:r>
            <a:r>
              <a:rPr lang="en-AU" sz="1900" i="1" dirty="0"/>
              <a:t>Data Cleaning 101 – Towards Data Science</a:t>
            </a:r>
            <a:r>
              <a:rPr lang="en-AU" sz="1900" dirty="0"/>
              <a:t>. [online] Towards Data Science. Available at: https://towardsdatascience.com/data-cleaning-101-948d22a92e4 [Accessed 15 Sep. 2018].</a:t>
            </a:r>
            <a:endParaRPr lang="en-AU" sz="1900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19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2925" y="2457451"/>
            <a:ext cx="956310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Repository for the program and related documents is located here: </a:t>
            </a:r>
          </a:p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github.com/PhilipCastiglione/SIT215_PBL4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Thanks for watching!</a:t>
            </a:r>
            <a:r>
              <a:rPr lang="en-US" sz="3600" dirty="0" smtClean="0"/>
              <a:t>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Genetic Algorithms work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Optimisation technique based off evolutionary natural selection</a:t>
            </a:r>
            <a:endParaRPr lang="en-US" sz="2800" dirty="0"/>
          </a:p>
          <a:p>
            <a:r>
              <a:rPr lang="en-US" sz="2800" dirty="0" smtClean="0"/>
              <a:t>Map data to a </a:t>
            </a:r>
            <a:r>
              <a:rPr lang="en-US" sz="2800" dirty="0" smtClean="0"/>
              <a:t>chromosome </a:t>
            </a:r>
            <a:r>
              <a:rPr lang="en-US" sz="2800" dirty="0" smtClean="0"/>
              <a:t>comprised </a:t>
            </a:r>
            <a:r>
              <a:rPr lang="en-US" sz="2800" smtClean="0"/>
              <a:t>of </a:t>
            </a:r>
            <a:r>
              <a:rPr lang="en-US" sz="2800" smtClean="0"/>
              <a:t>genes </a:t>
            </a:r>
            <a:endParaRPr lang="en-US" sz="2800" dirty="0" smtClean="0"/>
          </a:p>
          <a:p>
            <a:r>
              <a:rPr lang="en-AU" sz="2800" dirty="0"/>
              <a:t>Breed a new generation using the best chromosomes of the previous </a:t>
            </a:r>
            <a:r>
              <a:rPr lang="en-AU" sz="2800" dirty="0" smtClean="0"/>
              <a:t>generation</a:t>
            </a:r>
          </a:p>
          <a:p>
            <a:r>
              <a:rPr lang="en-US" sz="2800" dirty="0" smtClean="0"/>
              <a:t>Uses mutation, crossover and selection in new generations to </a:t>
            </a:r>
            <a:r>
              <a:rPr lang="en-AU" sz="2800" dirty="0" smtClean="0"/>
              <a:t>stochastically </a:t>
            </a:r>
            <a:r>
              <a:rPr lang="en-AU" sz="2800" dirty="0"/>
              <a:t>improve fitness across the population of solutions</a:t>
            </a: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Audit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1480080"/>
              </p:ext>
            </p:extLst>
          </p:nvPr>
        </p:nvGraphicFramePr>
        <p:xfrm>
          <a:off x="1081213" y="1904827"/>
          <a:ext cx="10026525" cy="46674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4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35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Skill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Level of knowledge</a:t>
                      </a:r>
                    </a:p>
                    <a:p>
                      <a:pPr algn="ctr"/>
                      <a:r>
                        <a:rPr lang="en-AU" sz="1600" dirty="0" smtClean="0"/>
                        <a:t>(None,</a:t>
                      </a:r>
                      <a:r>
                        <a:rPr lang="en-AU" sz="1600" baseline="0" dirty="0" smtClean="0"/>
                        <a:t> Basic, Competent, Proficient)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Action(s) to improve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102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Problem Domain: Optimisation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 Basic</a:t>
                      </a:r>
                    </a:p>
                    <a:p>
                      <a:pPr algn="l"/>
                      <a:r>
                        <a:rPr lang="en-AU" sz="1600" dirty="0" smtClean="0"/>
                        <a:t>Phil: Competent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100" dirty="0" smtClean="0"/>
                        <a:t>Introduction to Genetic Algorithms</a:t>
                      </a:r>
                    </a:p>
                    <a:p>
                      <a:pPr algn="l"/>
                      <a:r>
                        <a:rPr lang="en-AU" sz="1100" dirty="0" smtClean="0">
                          <a:hlinkClick r:id="rId2"/>
                        </a:rPr>
                        <a:t>https://www.whitman.edu/Documents/Academics/Mathematics/2014/carrjk.pdf</a:t>
                      </a:r>
                      <a:r>
                        <a:rPr lang="en-AU" sz="1100" dirty="0" smtClean="0"/>
                        <a:t> </a:t>
                      </a:r>
                      <a:r>
                        <a:rPr lang="en-AU" sz="1100" baseline="30000" dirty="0" smtClean="0"/>
                        <a:t>[1]</a:t>
                      </a:r>
                      <a:endParaRPr sz="11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049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Finding a suitable dataset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 Basic</a:t>
                      </a:r>
                    </a:p>
                    <a:p>
                      <a:pPr algn="l"/>
                      <a:r>
                        <a:rPr lang="en-AU" sz="1600" dirty="0" smtClean="0"/>
                        <a:t>Phil: Competent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>
                          <a:hlinkClick r:id="rId3"/>
                        </a:rPr>
                        <a:t>https://www.kaggle.com/datasets</a:t>
                      </a:r>
                      <a:r>
                        <a:rPr lang="en-AU" sz="1600" baseline="0" dirty="0" smtClean="0"/>
                        <a:t> </a:t>
                      </a:r>
                      <a:endParaRPr lang="en-AU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436723"/>
                  </a:ext>
                </a:extLst>
              </a:tr>
              <a:tr h="681049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Genetic algorithm theory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</a:t>
                      </a:r>
                      <a:r>
                        <a:rPr lang="en-AU" sz="1600" baseline="0" dirty="0" smtClean="0"/>
                        <a:t> None</a:t>
                      </a:r>
                    </a:p>
                    <a:p>
                      <a:pPr algn="l"/>
                      <a:r>
                        <a:rPr lang="en-AU" sz="1600" baseline="0" dirty="0" smtClean="0"/>
                        <a:t>Phil: Basic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100" baseline="0" dirty="0" smtClean="0"/>
                        <a:t>Genetic Algorithm Theory – Lecture notes from Johannes Kepler University </a:t>
                      </a:r>
                      <a:endParaRPr lang="en-AU" sz="1100" dirty="0" smtClean="0">
                        <a:hlinkClick r:id="rId4"/>
                      </a:endParaRPr>
                    </a:p>
                    <a:p>
                      <a:pPr algn="l"/>
                      <a:r>
                        <a:rPr lang="en-AU" sz="1100" dirty="0" smtClean="0">
                          <a:hlinkClick r:id="rId4"/>
                        </a:rPr>
                        <a:t>http://www.flll.jku.at/div/teaching/Ga/GA-Notes.pdf</a:t>
                      </a:r>
                      <a:r>
                        <a:rPr lang="en-AU" sz="1100" dirty="0" smtClean="0"/>
                        <a:t> </a:t>
                      </a:r>
                      <a:r>
                        <a:rPr lang="en-AU" sz="1100" baseline="30000" dirty="0" smtClean="0"/>
                        <a:t>[2]</a:t>
                      </a:r>
                      <a:endParaRPr sz="11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049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Genetic algorithm</a:t>
                      </a:r>
                      <a:r>
                        <a:rPr lang="en-AU" sz="1600" baseline="0" dirty="0" smtClean="0"/>
                        <a:t> application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 None</a:t>
                      </a:r>
                    </a:p>
                    <a:p>
                      <a:pPr algn="l"/>
                      <a:r>
                        <a:rPr lang="en-AU" sz="1600" dirty="0" smtClean="0"/>
                        <a:t>Phil: Competent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100" dirty="0" smtClean="0"/>
                        <a:t>Genetic Algorithms tutorial</a:t>
                      </a:r>
                      <a:r>
                        <a:rPr lang="en-AU" sz="1100" baseline="0" dirty="0" smtClean="0"/>
                        <a:t> in Python</a:t>
                      </a:r>
                    </a:p>
                    <a:p>
                      <a:pPr algn="l"/>
                      <a:r>
                        <a:rPr lang="en-AU" sz="1100" dirty="0" smtClean="0">
                          <a:hlinkClick r:id="rId5"/>
                        </a:rPr>
                        <a:t>https://blog.sicara.com/getting-started-genetic-algorithms-python-tutorial-81ffa1dd72f9</a:t>
                      </a:r>
                      <a:r>
                        <a:rPr lang="en-AU" sz="1100" dirty="0" smtClean="0"/>
                        <a:t> </a:t>
                      </a:r>
                      <a:r>
                        <a:rPr lang="en-AU" sz="1100" baseline="30000" dirty="0" smtClean="0"/>
                        <a:t>[3]</a:t>
                      </a:r>
                      <a:endParaRPr sz="11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233975"/>
                  </a:ext>
                </a:extLst>
              </a:tr>
              <a:tr h="890604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Data cleaning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Lee: Basic</a:t>
                      </a:r>
                    </a:p>
                    <a:p>
                      <a:pPr algn="l"/>
                      <a:r>
                        <a:rPr lang="en-AU" sz="1600" dirty="0" smtClean="0"/>
                        <a:t>Phil: Proficient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dirty="0" smtClean="0"/>
                        <a:t>Data cleaning</a:t>
                      </a:r>
                      <a:r>
                        <a:rPr lang="en-AU" sz="1200" baseline="0" dirty="0" smtClean="0"/>
                        <a:t> 101</a:t>
                      </a:r>
                    </a:p>
                    <a:p>
                      <a:pPr algn="l"/>
                      <a:r>
                        <a:rPr lang="en-AU" sz="1200" dirty="0" smtClean="0">
                          <a:hlinkClick r:id="rId6"/>
                        </a:rPr>
                        <a:t>https://towardsdatascience.com/data-cleaning-101-948d22a92e4</a:t>
                      </a:r>
                      <a:r>
                        <a:rPr lang="en-AU" sz="1200" dirty="0" smtClean="0"/>
                        <a:t> </a:t>
                      </a:r>
                      <a:r>
                        <a:rPr lang="en-AU" sz="1200" baseline="30000" dirty="0" smtClean="0"/>
                        <a:t>[4]</a:t>
                      </a:r>
                      <a:endParaRPr sz="12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82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Solution Challenges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10206990" cy="39867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400" b="1" dirty="0" smtClean="0"/>
              <a:t>Optimisation Problem</a:t>
            </a:r>
          </a:p>
          <a:p>
            <a:r>
              <a:rPr lang="en-AU" dirty="0" smtClean="0"/>
              <a:t> </a:t>
            </a:r>
            <a:r>
              <a:rPr lang="en-AU" dirty="0"/>
              <a:t>Find a problem suitable for </a:t>
            </a:r>
            <a:r>
              <a:rPr lang="en-AU" dirty="0" smtClean="0"/>
              <a:t>optimisation</a:t>
            </a:r>
          </a:p>
          <a:p>
            <a:r>
              <a:rPr lang="en-AU" dirty="0" smtClean="0"/>
              <a:t> </a:t>
            </a:r>
            <a:r>
              <a:rPr lang="en-AU" dirty="0"/>
              <a:t>Find a </a:t>
            </a:r>
            <a:r>
              <a:rPr lang="en-AU" dirty="0" smtClean="0"/>
              <a:t>dataset</a:t>
            </a:r>
          </a:p>
          <a:p>
            <a:r>
              <a:rPr lang="en-AU" dirty="0" smtClean="0"/>
              <a:t> </a:t>
            </a:r>
            <a:r>
              <a:rPr lang="en-AU" dirty="0"/>
              <a:t>Performance tracking and </a:t>
            </a:r>
            <a:r>
              <a:rPr lang="en-AU" dirty="0" smtClean="0"/>
              <a:t>measurement</a:t>
            </a:r>
          </a:p>
          <a:p>
            <a:pPr marL="0" indent="0">
              <a:buNone/>
            </a:pPr>
            <a:r>
              <a:rPr lang="en-AU" sz="2400" b="1" dirty="0" smtClean="0"/>
              <a:t>Genetic </a:t>
            </a:r>
            <a:r>
              <a:rPr lang="en-AU" sz="2400" b="1" dirty="0"/>
              <a:t>Algorithm </a:t>
            </a:r>
            <a:r>
              <a:rPr lang="en-AU" sz="2400" b="1" dirty="0" smtClean="0"/>
              <a:t>Challenges</a:t>
            </a:r>
          </a:p>
          <a:p>
            <a:r>
              <a:rPr lang="en-AU" dirty="0" smtClean="0"/>
              <a:t> </a:t>
            </a:r>
            <a:r>
              <a:rPr lang="en-AU" dirty="0"/>
              <a:t>Representation of the </a:t>
            </a:r>
            <a:r>
              <a:rPr lang="en-AU" dirty="0" smtClean="0"/>
              <a:t>dataset</a:t>
            </a:r>
          </a:p>
          <a:p>
            <a:r>
              <a:rPr lang="en-AU" dirty="0" smtClean="0"/>
              <a:t> </a:t>
            </a:r>
            <a:r>
              <a:rPr lang="en-AU" dirty="0"/>
              <a:t>Genetic Algorithm design and </a:t>
            </a:r>
            <a:r>
              <a:rPr lang="en-AU" dirty="0" smtClean="0"/>
              <a:t>implementation</a:t>
            </a:r>
          </a:p>
          <a:p>
            <a:r>
              <a:rPr lang="en-AU" dirty="0" smtClean="0"/>
              <a:t> </a:t>
            </a:r>
            <a:r>
              <a:rPr lang="en-AU" dirty="0"/>
              <a:t>Hyperparameter settings</a:t>
            </a:r>
          </a:p>
        </p:txBody>
      </p:sp>
    </p:spTree>
    <p:extLst>
      <p:ext uri="{BB962C8B-B14F-4D97-AF65-F5344CB8AC3E}">
        <p14:creationId xmlns:p14="http://schemas.microsoft.com/office/powerpoint/2010/main" val="229953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Solution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095500"/>
            <a:ext cx="10149840" cy="4486275"/>
          </a:xfrm>
        </p:spPr>
        <p:txBody>
          <a:bodyPr>
            <a:normAutofit/>
          </a:bodyPr>
          <a:lstStyle/>
          <a:p>
            <a:r>
              <a:rPr lang="en-AU" sz="2800" dirty="0" smtClean="0"/>
              <a:t>Genetic </a:t>
            </a:r>
            <a:r>
              <a:rPr lang="en-AU" sz="2800" dirty="0"/>
              <a:t>Algorithms are a class of evolutionary algorithms used for solving </a:t>
            </a:r>
            <a:r>
              <a:rPr lang="en-AU" sz="2800" dirty="0" smtClean="0"/>
              <a:t>optimisation problems.</a:t>
            </a:r>
          </a:p>
          <a:p>
            <a:endParaRPr lang="en-AU" sz="2800" dirty="0" smtClean="0"/>
          </a:p>
          <a:p>
            <a:r>
              <a:rPr lang="en-AU" sz="2800" dirty="0" smtClean="0"/>
              <a:t>They </a:t>
            </a:r>
            <a:r>
              <a:rPr lang="en-AU" sz="2800" dirty="0"/>
              <a:t>require data to be encoded with particular </a:t>
            </a:r>
            <a:r>
              <a:rPr lang="en-AU" sz="2800" dirty="0" smtClean="0"/>
              <a:t>structure.</a:t>
            </a:r>
          </a:p>
          <a:p>
            <a:endParaRPr lang="en-AU" sz="2800" dirty="0" smtClean="0"/>
          </a:p>
          <a:p>
            <a:r>
              <a:rPr lang="en-AU" sz="2800" dirty="0" smtClean="0"/>
              <a:t>We </a:t>
            </a:r>
            <a:r>
              <a:rPr lang="en-AU" sz="2800" dirty="0"/>
              <a:t>apply a Genetic Algorithm to optimise the weights in a linear equation for predicting medical insurance costs using a dataset from </a:t>
            </a:r>
            <a:r>
              <a:rPr lang="en-AU" sz="2800" dirty="0" err="1" smtClean="0"/>
              <a:t>Kaggle</a:t>
            </a:r>
            <a:r>
              <a:rPr lang="en-AU" sz="2800" dirty="0" smtClean="0"/>
              <a:t>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32283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51866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- 1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12" y="2847976"/>
            <a:ext cx="11386727" cy="216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–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6" y="2495550"/>
            <a:ext cx="114300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3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466</TotalTime>
  <Words>391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Wingdings</vt:lpstr>
      <vt:lpstr>Educational subjects 16x9</vt:lpstr>
      <vt:lpstr>SIT215 – Artificial and Computational Intelligence</vt:lpstr>
      <vt:lpstr>How Genetic Algorithms work</vt:lpstr>
      <vt:lpstr>Skills Audit</vt:lpstr>
      <vt:lpstr>Solution Challenges</vt:lpstr>
      <vt:lpstr>Our Solution</vt:lpstr>
      <vt:lpstr>Our Solution</vt:lpstr>
      <vt:lpstr>Demonstration</vt:lpstr>
      <vt:lpstr>Code snippets - 1</vt:lpstr>
      <vt:lpstr>Code snippets – 2</vt:lpstr>
      <vt:lpstr>Code snippets – 3</vt:lpstr>
      <vt:lpstr>Limitations and constraints</vt:lpstr>
      <vt:lpstr>References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SIT215 – Artificial and Computational Intelligence</dc:title>
  <dc:creator>Lee Copland</dc:creator>
  <cp:lastModifiedBy>Lee Copland</cp:lastModifiedBy>
  <cp:revision>20</cp:revision>
  <dcterms:created xsi:type="dcterms:W3CDTF">2018-09-15T04:53:09Z</dcterms:created>
  <dcterms:modified xsi:type="dcterms:W3CDTF">2018-09-16T06:20:01Z</dcterms:modified>
</cp:coreProperties>
</file>