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4" r:id="rId3"/>
  </p:sldMasterIdLst>
  <p:notesMasterIdLst>
    <p:notesMasterId r:id="rId19"/>
  </p:notesMasterIdLst>
  <p:sldIdLst>
    <p:sldId id="333" r:id="rId4"/>
    <p:sldId id="1008" r:id="rId5"/>
    <p:sldId id="1013" r:id="rId6"/>
    <p:sldId id="1009" r:id="rId7"/>
    <p:sldId id="1016" r:id="rId8"/>
    <p:sldId id="1017" r:id="rId9"/>
    <p:sldId id="1018" r:id="rId10"/>
    <p:sldId id="1019" r:id="rId11"/>
    <p:sldId id="1022" r:id="rId12"/>
    <p:sldId id="1020" r:id="rId13"/>
    <p:sldId id="1021" r:id="rId14"/>
    <p:sldId id="1010" r:id="rId15"/>
    <p:sldId id="1011" r:id="rId16"/>
    <p:sldId id="1012" r:id="rId17"/>
    <p:sldId id="90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182DD"/>
    <a:srgbClr val="70AD47"/>
    <a:srgbClr val="43BB8D"/>
    <a:srgbClr val="0171C5"/>
    <a:srgbClr val="1B8BF1"/>
    <a:srgbClr val="F3F5F8"/>
    <a:srgbClr val="74C5FF"/>
    <a:srgbClr val="66C0FF"/>
    <a:srgbClr val="0085E2"/>
    <a:srgbClr val="005D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68" autoAdjust="0"/>
    <p:restoredTop sz="96349" autoAdjust="0"/>
  </p:normalViewPr>
  <p:slideViewPr>
    <p:cSldViewPr snapToGrid="0">
      <p:cViewPr varScale="1">
        <p:scale>
          <a:sx n="114" d="100"/>
          <a:sy n="114" d="100"/>
        </p:scale>
        <p:origin x="840" y="96"/>
      </p:cViewPr>
      <p:guideLst>
        <p:guide orient="horz" pos="2160"/>
        <p:guide pos="3840"/>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25275-CA03-46FE-B80C-445395B2C8CD}" type="datetimeFigureOut">
              <a:rPr lang="zh-CN" altLang="en-US" smtClean="0"/>
              <a:t>2023/11/20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E3C26-C9FA-4C5A-B7DA-41A22523D72B}" type="slidenum">
              <a:rPr lang="zh-CN" altLang="en-US" smtClean="0"/>
              <a:t>‹#›</a:t>
            </a:fld>
            <a:endParaRPr lang="zh-CN" altLang="en-US"/>
          </a:p>
        </p:txBody>
      </p:sp>
    </p:spTree>
    <p:extLst>
      <p:ext uri="{BB962C8B-B14F-4D97-AF65-F5344CB8AC3E}">
        <p14:creationId xmlns:p14="http://schemas.microsoft.com/office/powerpoint/2010/main" val="155013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3621839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10</a:t>
            </a:fld>
            <a:endParaRPr lang="zh-CN" altLang="en-US"/>
          </a:p>
        </p:txBody>
      </p:sp>
    </p:spTree>
    <p:extLst>
      <p:ext uri="{BB962C8B-B14F-4D97-AF65-F5344CB8AC3E}">
        <p14:creationId xmlns:p14="http://schemas.microsoft.com/office/powerpoint/2010/main" val="1200991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11</a:t>
            </a:fld>
            <a:endParaRPr lang="zh-CN" altLang="en-US"/>
          </a:p>
        </p:txBody>
      </p:sp>
    </p:spTree>
    <p:extLst>
      <p:ext uri="{BB962C8B-B14F-4D97-AF65-F5344CB8AC3E}">
        <p14:creationId xmlns:p14="http://schemas.microsoft.com/office/powerpoint/2010/main" val="2287010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12</a:t>
            </a:fld>
            <a:endParaRPr lang="zh-CN" altLang="en-US"/>
          </a:p>
        </p:txBody>
      </p:sp>
    </p:spTree>
    <p:extLst>
      <p:ext uri="{BB962C8B-B14F-4D97-AF65-F5344CB8AC3E}">
        <p14:creationId xmlns:p14="http://schemas.microsoft.com/office/powerpoint/2010/main" val="1462773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13</a:t>
            </a:fld>
            <a:endParaRPr lang="zh-CN" altLang="en-US"/>
          </a:p>
        </p:txBody>
      </p:sp>
    </p:spTree>
    <p:extLst>
      <p:ext uri="{BB962C8B-B14F-4D97-AF65-F5344CB8AC3E}">
        <p14:creationId xmlns:p14="http://schemas.microsoft.com/office/powerpoint/2010/main" val="4028985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14</a:t>
            </a:fld>
            <a:endParaRPr lang="zh-CN" altLang="en-US"/>
          </a:p>
        </p:txBody>
      </p:sp>
    </p:spTree>
    <p:extLst>
      <p:ext uri="{BB962C8B-B14F-4D97-AF65-F5344CB8AC3E}">
        <p14:creationId xmlns:p14="http://schemas.microsoft.com/office/powerpoint/2010/main" val="268233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15</a:t>
            </a:fld>
            <a:endParaRPr lang="zh-CN" altLang="en-US"/>
          </a:p>
        </p:txBody>
      </p:sp>
    </p:spTree>
    <p:extLst>
      <p:ext uri="{BB962C8B-B14F-4D97-AF65-F5344CB8AC3E}">
        <p14:creationId xmlns:p14="http://schemas.microsoft.com/office/powerpoint/2010/main" val="25904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2</a:t>
            </a:fld>
            <a:endParaRPr lang="zh-CN" altLang="en-US"/>
          </a:p>
        </p:txBody>
      </p:sp>
    </p:spTree>
    <p:extLst>
      <p:ext uri="{BB962C8B-B14F-4D97-AF65-F5344CB8AC3E}">
        <p14:creationId xmlns:p14="http://schemas.microsoft.com/office/powerpoint/2010/main" val="151403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3</a:t>
            </a:fld>
            <a:endParaRPr lang="zh-CN" altLang="en-US"/>
          </a:p>
        </p:txBody>
      </p:sp>
    </p:spTree>
    <p:extLst>
      <p:ext uri="{BB962C8B-B14F-4D97-AF65-F5344CB8AC3E}">
        <p14:creationId xmlns:p14="http://schemas.microsoft.com/office/powerpoint/2010/main" val="306095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4</a:t>
            </a:fld>
            <a:endParaRPr lang="zh-CN" altLang="en-US"/>
          </a:p>
        </p:txBody>
      </p:sp>
    </p:spTree>
    <p:extLst>
      <p:ext uri="{BB962C8B-B14F-4D97-AF65-F5344CB8AC3E}">
        <p14:creationId xmlns:p14="http://schemas.microsoft.com/office/powerpoint/2010/main" val="3456587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5</a:t>
            </a:fld>
            <a:endParaRPr lang="zh-CN" altLang="en-US"/>
          </a:p>
        </p:txBody>
      </p:sp>
    </p:spTree>
    <p:extLst>
      <p:ext uri="{BB962C8B-B14F-4D97-AF65-F5344CB8AC3E}">
        <p14:creationId xmlns:p14="http://schemas.microsoft.com/office/powerpoint/2010/main" val="624683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6</a:t>
            </a:fld>
            <a:endParaRPr lang="zh-CN" altLang="en-US"/>
          </a:p>
        </p:txBody>
      </p:sp>
    </p:spTree>
    <p:extLst>
      <p:ext uri="{BB962C8B-B14F-4D97-AF65-F5344CB8AC3E}">
        <p14:creationId xmlns:p14="http://schemas.microsoft.com/office/powerpoint/2010/main" val="1989617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7</a:t>
            </a:fld>
            <a:endParaRPr lang="zh-CN" altLang="en-US"/>
          </a:p>
        </p:txBody>
      </p:sp>
    </p:spTree>
    <p:extLst>
      <p:ext uri="{BB962C8B-B14F-4D97-AF65-F5344CB8AC3E}">
        <p14:creationId xmlns:p14="http://schemas.microsoft.com/office/powerpoint/2010/main" val="1624612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8</a:t>
            </a:fld>
            <a:endParaRPr lang="zh-CN" altLang="en-US"/>
          </a:p>
        </p:txBody>
      </p:sp>
    </p:spTree>
    <p:extLst>
      <p:ext uri="{BB962C8B-B14F-4D97-AF65-F5344CB8AC3E}">
        <p14:creationId xmlns:p14="http://schemas.microsoft.com/office/powerpoint/2010/main" val="284595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9</a:t>
            </a:fld>
            <a:endParaRPr lang="zh-CN" altLang="en-US"/>
          </a:p>
        </p:txBody>
      </p:sp>
    </p:spTree>
    <p:extLst>
      <p:ext uri="{BB962C8B-B14F-4D97-AF65-F5344CB8AC3E}">
        <p14:creationId xmlns:p14="http://schemas.microsoft.com/office/powerpoint/2010/main" val="2646753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2"/>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3"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2" name="矩形 21"/>
          <p:cNvSpPr/>
          <p:nvPr userDrawn="1"/>
        </p:nvSpPr>
        <p:spPr>
          <a:xfrm>
            <a:off x="1" y="409580"/>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文本占位符 28"/>
          <p:cNvSpPr>
            <a:spLocks noGrp="1"/>
          </p:cNvSpPr>
          <p:nvPr>
            <p:ph type="body" sz="quarter" idx="10"/>
          </p:nvPr>
        </p:nvSpPr>
        <p:spPr>
          <a:xfrm>
            <a:off x="216000" y="392985"/>
            <a:ext cx="6557333"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dirty="0"/>
              <a:t>单击此处编辑</a:t>
            </a:r>
          </a:p>
        </p:txBody>
      </p:sp>
      <p:sp>
        <p:nvSpPr>
          <p:cNvPr id="30" name="文本占位符 28"/>
          <p:cNvSpPr>
            <a:spLocks noGrp="1"/>
          </p:cNvSpPr>
          <p:nvPr>
            <p:ph type="body" sz="quarter" idx="11"/>
          </p:nvPr>
        </p:nvSpPr>
        <p:spPr>
          <a:xfrm>
            <a:off x="216000" y="712622"/>
            <a:ext cx="6557333"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dirty="0"/>
              <a:t>单击此处编辑</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2023/11/20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2023/11/20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8"/>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2023/11/20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2023/11/20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2023/11/20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2023/11/20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2023/11/20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2023/11/20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0"/>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2023/11/20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2023/11/20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3"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2023/11/20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351982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0318573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1678135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842814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4176050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5"/>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70"/>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9522832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6830198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9887950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5576990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4233084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31693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9" name="文本占位符 28"/>
          <p:cNvSpPr>
            <a:spLocks noGrp="1"/>
          </p:cNvSpPr>
          <p:nvPr>
            <p:ph type="body" sz="quarter" idx="10"/>
          </p:nvPr>
        </p:nvSpPr>
        <p:spPr>
          <a:xfrm>
            <a:off x="215900" y="457200"/>
            <a:ext cx="10986347" cy="416560"/>
          </a:xfrm>
        </p:spPr>
        <p:txBody>
          <a:bodyPr>
            <a:noAutofit/>
          </a:bodyPr>
          <a:lstStyle>
            <a:lvl1pPr marL="0" indent="0" algn="l" defTabSz="914400" rtl="0" eaLnBrk="1" latinLnBrk="0" hangingPunct="1">
              <a:buNone/>
              <a:defRPr lang="zh-CN" altLang="en-US" sz="3200" kern="1200" dirty="0" smtClean="0">
                <a:solidFill>
                  <a:srgbClr val="0182DD"/>
                </a:solidFill>
                <a:latin typeface="微软雅黑" panose="020B0503020204020204" charset="-122"/>
                <a:ea typeface="微软雅黑" panose="020B0503020204020204" charset="-122"/>
                <a:cs typeface="+mn-cs"/>
              </a:defRPr>
            </a:lvl1pPr>
          </a:lstStyle>
          <a:p>
            <a:pPr lvl="0"/>
            <a:r>
              <a:rPr lang="zh-CN" altLang="en-US"/>
              <a:t>单击此处编辑母版文本样式</a:t>
            </a:r>
          </a:p>
        </p:txBody>
      </p:sp>
      <p:sp>
        <p:nvSpPr>
          <p:cNvPr id="5" name="矩形 4"/>
          <p:cNvSpPr/>
          <p:nvPr userDrawn="1"/>
        </p:nvSpPr>
        <p:spPr>
          <a:xfrm>
            <a:off x="0" y="500381"/>
            <a:ext cx="115147" cy="375285"/>
          </a:xfrm>
          <a:prstGeom prst="rect">
            <a:avLst/>
          </a:prstGeom>
          <a:solidFill>
            <a:srgbClr val="0182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2"/>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671EF95-8B4C-423F-989A-1CD8376BA3AF}" type="datetimeFigureOut">
              <a:rPr lang="zh-CN" altLang="en-US" smtClean="0"/>
              <a:t>2023/11/20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EF95-8B4C-423F-989A-1CD8376BA3AF}" type="datetimeFigureOut">
              <a:rPr lang="zh-CN" altLang="en-US" smtClean="0"/>
              <a:t>2023/11/20</a:t>
            </a:fld>
            <a:endParaRPr lang="zh-CN" altLang="en-US"/>
          </a:p>
        </p:txBody>
      </p:sp>
      <p:sp>
        <p:nvSpPr>
          <p:cNvPr id="5" name="Footer Placeholder 4"/>
          <p:cNvSpPr>
            <a:spLocks noGrp="1"/>
          </p:cNvSpPr>
          <p:nvPr>
            <p:ph type="ftr" sz="quarter" idx="3"/>
          </p:nvPr>
        </p:nvSpPr>
        <p:spPr>
          <a:xfrm>
            <a:off x="4038600" y="6356357"/>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22C5-DF54-4BD7-B776-8C19CDAF53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t>2023/11/20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EF95-8B4C-423F-989A-1CD8376BA3AF}" type="datetimeFigureOut">
              <a:rPr lang="zh-CN" altLang="en-US" smtClean="0"/>
              <a:t>2023/11/20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1151846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5.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addlePaddle/PaddleNLP/tree/develop/model_zoo/uie"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hyperlink" Target="https://rec.ustc.edu.cn/share/16ed54c0-8751-11ee-b149-852f0d571a83" TargetMode="External"/><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hyperlink" Target="mailto:ustcweb2022@163.com" TargetMode="External"/><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s.google.com/freebase" TargetMode="External"/><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5860" y="1996361"/>
            <a:ext cx="7375336" cy="2865282"/>
          </a:xfrm>
          <a:prstGeom prst="rect">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815870" y="1818925"/>
            <a:ext cx="7375336" cy="354872"/>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360data\重要数据\桌面\rolled newspaper (5)副本.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 y="1818923"/>
            <a:ext cx="4835066" cy="3220154"/>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p:cNvSpPr txBox="1"/>
          <p:nvPr/>
        </p:nvSpPr>
        <p:spPr>
          <a:xfrm>
            <a:off x="5252310" y="610587"/>
            <a:ext cx="6335154" cy="906915"/>
          </a:xfrm>
          <a:prstGeom prst="rect">
            <a:avLst/>
          </a:prstGeom>
          <a:noFill/>
        </p:spPr>
        <p:txBody>
          <a:bodyPr wrap="square" rtlCol="0">
            <a:spAutoFit/>
          </a:bodyPr>
          <a:lstStyle/>
          <a:p>
            <a:pPr algn="ctr">
              <a:lnSpc>
                <a:spcPct val="150000"/>
              </a:lnSpc>
            </a:pPr>
            <a:r>
              <a:rPr lang="en-US" altLang="zh-CN" sz="4000" dirty="0">
                <a:latin typeface="微软雅黑" panose="020B0503020204020204" pitchFamily="34" charset="-122"/>
                <a:ea typeface="微软雅黑" panose="020B0503020204020204" pitchFamily="34" charset="-122"/>
              </a:rPr>
              <a:t>Web</a:t>
            </a:r>
            <a:r>
              <a:rPr lang="zh-CN" altLang="en-US" sz="4000" dirty="0">
                <a:latin typeface="微软雅黑" panose="020B0503020204020204" pitchFamily="34" charset="-122"/>
                <a:ea typeface="微软雅黑" panose="020B0503020204020204" pitchFamily="34" charset="-122"/>
              </a:rPr>
              <a:t>信息处理与应用</a:t>
            </a:r>
          </a:p>
        </p:txBody>
      </p:sp>
      <p:sp>
        <p:nvSpPr>
          <p:cNvPr id="35" name="TextBox 34"/>
          <p:cNvSpPr txBox="1"/>
          <p:nvPr/>
        </p:nvSpPr>
        <p:spPr>
          <a:xfrm>
            <a:off x="5597208" y="5472186"/>
            <a:ext cx="5832648" cy="743986"/>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gn="ctr"/>
            <a:r>
              <a:rPr lang="zh-CN" altLang="en-US" sz="3200" dirty="0">
                <a:solidFill>
                  <a:schemeClr val="tx1">
                    <a:lumMod val="75000"/>
                    <a:lumOff val="25000"/>
                  </a:schemeClr>
                </a:solidFill>
              </a:rPr>
              <a:t>助教组      </a:t>
            </a:r>
            <a:r>
              <a:rPr lang="en-US" altLang="zh-CN" sz="2800" dirty="0">
                <a:solidFill>
                  <a:schemeClr val="tx1">
                    <a:lumMod val="75000"/>
                    <a:lumOff val="25000"/>
                  </a:schemeClr>
                </a:solidFill>
              </a:rPr>
              <a:t>2023.11.20</a:t>
            </a:r>
            <a:endParaRPr lang="zh-CN" altLang="en-US" sz="2800" dirty="0">
              <a:solidFill>
                <a:schemeClr val="tx1">
                  <a:lumMod val="75000"/>
                  <a:lumOff val="25000"/>
                </a:schemeClr>
              </a:solidFill>
            </a:endParaRPr>
          </a:p>
        </p:txBody>
      </p:sp>
      <p:sp>
        <p:nvSpPr>
          <p:cNvPr id="3" name="Slide Number Placeholder 2"/>
          <p:cNvSpPr>
            <a:spLocks noGrp="1"/>
          </p:cNvSpPr>
          <p:nvPr>
            <p:ph type="sldNum" sz="quarter" idx="12"/>
          </p:nvPr>
        </p:nvSpPr>
        <p:spPr/>
        <p:txBody>
          <a:bodyPr/>
          <a:lstStyle/>
          <a:p>
            <a:fld id="{0ABDD927-E55F-4D12-BD2D-8ABE6C912713}" type="slidenum">
              <a:rPr lang="zh-CN" altLang="en-US" smtClean="0"/>
              <a:t>1</a:t>
            </a:fld>
            <a:endParaRPr lang="zh-CN" altLang="en-US" dirty="0"/>
          </a:p>
        </p:txBody>
      </p:sp>
      <p:pic>
        <p:nvPicPr>
          <p:cNvPr id="4" name="Picture 3"/>
          <p:cNvPicPr>
            <a:picLocks noChangeAspect="1"/>
          </p:cNvPicPr>
          <p:nvPr/>
        </p:nvPicPr>
        <p:blipFill rotWithShape="1">
          <a:blip r:embed="rId4">
            <a:extLst>
              <a:ext uri="{BEBA8EAE-BF5A-486C-A8C5-ECC9F3942E4B}">
                <a14:imgProps xmlns:a14="http://schemas.microsoft.com/office/drawing/2010/main">
                  <a14:imgLayer r:embed="rId5">
                    <a14:imgEffect>
                      <a14:backgroundRemoval t="5682" b="91667" l="2616" r="48491">
                        <a14:foregroundMark x1="26559" y1="44318" x2="16499" y2="53030"/>
                      </a14:backgroundRemoval>
                    </a14:imgEffect>
                  </a14:imgLayer>
                </a14:imgProps>
              </a:ext>
            </a:extLst>
          </a:blip>
          <a:srcRect l="2347" t="6413" r="52707" b="8975"/>
          <a:stretch/>
        </p:blipFill>
        <p:spPr>
          <a:xfrm>
            <a:off x="112145" y="1"/>
            <a:ext cx="1820172" cy="1820172"/>
          </a:xfrm>
          <a:prstGeom prst="rect">
            <a:avLst/>
          </a:prstGeom>
        </p:spPr>
      </p:pic>
      <p:sp>
        <p:nvSpPr>
          <p:cNvPr id="27" name="文本框 26"/>
          <p:cNvSpPr txBox="1"/>
          <p:nvPr/>
        </p:nvSpPr>
        <p:spPr>
          <a:xfrm>
            <a:off x="4757388" y="2313975"/>
            <a:ext cx="7315492" cy="2547668"/>
          </a:xfrm>
          <a:prstGeom prst="rect">
            <a:avLst/>
          </a:prstGeom>
          <a:noFill/>
        </p:spPr>
        <p:txBody>
          <a:bodyPr wrap="square" rtlCol="0">
            <a:spAutoFit/>
          </a:bodyPr>
          <a:lstStyle/>
          <a:p>
            <a:pPr algn="ctr">
              <a:lnSpc>
                <a:spcPct val="150000"/>
              </a:lnSpc>
            </a:pPr>
            <a:r>
              <a:rPr lang="zh-CN" altLang="en-US" sz="4800" dirty="0">
                <a:solidFill>
                  <a:schemeClr val="bg1"/>
                </a:solidFill>
                <a:latin typeface="微软雅黑" panose="020B0503020204020204" pitchFamily="34" charset="-122"/>
                <a:ea typeface="微软雅黑" panose="020B0503020204020204" pitchFamily="34" charset="-122"/>
              </a:rPr>
              <a:t>实验二</a:t>
            </a:r>
            <a:r>
              <a:rPr lang="en-US" altLang="zh-CN" sz="4800" dirty="0">
                <a:solidFill>
                  <a:schemeClr val="bg1"/>
                </a:solidFill>
                <a:latin typeface="微软雅黑" panose="020B0503020204020204" pitchFamily="34" charset="-122"/>
                <a:ea typeface="微软雅黑" panose="020B0503020204020204" pitchFamily="34" charset="-122"/>
              </a:rPr>
              <a:t> </a:t>
            </a:r>
            <a:r>
              <a:rPr lang="zh-CN" altLang="en-US" sz="4800" dirty="0">
                <a:solidFill>
                  <a:schemeClr val="bg1"/>
                </a:solidFill>
                <a:latin typeface="微软雅黑" panose="020B0503020204020204" pitchFamily="34" charset="-122"/>
                <a:ea typeface="微软雅黑" panose="020B0503020204020204" pitchFamily="34" charset="-122"/>
              </a:rPr>
              <a:t>第</a:t>
            </a:r>
            <a:r>
              <a:rPr lang="en-US" altLang="zh-CN" sz="4800" dirty="0">
                <a:solidFill>
                  <a:schemeClr val="bg1"/>
                </a:solidFill>
                <a:latin typeface="微软雅黑" panose="020B0503020204020204" pitchFamily="34" charset="-122"/>
                <a:ea typeface="微软雅黑" panose="020B0503020204020204" pitchFamily="34" charset="-122"/>
              </a:rPr>
              <a:t>1</a:t>
            </a:r>
            <a:r>
              <a:rPr lang="zh-CN" altLang="en-US" sz="4800" dirty="0">
                <a:solidFill>
                  <a:schemeClr val="bg1"/>
                </a:solidFill>
                <a:latin typeface="微软雅黑" panose="020B0503020204020204" pitchFamily="34" charset="-122"/>
                <a:ea typeface="微软雅黑" panose="020B0503020204020204" pitchFamily="34" charset="-122"/>
              </a:rPr>
              <a:t>阶段</a:t>
            </a:r>
            <a:endParaRPr lang="en-US" altLang="zh-CN" sz="4800" dirty="0">
              <a:solidFill>
                <a:schemeClr val="bg1"/>
              </a:solidFill>
              <a:latin typeface="微软雅黑" panose="020B0503020204020204" pitchFamily="34" charset="-122"/>
              <a:ea typeface="微软雅黑" panose="020B0503020204020204" pitchFamily="34" charset="-122"/>
            </a:endParaRPr>
          </a:p>
          <a:p>
            <a:pPr algn="l"/>
            <a:endParaRPr lang="zh-CN" altLang="en-US" sz="1800" b="0" i="0" u="none" strike="noStrike" baseline="0" dirty="0">
              <a:solidFill>
                <a:srgbClr val="000000"/>
              </a:solidFill>
              <a:latin typeface="宋体" panose="02010600030101010101" pitchFamily="2" charset="-122"/>
              <a:ea typeface="宋体" panose="02010600030101010101" pitchFamily="2" charset="-122"/>
            </a:endParaRPr>
          </a:p>
          <a:p>
            <a:pPr algn="ctr">
              <a:lnSpc>
                <a:spcPct val="150000"/>
              </a:lnSpc>
            </a:pPr>
            <a:r>
              <a:rPr lang="zh-CN" altLang="en-US" sz="4800" dirty="0">
                <a:solidFill>
                  <a:schemeClr val="bg1"/>
                </a:solidFill>
                <a:latin typeface="微软雅黑" panose="020B0503020204020204" pitchFamily="34" charset="-122"/>
                <a:ea typeface="微软雅黑" panose="020B0503020204020204" pitchFamily="34" charset="-122"/>
              </a:rPr>
              <a:t> 知识感知推荐</a:t>
            </a:r>
            <a:r>
              <a:rPr lang="en-US" altLang="zh-CN" sz="4800" dirty="0">
                <a:solidFill>
                  <a:schemeClr val="bg1"/>
                </a:solidFill>
                <a:latin typeface="微软雅黑" panose="020B0503020204020204" pitchFamily="34" charset="-122"/>
                <a:ea typeface="微软雅黑" panose="020B0503020204020204" pitchFamily="34" charset="-122"/>
              </a:rPr>
              <a:t>—</a:t>
            </a:r>
            <a:r>
              <a:rPr lang="zh-CN" altLang="en-US" sz="4800" dirty="0">
                <a:solidFill>
                  <a:schemeClr val="bg1"/>
                </a:solidFill>
                <a:latin typeface="微软雅黑" panose="020B0503020204020204" pitchFamily="34" charset="-122"/>
                <a:ea typeface="微软雅黑" panose="020B0503020204020204" pitchFamily="34" charset="-122"/>
              </a:rPr>
              <a:t>图谱抽取 </a:t>
            </a:r>
          </a:p>
        </p:txBody>
      </p:sp>
    </p:spTree>
    <p:extLst>
      <p:ext uri="{BB962C8B-B14F-4D97-AF65-F5344CB8AC3E}">
        <p14:creationId xmlns:p14="http://schemas.microsoft.com/office/powerpoint/2010/main" val="468433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31"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实验介绍</a:t>
            </a:r>
          </a:p>
        </p:txBody>
      </p:sp>
      <p:sp>
        <p:nvSpPr>
          <p:cNvPr id="7" name="Rectangle 6"/>
          <p:cNvSpPr/>
          <p:nvPr/>
        </p:nvSpPr>
        <p:spPr>
          <a:xfrm>
            <a:off x="332515" y="760972"/>
            <a:ext cx="11526974" cy="470257"/>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zh-CN" altLang="en-US" sz="2400" b="1" dirty="0">
                <a:solidFill>
                  <a:srgbClr val="C00000"/>
                </a:solidFill>
                <a:latin typeface="微软雅黑" panose="020B0503020204020204" pitchFamily="34" charset="-122"/>
                <a:ea typeface="微软雅黑" panose="020B0503020204020204" pitchFamily="34" charset="-122"/>
              </a:rPr>
              <a:t>第一阶段任务：图谱抽取 </a:t>
            </a:r>
            <a:endParaRPr lang="en-US" altLang="zh-CN" sz="2400" b="1" dirty="0">
              <a:solidFill>
                <a:srgbClr val="C00000"/>
              </a:solidFill>
              <a:latin typeface="微软雅黑" panose="020B0503020204020204" pitchFamily="34" charset="-122"/>
              <a:ea typeface="微软雅黑" panose="020B0503020204020204" pitchFamily="34" charset="-122"/>
              <a:sym typeface="+mn-ea"/>
            </a:endParaRPr>
          </a:p>
        </p:txBody>
      </p:sp>
      <p:sp>
        <p:nvSpPr>
          <p:cNvPr id="10" name="Rectangle 6"/>
          <p:cNvSpPr/>
          <p:nvPr/>
        </p:nvSpPr>
        <p:spPr>
          <a:xfrm>
            <a:off x="552324" y="1722970"/>
            <a:ext cx="11087356" cy="3611438"/>
          </a:xfrm>
          <a:prstGeom prst="rect">
            <a:avLst/>
          </a:prstGeom>
        </p:spPr>
        <p:txBody>
          <a:bodyPr wrap="square">
            <a:spAutoFit/>
          </a:bodyPr>
          <a:lstStyle/>
          <a:p>
            <a:pPr marL="800100" lvl="1" indent="-342900">
              <a:lnSpc>
                <a:spcPct val="130000"/>
              </a:lnSpc>
              <a:spcBef>
                <a:spcPts val="400"/>
              </a:spcBef>
              <a:spcAft>
                <a:spcPts val="400"/>
              </a:spcAft>
              <a:buFont typeface="Arial" panose="020B0604020202020204" pitchFamily="34" charset="0"/>
              <a:buChar char="•"/>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说明及技巧：</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30000"/>
              </a:lnSpc>
              <a:spcBef>
                <a:spcPts val="400"/>
              </a:spcBef>
              <a:spcAft>
                <a:spcPts val="400"/>
              </a:spcAft>
              <a:buFont typeface="Arial" panose="020B0604020202020204" pitchFamily="34" charset="0"/>
              <a:buChar char="•"/>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一般而言，两跳后所形成的子图，即重复两次该步骤所获得的子图，包含足以支撑推荐系统的丰富语义。但考虑到仅仅</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578</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部电影所形成的子图可能关联性较差，也可重复更多遍以获得关联性更好的子图</a:t>
            </a:r>
          </a:p>
          <a:p>
            <a:pPr marL="1257300" lvl="2" indent="-342900">
              <a:lnSpc>
                <a:spcPct val="130000"/>
              </a:lnSpc>
              <a:spcBef>
                <a:spcPts val="400"/>
              </a:spcBef>
              <a:spcAft>
                <a:spcPts val="400"/>
              </a:spcAft>
              <a:buFont typeface="Arial" panose="020B0604020202020204" pitchFamily="34" charset="0"/>
              <a:buChar char="•"/>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此外，为了保障图谱的质量，也可以根据统计对不常出现的实体或关系进行筛选。例如，可以过滤掉涉及三元组少于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个的实体，或只保留至少在</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50</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个三元组中出现的关系等</a:t>
            </a:r>
          </a:p>
        </p:txBody>
      </p:sp>
    </p:spTree>
    <p:extLst>
      <p:ext uri="{BB962C8B-B14F-4D97-AF65-F5344CB8AC3E}">
        <p14:creationId xmlns:p14="http://schemas.microsoft.com/office/powerpoint/2010/main" val="2013751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31"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实验介绍</a:t>
            </a:r>
          </a:p>
        </p:txBody>
      </p:sp>
      <p:sp>
        <p:nvSpPr>
          <p:cNvPr id="7" name="Rectangle 6"/>
          <p:cNvSpPr/>
          <p:nvPr/>
        </p:nvSpPr>
        <p:spPr>
          <a:xfrm>
            <a:off x="332515" y="760972"/>
            <a:ext cx="11526974" cy="470257"/>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zh-CN" altLang="en-US" sz="2400" b="1" dirty="0">
                <a:solidFill>
                  <a:srgbClr val="C00000"/>
                </a:solidFill>
                <a:latin typeface="微软雅黑" panose="020B0503020204020204" pitchFamily="34" charset="-122"/>
                <a:ea typeface="微软雅黑" panose="020B0503020204020204" pitchFamily="34" charset="-122"/>
              </a:rPr>
              <a:t>第一阶段任务：图谱抽取 </a:t>
            </a:r>
            <a:endParaRPr lang="en-US" altLang="zh-CN" sz="2400" b="1" dirty="0">
              <a:solidFill>
                <a:srgbClr val="C00000"/>
              </a:solidFill>
              <a:latin typeface="微软雅黑" panose="020B0503020204020204" pitchFamily="34" charset="-122"/>
              <a:ea typeface="微软雅黑" panose="020B0503020204020204" pitchFamily="34" charset="-122"/>
              <a:sym typeface="+mn-ea"/>
            </a:endParaRPr>
          </a:p>
        </p:txBody>
      </p:sp>
      <p:sp>
        <p:nvSpPr>
          <p:cNvPr id="10" name="Rectangle 6"/>
          <p:cNvSpPr/>
          <p:nvPr/>
        </p:nvSpPr>
        <p:spPr>
          <a:xfrm>
            <a:off x="552324" y="1722970"/>
            <a:ext cx="11087356" cy="5051832"/>
          </a:xfrm>
          <a:prstGeom prst="rect">
            <a:avLst/>
          </a:prstGeom>
        </p:spPr>
        <p:txBody>
          <a:bodyPr wrap="square">
            <a:spAutoFit/>
          </a:bodyPr>
          <a:lstStyle/>
          <a:p>
            <a:pPr marL="800100" lvl="1" indent="-342900">
              <a:lnSpc>
                <a:spcPct val="130000"/>
              </a:lnSpc>
              <a:spcBef>
                <a:spcPts val="400"/>
              </a:spcBef>
              <a:spcAft>
                <a:spcPts val="400"/>
              </a:spcAft>
              <a:buFont typeface="Arial" panose="020B0604020202020204" pitchFamily="34" charset="0"/>
              <a:buChar char="•"/>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说明及技巧：</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30000"/>
              </a:lnSpc>
              <a:spcBef>
                <a:spcPts val="400"/>
              </a:spcBef>
              <a:spcAft>
                <a:spcPts val="400"/>
              </a:spcAft>
              <a:buFont typeface="Arial" panose="020B0604020202020204" pitchFamily="34" charset="0"/>
              <a:buChar char="•"/>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对不同的</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Tag</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进行对齐或合并时，可以从不同角度考虑。如考虑不同</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Tag</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的共现关系，或利用模型（如</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word2vec</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）计算不同</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Tag</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在语义上的相似度</a:t>
            </a:r>
          </a:p>
          <a:p>
            <a:pPr marL="1257300" lvl="2" indent="-342900">
              <a:lnSpc>
                <a:spcPct val="130000"/>
              </a:lnSpc>
              <a:spcBef>
                <a:spcPts val="400"/>
              </a:spcBef>
              <a:spcAft>
                <a:spcPts val="400"/>
              </a:spcAft>
              <a:buFont typeface="Arial" panose="020B0604020202020204" pitchFamily="34" charset="0"/>
              <a:buChar char="•"/>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在对电影信息内容中的实体和关系进行抽取时，需要预先定义抽取的实体和关系的范围。如针对剧情中的</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演员</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饰演</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角色</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 &lt;</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角色</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人物关系</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角色</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进行抽取，其中，人物关系可以进一步考虑约束为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对手</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朋友</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恋人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。然后可以借助一些模型如</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UIE(Universal Information Extraction</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3"/>
              </a:rPr>
              <a:t>https://github.com/PaddlePaddle/PaddleNLP/tree/develop/model_zoo/uie</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进行抽取。或者设计合适的</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Prompt</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，利用大模型（文心一言、讯飞星火、</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ChatGPT</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）进行抽取</a:t>
            </a:r>
          </a:p>
        </p:txBody>
      </p:sp>
    </p:spTree>
    <p:extLst>
      <p:ext uri="{BB962C8B-B14F-4D97-AF65-F5344CB8AC3E}">
        <p14:creationId xmlns:p14="http://schemas.microsoft.com/office/powerpoint/2010/main" val="2026081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042992" y="571922"/>
            <a:ext cx="146706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数据集说明</a:t>
            </a:r>
          </a:p>
        </p:txBody>
      </p:sp>
      <p:sp>
        <p:nvSpPr>
          <p:cNvPr id="7" name="Rectangle 6"/>
          <p:cNvSpPr/>
          <p:nvPr/>
        </p:nvSpPr>
        <p:spPr>
          <a:xfrm>
            <a:off x="332515" y="760972"/>
            <a:ext cx="11526974" cy="470257"/>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zh-CN" altLang="en-US" sz="2400" b="1" dirty="0">
                <a:solidFill>
                  <a:srgbClr val="C00000"/>
                </a:solidFill>
                <a:latin typeface="微软雅黑" panose="020B0503020204020204" pitchFamily="34" charset="-122"/>
                <a:ea typeface="微软雅黑" panose="020B0503020204020204" pitchFamily="34" charset="-122"/>
              </a:rPr>
              <a:t>我们提供了必要的数据文件，包括： </a:t>
            </a:r>
            <a:endParaRPr lang="en-US" altLang="zh-CN" sz="2400" b="1" dirty="0">
              <a:solidFill>
                <a:srgbClr val="C00000"/>
              </a:solidFill>
              <a:latin typeface="微软雅黑" panose="020B0503020204020204" pitchFamily="34" charset="-122"/>
              <a:ea typeface="微软雅黑" panose="020B0503020204020204" pitchFamily="34" charset="-122"/>
              <a:sym typeface="+mn-ea"/>
            </a:endParaRPr>
          </a:p>
        </p:txBody>
      </p:sp>
      <p:sp>
        <p:nvSpPr>
          <p:cNvPr id="10" name="Rectangle 6"/>
          <p:cNvSpPr/>
          <p:nvPr/>
        </p:nvSpPr>
        <p:spPr>
          <a:xfrm>
            <a:off x="552324" y="1722970"/>
            <a:ext cx="11087356" cy="1588320"/>
          </a:xfrm>
          <a:prstGeom prst="rect">
            <a:avLst/>
          </a:prstGeom>
        </p:spPr>
        <p:txBody>
          <a:bodyPr wrap="square">
            <a:spAutoFit/>
          </a:bodyPr>
          <a:lstStyle/>
          <a:p>
            <a:pPr marL="800100" lvl="1" indent="-342900">
              <a:lnSpc>
                <a:spcPct val="130000"/>
              </a:lnSpc>
              <a:spcBef>
                <a:spcPts val="400"/>
              </a:spcBef>
              <a:spcAft>
                <a:spcPts val="400"/>
              </a:spcAft>
              <a:buFont typeface="Arial" panose="020B0604020202020204" pitchFamily="34" charset="0"/>
              <a:buChar cha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中等规模图谱</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freebase_movie.gz</a:t>
            </a:r>
          </a:p>
          <a:p>
            <a:pPr marL="1257300" lvl="2"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以（头实体，关系，尾实体）三元组的形式进行保存。原体积（</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52G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）过大，如无必要请勿解压。读取方法和输出如下所示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17" name="图片 16">
            <a:extLst>
              <a:ext uri="{FF2B5EF4-FFF2-40B4-BE49-F238E27FC236}">
                <a16:creationId xmlns:a16="http://schemas.microsoft.com/office/drawing/2014/main" id="{5D92F5A6-544D-4089-8648-5252993DED2A}"/>
              </a:ext>
            </a:extLst>
          </p:cNvPr>
          <p:cNvPicPr/>
          <p:nvPr/>
        </p:nvPicPr>
        <p:blipFill>
          <a:blip r:embed="rId3"/>
          <a:stretch>
            <a:fillRect/>
          </a:stretch>
        </p:blipFill>
        <p:spPr>
          <a:xfrm>
            <a:off x="3289096" y="3803031"/>
            <a:ext cx="5038040" cy="1653160"/>
          </a:xfrm>
          <a:prstGeom prst="rect">
            <a:avLst/>
          </a:prstGeom>
          <a:noFill/>
          <a:ln>
            <a:noFill/>
          </a:ln>
        </p:spPr>
      </p:pic>
      <p:pic>
        <p:nvPicPr>
          <p:cNvPr id="18" name="图片 17">
            <a:extLst>
              <a:ext uri="{FF2B5EF4-FFF2-40B4-BE49-F238E27FC236}">
                <a16:creationId xmlns:a16="http://schemas.microsoft.com/office/drawing/2014/main" id="{22BA19AB-6F2F-4451-AC6C-BFEE3FD66B08}"/>
              </a:ext>
            </a:extLst>
          </p:cNvPr>
          <p:cNvPicPr/>
          <p:nvPr/>
        </p:nvPicPr>
        <p:blipFill>
          <a:blip r:embed="rId4"/>
          <a:stretch>
            <a:fillRect/>
          </a:stretch>
        </p:blipFill>
        <p:spPr>
          <a:xfrm>
            <a:off x="2085848" y="6097028"/>
            <a:ext cx="8386064" cy="174494"/>
          </a:xfrm>
          <a:prstGeom prst="rect">
            <a:avLst/>
          </a:prstGeom>
          <a:noFill/>
          <a:ln>
            <a:noFill/>
          </a:ln>
        </p:spPr>
      </p:pic>
    </p:spTree>
    <p:extLst>
      <p:ext uri="{BB962C8B-B14F-4D97-AF65-F5344CB8AC3E}">
        <p14:creationId xmlns:p14="http://schemas.microsoft.com/office/powerpoint/2010/main" val="110597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042992" y="571922"/>
            <a:ext cx="146706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数据集说明</a:t>
            </a:r>
          </a:p>
        </p:txBody>
      </p:sp>
      <p:sp>
        <p:nvSpPr>
          <p:cNvPr id="7" name="Rectangle 6"/>
          <p:cNvSpPr/>
          <p:nvPr/>
        </p:nvSpPr>
        <p:spPr>
          <a:xfrm>
            <a:off x="332515" y="760972"/>
            <a:ext cx="11526974" cy="470257"/>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zh-CN" altLang="en-US" sz="2400" b="1" dirty="0">
                <a:solidFill>
                  <a:srgbClr val="C00000"/>
                </a:solidFill>
                <a:latin typeface="微软雅黑" panose="020B0503020204020204" pitchFamily="34" charset="-122"/>
                <a:ea typeface="微软雅黑" panose="020B0503020204020204" pitchFamily="34" charset="-122"/>
              </a:rPr>
              <a:t>我们提供了必要的数据文件，包括： </a:t>
            </a:r>
            <a:endParaRPr lang="en-US" altLang="zh-CN" sz="2400" b="1" dirty="0">
              <a:solidFill>
                <a:srgbClr val="C00000"/>
              </a:solidFill>
              <a:latin typeface="微软雅黑" panose="020B0503020204020204" pitchFamily="34" charset="-122"/>
              <a:ea typeface="微软雅黑" panose="020B0503020204020204" pitchFamily="34" charset="-122"/>
              <a:sym typeface="+mn-ea"/>
            </a:endParaRPr>
          </a:p>
        </p:txBody>
      </p:sp>
      <p:sp>
        <p:nvSpPr>
          <p:cNvPr id="10" name="Rectangle 6"/>
          <p:cNvSpPr/>
          <p:nvPr/>
        </p:nvSpPr>
        <p:spPr>
          <a:xfrm>
            <a:off x="552324" y="1722970"/>
            <a:ext cx="11087356" cy="2068451"/>
          </a:xfrm>
          <a:prstGeom prst="rect">
            <a:avLst/>
          </a:prstGeom>
        </p:spPr>
        <p:txBody>
          <a:bodyPr wrap="square">
            <a:spAutoFit/>
          </a:bodyPr>
          <a:lstStyle/>
          <a:p>
            <a:pPr marL="800100" lvl="1" indent="-342900">
              <a:lnSpc>
                <a:spcPct val="130000"/>
              </a:lnSpc>
              <a:spcBef>
                <a:spcPts val="400"/>
              </a:spcBef>
              <a:spcAft>
                <a:spcPts val="400"/>
              </a:spcAft>
              <a:buFont typeface="Arial" panose="020B0604020202020204" pitchFamily="34" charset="0"/>
              <a:buChar cha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链接信息文件</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douban2fb.txt</a:t>
            </a:r>
          </a:p>
          <a:p>
            <a:pPr marL="1257300" lvl="2"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提供了</a:t>
            </a:r>
            <a:r>
              <a:rPr lang="zh-CN" altLang="en-US" sz="2400" dirty="0">
                <a:solidFill>
                  <a:schemeClr val="accent5"/>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豆瓣电影</a:t>
            </a:r>
            <a:r>
              <a:rPr lang="en-US" altLang="zh-CN" sz="2400" dirty="0">
                <a:solidFill>
                  <a:schemeClr val="accent5"/>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4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Freebase</a:t>
            </a:r>
            <a:r>
              <a:rPr lang="zh-CN" altLang="en-US" sz="24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图谱实体</a:t>
            </a:r>
            <a:r>
              <a:rPr lang="en-US" altLang="zh-CN" sz="24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之间的映射关系。其中第一列为豆瓣电影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（与实验一中所提供的电影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相同），第二列为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Freebase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中对应电影实体的</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，其示例片段如下图所示： </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12" name="图片 11">
            <a:extLst>
              <a:ext uri="{FF2B5EF4-FFF2-40B4-BE49-F238E27FC236}">
                <a16:creationId xmlns:a16="http://schemas.microsoft.com/office/drawing/2014/main" id="{27529640-2C0A-49A2-AA8A-FA7FB2DD08F2}"/>
              </a:ext>
            </a:extLst>
          </p:cNvPr>
          <p:cNvPicPr/>
          <p:nvPr/>
        </p:nvPicPr>
        <p:blipFill>
          <a:blip r:embed="rId3"/>
          <a:stretch>
            <a:fillRect/>
          </a:stretch>
        </p:blipFill>
        <p:spPr>
          <a:xfrm>
            <a:off x="5142738" y="4101614"/>
            <a:ext cx="2123694" cy="2493809"/>
          </a:xfrm>
          <a:prstGeom prst="rect">
            <a:avLst/>
          </a:prstGeom>
          <a:noFill/>
          <a:ln>
            <a:noFill/>
          </a:ln>
        </p:spPr>
      </p:pic>
    </p:spTree>
    <p:extLst>
      <p:ext uri="{BB962C8B-B14F-4D97-AF65-F5344CB8AC3E}">
        <p14:creationId xmlns:p14="http://schemas.microsoft.com/office/powerpoint/2010/main" val="3196248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042992" y="571922"/>
            <a:ext cx="146706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数据集说明</a:t>
            </a:r>
          </a:p>
        </p:txBody>
      </p:sp>
      <p:sp>
        <p:nvSpPr>
          <p:cNvPr id="7" name="Rectangle 6"/>
          <p:cNvSpPr/>
          <p:nvPr/>
        </p:nvSpPr>
        <p:spPr>
          <a:xfrm>
            <a:off x="332515" y="760972"/>
            <a:ext cx="11526974" cy="470257"/>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zh-CN" altLang="en-US" sz="2400" b="1" dirty="0">
                <a:solidFill>
                  <a:srgbClr val="C00000"/>
                </a:solidFill>
                <a:latin typeface="微软雅黑" panose="020B0503020204020204" pitchFamily="34" charset="-122"/>
                <a:ea typeface="微软雅黑" panose="020B0503020204020204" pitchFamily="34" charset="-122"/>
              </a:rPr>
              <a:t>我们提供了必要的数据文件，包括： </a:t>
            </a:r>
            <a:endParaRPr lang="en-US" altLang="zh-CN" sz="2400" b="1" dirty="0">
              <a:solidFill>
                <a:srgbClr val="C00000"/>
              </a:solidFill>
              <a:latin typeface="微软雅黑" panose="020B0503020204020204" pitchFamily="34" charset="-122"/>
              <a:ea typeface="微软雅黑" panose="020B0503020204020204" pitchFamily="34" charset="-122"/>
              <a:sym typeface="+mn-ea"/>
            </a:endParaRPr>
          </a:p>
        </p:txBody>
      </p:sp>
      <p:sp>
        <p:nvSpPr>
          <p:cNvPr id="10" name="Rectangle 6"/>
          <p:cNvSpPr/>
          <p:nvPr/>
        </p:nvSpPr>
        <p:spPr>
          <a:xfrm>
            <a:off x="552324" y="1722970"/>
            <a:ext cx="10957736" cy="2068451"/>
          </a:xfrm>
          <a:prstGeom prst="rect">
            <a:avLst/>
          </a:prstGeom>
        </p:spPr>
        <p:txBody>
          <a:bodyPr wrap="square">
            <a:spAutoFit/>
          </a:bodyPr>
          <a:lstStyle/>
          <a:p>
            <a:pPr marL="800100" lvl="1" indent="-342900">
              <a:lnSpc>
                <a:spcPct val="130000"/>
              </a:lnSpc>
              <a:spcBef>
                <a:spcPts val="400"/>
              </a:spcBef>
              <a:spcAft>
                <a:spcPts val="400"/>
              </a:spcAft>
              <a:buFont typeface="Arial" panose="020B0604020202020204" pitchFamily="34" charset="0"/>
              <a:buChar char="•"/>
            </a:pPr>
            <a:r>
              <a:rPr lang="zh-CN" altLang="en-US" sz="2400" b="0" i="0" u="none" strike="noStrike" baseline="0" dirty="0">
                <a:solidFill>
                  <a:srgbClr val="000000"/>
                </a:solidFill>
                <a:latin typeface="Times New Roman" panose="02020603050405020304" pitchFamily="18" charset="0"/>
                <a:ea typeface="微软雅黑" panose="020B0503020204020204" pitchFamily="34" charset="-122"/>
              </a:rPr>
              <a:t>所涉及的</a:t>
            </a:r>
            <a:r>
              <a:rPr lang="zh-CN" altLang="en-US" sz="2400" dirty="0">
                <a:solidFill>
                  <a:srgbClr val="000000"/>
                </a:solidFill>
                <a:latin typeface="Times New Roman" panose="02020603050405020304" pitchFamily="18" charset="0"/>
                <a:ea typeface="微软雅黑" panose="020B0503020204020204" pitchFamily="34" charset="-122"/>
              </a:rPr>
              <a:t>其他</a:t>
            </a:r>
            <a:r>
              <a:rPr lang="zh-CN" altLang="en-US" sz="2400" b="0" i="0" u="none" strike="noStrike" baseline="0" dirty="0">
                <a:solidFill>
                  <a:srgbClr val="000000"/>
                </a:solidFill>
                <a:latin typeface="Times New Roman" panose="02020603050405020304" pitchFamily="18" charset="0"/>
                <a:ea typeface="微软雅黑" panose="020B0503020204020204" pitchFamily="34" charset="-122"/>
              </a:rPr>
              <a:t>数据，包括所涉及的电影的</a:t>
            </a:r>
            <a:r>
              <a:rPr lang="en-US" altLang="zh-CN" sz="2400" b="0" i="0" u="none" strike="noStrike" baseline="0" dirty="0">
                <a:solidFill>
                  <a:srgbClr val="000000"/>
                </a:solidFill>
                <a:latin typeface="Times New Roman" panose="02020603050405020304" pitchFamily="18" charset="0"/>
                <a:ea typeface="微软雅黑" panose="020B0503020204020204" pitchFamily="34" charset="-122"/>
              </a:rPr>
              <a:t>tag</a:t>
            </a:r>
            <a:r>
              <a:rPr lang="zh-CN" altLang="en-US" sz="2400" b="0" i="0" u="none" strike="noStrike" baseline="0" dirty="0">
                <a:solidFill>
                  <a:srgbClr val="000000"/>
                </a:solidFill>
                <a:latin typeface="Times New Roman" panose="02020603050405020304" pitchFamily="18" charset="0"/>
                <a:ea typeface="微软雅黑" panose="020B0503020204020204" pitchFamily="34" charset="-122"/>
              </a:rPr>
              <a:t>（</a:t>
            </a:r>
            <a:r>
              <a:rPr lang="en-US" altLang="zh-CN" sz="2400" b="0" i="0" u="none" strike="noStrike" baseline="0" dirty="0">
                <a:solidFill>
                  <a:srgbClr val="000000"/>
                </a:solidFill>
                <a:latin typeface="Times New Roman" panose="02020603050405020304" pitchFamily="18" charset="0"/>
                <a:ea typeface="微软雅黑" panose="020B0503020204020204" pitchFamily="34" charset="-122"/>
              </a:rPr>
              <a:t>Movie_tag.csv</a:t>
            </a:r>
            <a:r>
              <a:rPr lang="zh-CN" altLang="en-US" sz="2400" b="0" i="0" u="none" strike="noStrike" baseline="0" dirty="0">
                <a:solidFill>
                  <a:srgbClr val="000000"/>
                </a:solidFill>
                <a:latin typeface="Times New Roman" panose="02020603050405020304" pitchFamily="18" charset="0"/>
                <a:ea typeface="微软雅黑" panose="020B0503020204020204" pitchFamily="34" charset="-122"/>
              </a:rPr>
              <a:t>），电影的</a:t>
            </a:r>
            <a:r>
              <a:rPr lang="en-US" altLang="zh-CN" sz="2400" b="0" i="0" u="none" strike="noStrike" baseline="0" dirty="0">
                <a:solidFill>
                  <a:srgbClr val="000000"/>
                </a:solidFill>
                <a:latin typeface="Times New Roman" panose="02020603050405020304" pitchFamily="18" charset="0"/>
                <a:ea typeface="微软雅黑" panose="020B0503020204020204" pitchFamily="34" charset="-122"/>
              </a:rPr>
              <a:t>ID (Movie_id.csv)</a:t>
            </a:r>
            <a:r>
              <a:rPr lang="zh-CN" altLang="en-US" sz="2400" b="0" i="0" u="none" strike="noStrike" baseline="0" dirty="0">
                <a:solidFill>
                  <a:srgbClr val="000000"/>
                </a:solidFill>
                <a:latin typeface="Times New Roman" panose="02020603050405020304" pitchFamily="18" charset="0"/>
                <a:ea typeface="微软雅黑" panose="020B0503020204020204" pitchFamily="34" charset="-122"/>
              </a:rPr>
              <a:t>。</a:t>
            </a:r>
            <a:endParaRPr lang="en-US" altLang="zh-CN" sz="2400" b="0" i="0" u="none" strike="noStrike" baseline="0" dirty="0">
              <a:solidFill>
                <a:srgbClr val="000000"/>
              </a:solidFill>
              <a:latin typeface="Times New Roman" panose="02020603050405020304" pitchFamily="18" charset="0"/>
              <a:ea typeface="微软雅黑" panose="020B0503020204020204" pitchFamily="34" charset="-122"/>
            </a:endParaRPr>
          </a:p>
          <a:p>
            <a:pPr marL="800100" lvl="1" indent="-342900">
              <a:lnSpc>
                <a:spcPct val="130000"/>
              </a:lnSpc>
              <a:spcBef>
                <a:spcPts val="400"/>
              </a:spcBef>
              <a:spcAft>
                <a:spcPts val="400"/>
              </a:spcAft>
              <a:buFont typeface="Arial" panose="020B0604020202020204" pitchFamily="34" charset="0"/>
              <a:buChar char="•"/>
            </a:pPr>
            <a:r>
              <a:rPr lang="zh-CN" altLang="en-US" sz="2400" dirty="0">
                <a:solidFill>
                  <a:srgbClr val="000000"/>
                </a:solidFill>
                <a:latin typeface="Times New Roman" panose="02020603050405020304" pitchFamily="18" charset="0"/>
                <a:ea typeface="微软雅黑" panose="020B0503020204020204" pitchFamily="34" charset="-122"/>
              </a:rPr>
              <a:t>均</a:t>
            </a:r>
            <a:r>
              <a:rPr lang="zh-CN" altLang="en-US" sz="2400" b="0" i="0" u="none" strike="noStrike" baseline="0" dirty="0">
                <a:solidFill>
                  <a:srgbClr val="000000"/>
                </a:solidFill>
                <a:latin typeface="Times New Roman" panose="02020603050405020304" pitchFamily="18" charset="0"/>
                <a:ea typeface="微软雅黑" panose="020B0503020204020204" pitchFamily="34" charset="-122"/>
              </a:rPr>
              <a:t>可在以下地址进行下载：</a:t>
            </a:r>
            <a:r>
              <a:rPr lang="en-US" altLang="zh-CN" sz="2400" u="sng" dirty="0">
                <a:solidFill>
                  <a:srgbClr val="000000"/>
                </a:solidFill>
                <a:effectLst/>
                <a:latin typeface="Times" panose="02020603050405020304" pitchFamily="18" charset="0"/>
                <a:ea typeface="宋体" panose="02010600030101010101" pitchFamily="2" charset="-122"/>
                <a:cs typeface="Arial" panose="020B0604020202020204" pitchFamily="34" charset="0"/>
                <a:hlinkClick r:id="rId3"/>
              </a:rPr>
              <a:t>https://rec.ustc.edu.cn/share/16ed54c0-8751-11ee-b149-852f0d571a83</a:t>
            </a:r>
            <a:r>
              <a:rPr lang="zh-CN" altLang="en-US" sz="2400" b="0" i="0" u="none" strike="noStrike" baseline="0" dirty="0">
                <a:solidFill>
                  <a:srgbClr val="000000"/>
                </a:solidFill>
                <a:latin typeface="Times New Roman" panose="02020603050405020304" pitchFamily="18" charset="0"/>
                <a:ea typeface="微软雅黑" panose="020B0503020204020204" pitchFamily="34" charset="-122"/>
              </a:rPr>
              <a:t>（密码：</a:t>
            </a:r>
            <a:r>
              <a:rPr lang="en-US" altLang="zh-CN" sz="2400" b="0" i="0" u="none" strike="noStrike" baseline="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web2023</a:t>
            </a:r>
            <a:r>
              <a:rPr lang="zh-CN" altLang="en-US" sz="2400" b="0" i="0" u="none" strike="noStrike" baseline="0" dirty="0">
                <a:solidFill>
                  <a:srgbClr val="000000"/>
                </a:solidFill>
                <a:latin typeface="Times New Roman" panose="02020603050405020304" pitchFamily="18" charset="0"/>
                <a:ea typeface="微软雅黑" panose="020B0503020204020204" pitchFamily="34" charset="-122"/>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629013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30"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实验要求</a:t>
            </a:r>
          </a:p>
        </p:txBody>
      </p:sp>
      <p:sp>
        <p:nvSpPr>
          <p:cNvPr id="10" name="Rectangle 6"/>
          <p:cNvSpPr/>
          <p:nvPr/>
        </p:nvSpPr>
        <p:spPr>
          <a:xfrm>
            <a:off x="552324" y="1722970"/>
            <a:ext cx="11087356" cy="3131306"/>
          </a:xfrm>
          <a:prstGeom prst="rect">
            <a:avLst/>
          </a:prstGeom>
        </p:spPr>
        <p:txBody>
          <a:bodyPr wrap="square">
            <a:spAutoFit/>
          </a:bodyPr>
          <a:lstStyle/>
          <a:p>
            <a:pPr marL="800100" lvl="1"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本次实验要求分组完成，每组最多</a:t>
            </a:r>
            <a:r>
              <a:rPr lang="en-US" altLang="zh-CN" sz="24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人（可以少于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人，但无优惠政策）</a:t>
            </a:r>
          </a:p>
          <a:p>
            <a:pPr marL="800100" lvl="1"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实验持续时间约为</a:t>
            </a:r>
            <a:r>
              <a:rPr lang="en-US" altLang="zh-CN" sz="24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4-5</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教学周，实验报告的具体提交时间和更多详细要求将于第二阶段公布</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请于截止日期（待定）前将实验二完整的实验报告</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（整个实验提交一份报告即可）</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提交到课程邮箱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3"/>
              </a:rPr>
              <a:t>ustcweb2022@163.com</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，具体要求参见实验二说明文档</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8835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32"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实验背景</a:t>
            </a:r>
          </a:p>
        </p:txBody>
      </p:sp>
      <p:sp>
        <p:nvSpPr>
          <p:cNvPr id="7" name="Rectangle 6"/>
          <p:cNvSpPr/>
          <p:nvPr/>
        </p:nvSpPr>
        <p:spPr>
          <a:xfrm>
            <a:off x="332515" y="760972"/>
            <a:ext cx="11526974" cy="470257"/>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zh-CN" altLang="en-US" sz="2400" b="1" dirty="0">
                <a:solidFill>
                  <a:srgbClr val="C00000"/>
                </a:solidFill>
                <a:latin typeface="微软雅黑" panose="020B0503020204020204" pitchFamily="34" charset="-122"/>
                <a:ea typeface="微软雅黑" panose="020B0503020204020204" pitchFamily="34" charset="-122"/>
              </a:rPr>
              <a:t>知识图谱（</a:t>
            </a:r>
            <a:r>
              <a:rPr lang="en-US" altLang="zh-CN" sz="2400" b="1" dirty="0">
                <a:solidFill>
                  <a:srgbClr val="C00000"/>
                </a:solidFill>
                <a:latin typeface="微软雅黑" panose="020B0503020204020204" pitchFamily="34" charset="-122"/>
                <a:ea typeface="微软雅黑" panose="020B0503020204020204" pitchFamily="34" charset="-122"/>
              </a:rPr>
              <a:t>KG</a:t>
            </a:r>
            <a:r>
              <a:rPr lang="zh-CN" altLang="en-US" sz="2400" b="1" dirty="0">
                <a:solidFill>
                  <a:srgbClr val="C00000"/>
                </a:solidFill>
                <a:latin typeface="微软雅黑" panose="020B0503020204020204" pitchFamily="34" charset="-122"/>
                <a:ea typeface="微软雅黑" panose="020B0503020204020204" pitchFamily="34" charset="-122"/>
              </a:rPr>
              <a:t>）在提高推荐准确性和可解释性方面潜力巨大</a:t>
            </a:r>
            <a:endParaRPr lang="en-US" altLang="zh-CN" sz="2400" b="1" dirty="0">
              <a:solidFill>
                <a:srgbClr val="C00000"/>
              </a:solidFill>
              <a:latin typeface="微软雅黑" panose="020B0503020204020204" pitchFamily="34" charset="-122"/>
              <a:ea typeface="微软雅黑" panose="020B0503020204020204" pitchFamily="34" charset="-122"/>
              <a:sym typeface="+mn-ea"/>
            </a:endParaRPr>
          </a:p>
        </p:txBody>
      </p:sp>
      <p:sp>
        <p:nvSpPr>
          <p:cNvPr id="10" name="Rectangle 6"/>
          <p:cNvSpPr/>
          <p:nvPr/>
        </p:nvSpPr>
        <p:spPr>
          <a:xfrm>
            <a:off x="552324" y="1722970"/>
            <a:ext cx="11087356" cy="1690912"/>
          </a:xfrm>
          <a:prstGeom prst="rect">
            <a:avLst/>
          </a:prstGeom>
        </p:spPr>
        <p:txBody>
          <a:bodyPr wrap="square">
            <a:spAutoFit/>
          </a:bodyPr>
          <a:lstStyle/>
          <a:p>
            <a:pPr marL="800100" lvl="1"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KG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中丰富的实体和关系信息可以强化用户和物品之间的关系建模</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揭示了物品之间的各种相关性（如两部电影由同一个人导演）</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可以用来解释用户偏好（如将用户对电影的选择归因于其导演） </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11" name="图片 10">
            <a:extLst>
              <a:ext uri="{FF2B5EF4-FFF2-40B4-BE49-F238E27FC236}">
                <a16:creationId xmlns:a16="http://schemas.microsoft.com/office/drawing/2014/main" id="{308E99A8-40CC-4EC7-90C6-3B0D97198CA6}"/>
              </a:ext>
            </a:extLst>
          </p:cNvPr>
          <p:cNvPicPr>
            <a:picLocks noChangeAspect="1"/>
          </p:cNvPicPr>
          <p:nvPr/>
        </p:nvPicPr>
        <p:blipFill>
          <a:blip r:embed="rId3"/>
          <a:stretch>
            <a:fillRect/>
          </a:stretch>
        </p:blipFill>
        <p:spPr>
          <a:xfrm>
            <a:off x="2761747" y="3413882"/>
            <a:ext cx="6180826" cy="3360083"/>
          </a:xfrm>
          <a:prstGeom prst="rect">
            <a:avLst/>
          </a:prstGeom>
        </p:spPr>
      </p:pic>
    </p:spTree>
    <p:extLst>
      <p:ext uri="{BB962C8B-B14F-4D97-AF65-F5344CB8AC3E}">
        <p14:creationId xmlns:p14="http://schemas.microsoft.com/office/powerpoint/2010/main" val="202078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32"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实验背景</a:t>
            </a:r>
          </a:p>
        </p:txBody>
      </p:sp>
      <p:sp>
        <p:nvSpPr>
          <p:cNvPr id="7" name="Rectangle 6"/>
          <p:cNvSpPr/>
          <p:nvPr/>
        </p:nvSpPr>
        <p:spPr>
          <a:xfrm>
            <a:off x="332515" y="760972"/>
            <a:ext cx="11526974" cy="470257"/>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zh-CN" altLang="en-US" sz="2400" b="1" dirty="0">
                <a:solidFill>
                  <a:srgbClr val="C00000"/>
                </a:solidFill>
                <a:latin typeface="微软雅黑" panose="020B0503020204020204" pitchFamily="34" charset="-122"/>
                <a:ea typeface="微软雅黑" panose="020B0503020204020204" pitchFamily="34" charset="-122"/>
              </a:rPr>
              <a:t>知识图谱（</a:t>
            </a:r>
            <a:r>
              <a:rPr lang="en-US" altLang="zh-CN" sz="2400" b="1" dirty="0">
                <a:solidFill>
                  <a:srgbClr val="C00000"/>
                </a:solidFill>
                <a:latin typeface="微软雅黑" panose="020B0503020204020204" pitchFamily="34" charset="-122"/>
                <a:ea typeface="微软雅黑" panose="020B0503020204020204" pitchFamily="34" charset="-122"/>
              </a:rPr>
              <a:t>KG</a:t>
            </a:r>
            <a:r>
              <a:rPr lang="zh-CN" altLang="en-US" sz="2400" b="1" dirty="0">
                <a:solidFill>
                  <a:srgbClr val="C00000"/>
                </a:solidFill>
                <a:latin typeface="微软雅黑" panose="020B0503020204020204" pitchFamily="34" charset="-122"/>
                <a:ea typeface="微软雅黑" panose="020B0503020204020204" pitchFamily="34" charset="-122"/>
              </a:rPr>
              <a:t>）在提高推荐准确性和可解释性方面潜力巨大</a:t>
            </a:r>
            <a:endParaRPr lang="en-US" altLang="zh-CN" sz="2400" b="1" dirty="0">
              <a:solidFill>
                <a:srgbClr val="C00000"/>
              </a:solidFill>
              <a:latin typeface="微软雅黑" panose="020B0503020204020204" pitchFamily="34" charset="-122"/>
              <a:ea typeface="微软雅黑" panose="020B0503020204020204" pitchFamily="34" charset="-122"/>
              <a:sym typeface="+mn-ea"/>
            </a:endParaRPr>
          </a:p>
        </p:txBody>
      </p:sp>
      <p:sp>
        <p:nvSpPr>
          <p:cNvPr id="10" name="Rectangle 6"/>
          <p:cNvSpPr/>
          <p:nvPr/>
        </p:nvSpPr>
        <p:spPr>
          <a:xfrm>
            <a:off x="552324" y="1722970"/>
            <a:ext cx="11087356" cy="2068451"/>
          </a:xfrm>
          <a:prstGeom prst="rect">
            <a:avLst/>
          </a:prstGeom>
        </p:spPr>
        <p:txBody>
          <a:bodyPr wrap="square">
            <a:spAutoFit/>
          </a:bodyPr>
          <a:lstStyle/>
          <a:p>
            <a:pPr marL="800100" lvl="1"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在本次实验中，我们要求各位同学从公开图谱中匹配指定电影对应的实体，并抽取合适的部分图谱，按照规则对抽取到的图谱进行处理（</a:t>
            </a:r>
            <a:r>
              <a:rPr lang="en-US" altLang="zh-CN" sz="2400" dirty="0">
                <a:solidFill>
                  <a:srgbClr val="0182DD"/>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Stage1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进而，基于对实验一中的豆瓣电影评分数据，结合</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Stage1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所获得的图谱信息，进行可解释的、知识感知的个性化电影推荐（</a:t>
            </a:r>
            <a:r>
              <a:rPr lang="en-US" altLang="zh-CN" sz="24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Stage2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377426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31"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实验介绍</a:t>
            </a:r>
          </a:p>
        </p:txBody>
      </p:sp>
      <p:sp>
        <p:nvSpPr>
          <p:cNvPr id="7" name="Rectangle 6"/>
          <p:cNvSpPr/>
          <p:nvPr/>
        </p:nvSpPr>
        <p:spPr>
          <a:xfrm>
            <a:off x="332515" y="760972"/>
            <a:ext cx="11526974" cy="470257"/>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rPr>
              <a:t>Freebase </a:t>
            </a:r>
            <a:r>
              <a:rPr lang="zh-CN" altLang="en-US" sz="2400" b="1" dirty="0">
                <a:solidFill>
                  <a:srgbClr val="C00000"/>
                </a:solidFill>
                <a:latin typeface="微软雅黑" panose="020B0503020204020204" pitchFamily="34" charset="-122"/>
                <a:ea typeface="微软雅黑" panose="020B0503020204020204" pitchFamily="34" charset="-122"/>
              </a:rPr>
              <a:t>是一个由元数据组成的大型合作知识库</a:t>
            </a:r>
            <a:endParaRPr lang="en-US" altLang="zh-CN" sz="2400" b="1" dirty="0">
              <a:solidFill>
                <a:srgbClr val="C00000"/>
              </a:solidFill>
              <a:latin typeface="微软雅黑" panose="020B0503020204020204" pitchFamily="34" charset="-122"/>
              <a:ea typeface="微软雅黑" panose="020B0503020204020204" pitchFamily="34" charset="-122"/>
              <a:sym typeface="+mn-ea"/>
            </a:endParaRPr>
          </a:p>
        </p:txBody>
      </p:sp>
      <p:sp>
        <p:nvSpPr>
          <p:cNvPr id="10" name="Rectangle 6"/>
          <p:cNvSpPr/>
          <p:nvPr/>
        </p:nvSpPr>
        <p:spPr>
          <a:xfrm>
            <a:off x="552324" y="1722970"/>
            <a:ext cx="11087356" cy="2651175"/>
          </a:xfrm>
          <a:prstGeom prst="rect">
            <a:avLst/>
          </a:prstGeom>
        </p:spPr>
        <p:txBody>
          <a:bodyPr wrap="square">
            <a:spAutoFit/>
          </a:bodyPr>
          <a:lstStyle/>
          <a:p>
            <a:pPr lvl="1">
              <a:lnSpc>
                <a:spcPct val="130000"/>
              </a:lnSpc>
              <a:spcBef>
                <a:spcPts val="400"/>
              </a:spcBef>
              <a:spcAft>
                <a:spcPts val="400"/>
              </a:spcAft>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其内容主要来自社区成员的贡献。通过整合网上资源，致力于打造一个允许全球所有人（和机器）快捷访问的资源库</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官网（</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3"/>
              </a:rPr>
              <a:t>https://developers.google.com/freebase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）提供</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N-Triple RDF</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格式的数据压缩包的下载，具备数据查询和录入机制</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但请注意整个压缩包</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30G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，解压后达</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300G+</a:t>
            </a:r>
          </a:p>
        </p:txBody>
      </p:sp>
      <p:pic>
        <p:nvPicPr>
          <p:cNvPr id="6" name="图片 5">
            <a:extLst>
              <a:ext uri="{FF2B5EF4-FFF2-40B4-BE49-F238E27FC236}">
                <a16:creationId xmlns:a16="http://schemas.microsoft.com/office/drawing/2014/main" id="{DF536AAA-6B8D-400F-A009-7351568001A1}"/>
              </a:ext>
            </a:extLst>
          </p:cNvPr>
          <p:cNvPicPr>
            <a:picLocks noChangeAspect="1"/>
          </p:cNvPicPr>
          <p:nvPr/>
        </p:nvPicPr>
        <p:blipFill>
          <a:blip r:embed="rId4"/>
          <a:stretch>
            <a:fillRect/>
          </a:stretch>
        </p:blipFill>
        <p:spPr>
          <a:xfrm>
            <a:off x="8078597" y="3653850"/>
            <a:ext cx="4001061" cy="2799485"/>
          </a:xfrm>
          <a:prstGeom prst="rect">
            <a:avLst/>
          </a:prstGeom>
        </p:spPr>
      </p:pic>
      <p:sp>
        <p:nvSpPr>
          <p:cNvPr id="11" name="文本框 10">
            <a:extLst>
              <a:ext uri="{FF2B5EF4-FFF2-40B4-BE49-F238E27FC236}">
                <a16:creationId xmlns:a16="http://schemas.microsoft.com/office/drawing/2014/main" id="{B814989C-9221-4C6E-BEC9-EC72F435125B}"/>
              </a:ext>
            </a:extLst>
          </p:cNvPr>
          <p:cNvSpPr txBox="1"/>
          <p:nvPr/>
        </p:nvSpPr>
        <p:spPr>
          <a:xfrm>
            <a:off x="8001550" y="6453335"/>
            <a:ext cx="4190450" cy="400110"/>
          </a:xfrm>
          <a:prstGeom prst="rect">
            <a:avLst/>
          </a:prstGeom>
          <a:noFill/>
        </p:spPr>
        <p:txBody>
          <a:bodyPr wrap="square">
            <a:spAutoFit/>
          </a:bodyPr>
          <a:lstStyle/>
          <a:p>
            <a:r>
              <a:rPr lang="zh-CN" altLang="en-US" sz="2000" b="0" i="0" u="none" strike="noStrike" baseline="0" dirty="0">
                <a:solidFill>
                  <a:srgbClr val="000000"/>
                </a:solidFill>
                <a:latin typeface="宋体" panose="02010600030101010101" pitchFamily="2" charset="-122"/>
                <a:ea typeface="宋体" panose="02010600030101010101" pitchFamily="2" charset="-122"/>
              </a:rPr>
              <a:t> </a:t>
            </a:r>
            <a:r>
              <a:rPr lang="zh-CN" altLang="en-US" sz="1800" b="0" i="0" u="none" strike="noStrike" baseline="0" dirty="0">
                <a:solidFill>
                  <a:srgbClr val="000000"/>
                </a:solidFill>
                <a:latin typeface="宋体" panose="02010600030101010101" pitchFamily="2" charset="-122"/>
                <a:ea typeface="宋体" panose="02010600030101010101" pitchFamily="2" charset="-122"/>
              </a:rPr>
              <a:t>一个实例，格式为</a:t>
            </a:r>
            <a:r>
              <a:rPr lang="zh-CN" altLang="en-US" sz="1800" b="0" i="0" u="none" strike="noStrike" baseline="0" dirty="0">
                <a:solidFill>
                  <a:srgbClr val="000000"/>
                </a:solidFill>
                <a:latin typeface="Times New Roman" panose="02020603050405020304" pitchFamily="18" charset="0"/>
                <a:ea typeface="宋体" panose="02010600030101010101" pitchFamily="2" charset="-122"/>
              </a:rPr>
              <a:t>“</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MID</a:t>
            </a:r>
            <a:r>
              <a:rPr lang="zh-CN" altLang="en-US" sz="1800" b="0" i="0" u="none" strike="noStrike" baseline="0" dirty="0">
                <a:solidFill>
                  <a:srgbClr val="000000"/>
                </a:solidFill>
                <a:latin typeface="宋体" panose="02010600030101010101" pitchFamily="2" charset="-122"/>
                <a:ea typeface="宋体" panose="02010600030101010101" pitchFamily="2" charset="-122"/>
              </a:rPr>
              <a:t>、属性、值</a:t>
            </a:r>
            <a:r>
              <a:rPr lang="zh-CN" altLang="en-US" sz="1800" b="0" i="0" u="none" strike="noStrike" baseline="0" dirty="0">
                <a:solidFill>
                  <a:srgbClr val="000000"/>
                </a:solidFill>
                <a:latin typeface="Times New Roman" panose="02020603050405020304" pitchFamily="18" charset="0"/>
                <a:ea typeface="宋体" panose="02010600030101010101" pitchFamily="2" charset="-122"/>
              </a:rPr>
              <a:t>”</a:t>
            </a:r>
            <a:endParaRPr lang="zh-CN" altLang="en-US" dirty="0"/>
          </a:p>
        </p:txBody>
      </p:sp>
    </p:spTree>
    <p:extLst>
      <p:ext uri="{BB962C8B-B14F-4D97-AF65-F5344CB8AC3E}">
        <p14:creationId xmlns:p14="http://schemas.microsoft.com/office/powerpoint/2010/main" val="167195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31"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实验介绍</a:t>
            </a:r>
          </a:p>
        </p:txBody>
      </p:sp>
      <p:sp>
        <p:nvSpPr>
          <p:cNvPr id="7" name="Rectangle 6"/>
          <p:cNvSpPr/>
          <p:nvPr/>
        </p:nvSpPr>
        <p:spPr>
          <a:xfrm>
            <a:off x="332515" y="760972"/>
            <a:ext cx="11526974" cy="470257"/>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rPr>
              <a:t>Freebase </a:t>
            </a:r>
            <a:r>
              <a:rPr lang="zh-CN" altLang="en-US" sz="2400" b="1" dirty="0">
                <a:solidFill>
                  <a:srgbClr val="C00000"/>
                </a:solidFill>
                <a:latin typeface="微软雅黑" panose="020B0503020204020204" pitchFamily="34" charset="-122"/>
                <a:ea typeface="微软雅黑" panose="020B0503020204020204" pitchFamily="34" charset="-122"/>
              </a:rPr>
              <a:t>是一个由元数据组成的大型合作知识库</a:t>
            </a:r>
            <a:endParaRPr lang="en-US" altLang="zh-CN" sz="2400" b="1" dirty="0">
              <a:solidFill>
                <a:srgbClr val="C00000"/>
              </a:solidFill>
              <a:latin typeface="微软雅黑" panose="020B0503020204020204" pitchFamily="34" charset="-122"/>
              <a:ea typeface="微软雅黑" panose="020B0503020204020204" pitchFamily="34" charset="-122"/>
              <a:sym typeface="+mn-ea"/>
            </a:endParaRPr>
          </a:p>
        </p:txBody>
      </p:sp>
      <p:sp>
        <p:nvSpPr>
          <p:cNvPr id="10" name="Rectangle 6"/>
          <p:cNvSpPr/>
          <p:nvPr/>
        </p:nvSpPr>
        <p:spPr>
          <a:xfrm>
            <a:off x="552324" y="1722970"/>
            <a:ext cx="11087356" cy="3131306"/>
          </a:xfrm>
          <a:prstGeom prst="rect">
            <a:avLst/>
          </a:prstGeom>
        </p:spPr>
        <p:txBody>
          <a:bodyPr wrap="square">
            <a:spAutoFit/>
          </a:bodyPr>
          <a:lstStyle/>
          <a:p>
            <a:pPr lvl="1">
              <a:lnSpc>
                <a:spcPct val="130000"/>
              </a:lnSpc>
              <a:spcBef>
                <a:spcPts val="400"/>
              </a:spcBef>
              <a:spcAft>
                <a:spcPts val="400"/>
              </a:spcAft>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Freebase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中包含了非常丰富的电影信息，这使得我们将实验一、二进行联动成为可能</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我们提供了实验一中给出的</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1200</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部豆瓣电影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Freebase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中对应电影实体的映射关系（共涉及</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578</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部可匹配的电影）</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本次实验将围绕这些实体以及其他相关信息所形成的中等规模图谱展开，分别包含</a:t>
            </a:r>
            <a:r>
              <a:rPr lang="zh-CN" altLang="en-US" sz="2400" dirty="0">
                <a:solidFill>
                  <a:srgbClr val="0182DD"/>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图谱抽取（</a:t>
            </a:r>
            <a:r>
              <a:rPr lang="en-US" altLang="zh-CN" sz="2400" dirty="0">
                <a:solidFill>
                  <a:srgbClr val="0182DD"/>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Stage1</a:t>
            </a:r>
            <a:r>
              <a:rPr lang="zh-CN" altLang="en-US" sz="2400" dirty="0">
                <a:solidFill>
                  <a:srgbClr val="0182DD"/>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4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图谱推荐（</a:t>
            </a:r>
            <a:r>
              <a:rPr lang="en-US" altLang="zh-CN" sz="24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Stage2</a:t>
            </a:r>
            <a:r>
              <a:rPr lang="zh-CN" altLang="en-US" sz="24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两个阶段</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4312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31"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实验介绍</a:t>
            </a:r>
          </a:p>
        </p:txBody>
      </p:sp>
      <p:sp>
        <p:nvSpPr>
          <p:cNvPr id="7" name="Rectangle 6"/>
          <p:cNvSpPr/>
          <p:nvPr/>
        </p:nvSpPr>
        <p:spPr>
          <a:xfrm>
            <a:off x="332515" y="760972"/>
            <a:ext cx="11526974" cy="470257"/>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zh-CN" altLang="en-US" sz="2400" b="1" dirty="0">
                <a:solidFill>
                  <a:srgbClr val="C00000"/>
                </a:solidFill>
                <a:latin typeface="微软雅黑" panose="020B0503020204020204" pitchFamily="34" charset="-122"/>
                <a:ea typeface="微软雅黑" panose="020B0503020204020204" pitchFamily="34" charset="-122"/>
              </a:rPr>
              <a:t>第一阶段任务：图谱抽取 </a:t>
            </a:r>
            <a:endParaRPr lang="en-US" altLang="zh-CN" sz="2400" b="1" dirty="0">
              <a:solidFill>
                <a:srgbClr val="C00000"/>
              </a:solidFill>
              <a:latin typeface="微软雅黑" panose="020B0503020204020204" pitchFamily="34" charset="-122"/>
              <a:ea typeface="微软雅黑" panose="020B0503020204020204" pitchFamily="34" charset="-122"/>
              <a:sym typeface="+mn-ea"/>
            </a:endParaRPr>
          </a:p>
        </p:txBody>
      </p:sp>
      <p:sp>
        <p:nvSpPr>
          <p:cNvPr id="10" name="Rectangle 6"/>
          <p:cNvSpPr/>
          <p:nvPr/>
        </p:nvSpPr>
        <p:spPr>
          <a:xfrm>
            <a:off x="552324" y="1722970"/>
            <a:ext cx="11087356" cy="3233899"/>
          </a:xfrm>
          <a:prstGeom prst="rect">
            <a:avLst/>
          </a:prstGeom>
        </p:spPr>
        <p:txBody>
          <a:bodyPr wrap="square">
            <a:spAutoFit/>
          </a:bodyPr>
          <a:lstStyle/>
          <a:p>
            <a:pPr marL="800100" lvl="1"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在我们给出的链接信息文件</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douban2fb.txt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中，提供了豆瓣电影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到图谱实体</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之间的映射关系</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其中第一列为豆瓣电影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（与实验一中所提供的电影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相同）</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第二列为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Freebase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中对应电影实体的</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ID</a:t>
            </a:r>
          </a:p>
          <a:p>
            <a:pPr marL="800100" lvl="1" indent="-342900">
              <a:lnSpc>
                <a:spcPct val="13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一旦完成这样的实体链接，我们就能够借助</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Freebase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抽取用于电影推荐系统的电影知识图谱 </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1894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31"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实验介绍</a:t>
            </a:r>
          </a:p>
        </p:txBody>
      </p:sp>
      <p:sp>
        <p:nvSpPr>
          <p:cNvPr id="7" name="Rectangle 6"/>
          <p:cNvSpPr/>
          <p:nvPr/>
        </p:nvSpPr>
        <p:spPr>
          <a:xfrm>
            <a:off x="332515" y="760972"/>
            <a:ext cx="11526974" cy="470257"/>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zh-CN" altLang="en-US" sz="2400" b="1" dirty="0">
                <a:solidFill>
                  <a:srgbClr val="C00000"/>
                </a:solidFill>
                <a:latin typeface="微软雅黑" panose="020B0503020204020204" pitchFamily="34" charset="-122"/>
                <a:ea typeface="微软雅黑" panose="020B0503020204020204" pitchFamily="34" charset="-122"/>
              </a:rPr>
              <a:t>第一阶段任务：图谱抽取 </a:t>
            </a:r>
            <a:endParaRPr lang="en-US" altLang="zh-CN" sz="2400" b="1" dirty="0">
              <a:solidFill>
                <a:srgbClr val="C00000"/>
              </a:solidFill>
              <a:latin typeface="微软雅黑" panose="020B0503020204020204" pitchFamily="34" charset="-122"/>
              <a:ea typeface="微软雅黑" panose="020B0503020204020204" pitchFamily="34" charset="-122"/>
              <a:sym typeface="+mn-ea"/>
            </a:endParaRPr>
          </a:p>
        </p:txBody>
      </p:sp>
      <p:sp>
        <p:nvSpPr>
          <p:cNvPr id="10" name="Rectangle 6"/>
          <p:cNvSpPr/>
          <p:nvPr/>
        </p:nvSpPr>
        <p:spPr>
          <a:xfrm>
            <a:off x="552324" y="1722970"/>
            <a:ext cx="11087356" cy="3131306"/>
          </a:xfrm>
          <a:prstGeom prst="rect">
            <a:avLst/>
          </a:prstGeom>
        </p:spPr>
        <p:txBody>
          <a:bodyPr wrap="square">
            <a:spAutoFit/>
          </a:bodyPr>
          <a:lstStyle/>
          <a:p>
            <a:pPr marL="800100" lvl="1" indent="-342900">
              <a:lnSpc>
                <a:spcPct val="130000"/>
              </a:lnSpc>
              <a:spcBef>
                <a:spcPts val="400"/>
              </a:spcBef>
              <a:spcAft>
                <a:spcPts val="400"/>
              </a:spcAft>
              <a:buFont typeface="Arial" panose="020B0604020202020204" pitchFamily="34" charset="0"/>
              <a:buChar char="•"/>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第一阶段（</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Stage1</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）的实验内容包含以下部分：</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30000"/>
              </a:lnSpc>
              <a:spcBef>
                <a:spcPts val="400"/>
              </a:spcBef>
              <a:spcAft>
                <a:spcPts val="400"/>
              </a:spcAft>
              <a:buFont typeface="Arial" panose="020B0604020202020204" pitchFamily="34" charset="0"/>
              <a:buChar cha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【必做】</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根据实验一中提供的电影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ID</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列表，匹配获得</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Freebase</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中对应的实体（共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578</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个可匹配实体）</a:t>
            </a:r>
          </a:p>
          <a:p>
            <a:pPr marL="1257300" lvl="2" indent="-342900">
              <a:lnSpc>
                <a:spcPct val="130000"/>
              </a:lnSpc>
              <a:spcBef>
                <a:spcPts val="400"/>
              </a:spcBef>
              <a:spcAft>
                <a:spcPts val="400"/>
              </a:spcAft>
              <a:buFont typeface="Arial" panose="020B0604020202020204" pitchFamily="34" charset="0"/>
              <a:buChar cha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【必做】</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以</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578</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个可匹配实体为起点，通过三元组关联，提取一跳可达的全部实体，以形成新的起点集合。重复若干次该步骤，并将所获得的全部实体及对应三元组合并用于下一阶段实验的知识图谱子图</a:t>
            </a:r>
          </a:p>
        </p:txBody>
      </p:sp>
    </p:spTree>
    <p:extLst>
      <p:ext uri="{BB962C8B-B14F-4D97-AF65-F5344CB8AC3E}">
        <p14:creationId xmlns:p14="http://schemas.microsoft.com/office/powerpoint/2010/main" val="62793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31"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实验介绍</a:t>
            </a:r>
          </a:p>
        </p:txBody>
      </p:sp>
      <p:sp>
        <p:nvSpPr>
          <p:cNvPr id="7" name="Rectangle 6"/>
          <p:cNvSpPr/>
          <p:nvPr/>
        </p:nvSpPr>
        <p:spPr>
          <a:xfrm>
            <a:off x="332515" y="760972"/>
            <a:ext cx="11526974" cy="470257"/>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zh-CN" altLang="en-US" sz="2400" b="1" dirty="0">
                <a:solidFill>
                  <a:srgbClr val="C00000"/>
                </a:solidFill>
                <a:latin typeface="微软雅黑" panose="020B0503020204020204" pitchFamily="34" charset="-122"/>
                <a:ea typeface="微软雅黑" panose="020B0503020204020204" pitchFamily="34" charset="-122"/>
              </a:rPr>
              <a:t>第一阶段任务：图谱抽取 </a:t>
            </a:r>
            <a:endParaRPr lang="en-US" altLang="zh-CN" sz="2400" b="1" dirty="0">
              <a:solidFill>
                <a:srgbClr val="C00000"/>
              </a:solidFill>
              <a:latin typeface="微软雅黑" panose="020B0503020204020204" pitchFamily="34" charset="-122"/>
              <a:ea typeface="微软雅黑" panose="020B0503020204020204" pitchFamily="34" charset="-122"/>
              <a:sym typeface="+mn-ea"/>
            </a:endParaRPr>
          </a:p>
        </p:txBody>
      </p:sp>
      <p:sp>
        <p:nvSpPr>
          <p:cNvPr id="10" name="Rectangle 6"/>
          <p:cNvSpPr/>
          <p:nvPr/>
        </p:nvSpPr>
        <p:spPr>
          <a:xfrm>
            <a:off x="552324" y="1722970"/>
            <a:ext cx="11087356" cy="4295856"/>
          </a:xfrm>
          <a:prstGeom prst="rect">
            <a:avLst/>
          </a:prstGeom>
        </p:spPr>
        <p:txBody>
          <a:bodyPr wrap="square">
            <a:spAutoFit/>
          </a:bodyPr>
          <a:lstStyle/>
          <a:p>
            <a:pPr marL="800100" lvl="1" indent="-342900">
              <a:lnSpc>
                <a:spcPct val="130000"/>
              </a:lnSpc>
              <a:spcBef>
                <a:spcPts val="400"/>
              </a:spcBef>
              <a:spcAft>
                <a:spcPts val="400"/>
              </a:spcAft>
              <a:buFont typeface="Arial" panose="020B0604020202020204" pitchFamily="34" charset="0"/>
              <a:buChar char="•"/>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第一阶段（</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Stage1</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）的实验内容包含以下部分：</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30000"/>
              </a:lnSpc>
              <a:spcBef>
                <a:spcPts val="400"/>
              </a:spcBef>
              <a:spcAft>
                <a:spcPts val="400"/>
              </a:spcAft>
              <a:buFont typeface="Arial" panose="020B0604020202020204" pitchFamily="34" charset="0"/>
              <a:buChar cha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【选做】根据实验</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二</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提供的电影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Tag</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信息，在图谱中添加一类新实体（</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Tag</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类），并建立其与电影实体的三元组，以充实电影的语义信息</a:t>
            </a:r>
          </a:p>
          <a:p>
            <a:pPr marL="1257300" lvl="2" indent="-342900">
              <a:lnSpc>
                <a:spcPct val="130000"/>
              </a:lnSpc>
              <a:spcBef>
                <a:spcPts val="400"/>
              </a:spcBef>
              <a:spcAft>
                <a:spcPts val="400"/>
              </a:spcAft>
              <a:buFont typeface="Arial" panose="020B0604020202020204" pitchFamily="34" charset="0"/>
              <a:buChar cha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【选做】对</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Tag</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类实体进行实体对齐，以合并部分具有相同</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高度相似语义的实体，从而精简图谱并强化其关联性</a:t>
            </a:r>
          </a:p>
          <a:p>
            <a:pPr marL="1257300" lvl="2" indent="-342900">
              <a:lnSpc>
                <a:spcPct val="130000"/>
              </a:lnSpc>
              <a:spcBef>
                <a:spcPts val="400"/>
              </a:spcBef>
              <a:spcAft>
                <a:spcPts val="400"/>
              </a:spcAft>
              <a:buFont typeface="Arial" panose="020B0604020202020204" pitchFamily="34" charset="0"/>
              <a:buChar cha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【选做】根据实验一中爬取的电影信息内容，考虑抽取文本中的实体和关系，加入到图谱中，增强电影本身的语义信息</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30000"/>
              </a:lnSpc>
              <a:spcBef>
                <a:spcPts val="400"/>
              </a:spcBef>
              <a:spcAft>
                <a:spcPts val="400"/>
              </a:spcAft>
              <a:buFont typeface="Arial" panose="020B0604020202020204" pitchFamily="34" charset="0"/>
              <a:buChar char="•"/>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【选做】仅作为兴趣探索，不影响最终分数，时间不充裕情况下可以不做</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6444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31"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实验介绍</a:t>
            </a:r>
          </a:p>
        </p:txBody>
      </p:sp>
      <p:sp>
        <p:nvSpPr>
          <p:cNvPr id="7" name="Rectangle 6"/>
          <p:cNvSpPr/>
          <p:nvPr/>
        </p:nvSpPr>
        <p:spPr>
          <a:xfrm>
            <a:off x="332515" y="760972"/>
            <a:ext cx="11526974" cy="470257"/>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zh-CN" altLang="en-US" sz="2400" b="1" dirty="0">
                <a:solidFill>
                  <a:srgbClr val="C00000"/>
                </a:solidFill>
                <a:latin typeface="微软雅黑" panose="020B0503020204020204" pitchFamily="34" charset="-122"/>
                <a:ea typeface="微软雅黑" panose="020B0503020204020204" pitchFamily="34" charset="-122"/>
              </a:rPr>
              <a:t>第一阶段任务：图谱抽取 </a:t>
            </a:r>
            <a:endParaRPr lang="en-US" altLang="zh-CN" sz="2400" b="1" dirty="0">
              <a:solidFill>
                <a:srgbClr val="C00000"/>
              </a:solidFill>
              <a:latin typeface="微软雅黑" panose="020B0503020204020204" pitchFamily="34" charset="-122"/>
              <a:ea typeface="微软雅黑" panose="020B0503020204020204" pitchFamily="34" charset="-122"/>
              <a:sym typeface="+mn-ea"/>
            </a:endParaRPr>
          </a:p>
        </p:txBody>
      </p:sp>
      <p:sp>
        <p:nvSpPr>
          <p:cNvPr id="10" name="Rectangle 6"/>
          <p:cNvSpPr/>
          <p:nvPr/>
        </p:nvSpPr>
        <p:spPr>
          <a:xfrm>
            <a:off x="552324" y="1722970"/>
            <a:ext cx="11087356" cy="4193264"/>
          </a:xfrm>
          <a:prstGeom prst="rect">
            <a:avLst/>
          </a:prstGeom>
        </p:spPr>
        <p:txBody>
          <a:bodyPr wrap="square">
            <a:spAutoFit/>
          </a:bodyPr>
          <a:lstStyle/>
          <a:p>
            <a:pPr marL="800100" lvl="1" indent="-342900">
              <a:lnSpc>
                <a:spcPct val="130000"/>
              </a:lnSpc>
              <a:spcBef>
                <a:spcPts val="400"/>
              </a:spcBef>
              <a:spcAft>
                <a:spcPts val="400"/>
              </a:spcAft>
              <a:buFont typeface="Arial" panose="020B0604020202020204" pitchFamily="34" charset="0"/>
              <a:buChar char="•"/>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说明及技巧：</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30000"/>
              </a:lnSpc>
              <a:spcBef>
                <a:spcPts val="400"/>
              </a:spcBef>
              <a:spcAft>
                <a:spcPts val="400"/>
              </a:spcAft>
              <a:buFont typeface="Arial" panose="020B0604020202020204" pitchFamily="34" charset="0"/>
              <a:buChar char="•"/>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三元组中应包含至少一个起点实体，无论其是作为头实体还是尾实体</a:t>
            </a:r>
          </a:p>
          <a:p>
            <a:pPr marL="1257300" lvl="2" indent="-342900">
              <a:lnSpc>
                <a:spcPct val="130000"/>
              </a:lnSpc>
              <a:spcBef>
                <a:spcPts val="400"/>
              </a:spcBef>
              <a:spcAft>
                <a:spcPts val="400"/>
              </a:spcAft>
              <a:buFont typeface="Arial" panose="020B0604020202020204" pitchFamily="34" charset="0"/>
              <a:buChar char="•"/>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为保证质量，最好只保留具有</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&lt;http://rdf.freebase.com/ns/</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前缀的实体。因为存在一类关系</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&lt;http://rdf.freebase.com/ns/common.notable_for.display_name&gt;</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，这类关系的构成三元组的尾实体通常为一种语言的字符串（如</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ロマンティック・コメディ</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"@ja</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，表示日语的“浪漫喜剧”），而此类关系的尾实体一般不会和其他的实体相连</a:t>
            </a:r>
          </a:p>
          <a:p>
            <a:pPr marL="1257300" lvl="2" indent="-342900">
              <a:lnSpc>
                <a:spcPct val="130000"/>
              </a:lnSpc>
              <a:spcBef>
                <a:spcPts val="400"/>
              </a:spcBef>
              <a:spcAft>
                <a:spcPts val="400"/>
              </a:spcAft>
              <a:buFont typeface="Arial" panose="020B0604020202020204" pitchFamily="34" charset="0"/>
              <a:buChar char="•"/>
            </a:pP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FCF437E7-2335-4850-88C6-959666C22271}"/>
              </a:ext>
            </a:extLst>
          </p:cNvPr>
          <p:cNvPicPr/>
          <p:nvPr/>
        </p:nvPicPr>
        <p:blipFill>
          <a:blip r:embed="rId3"/>
          <a:stretch>
            <a:fillRect/>
          </a:stretch>
        </p:blipFill>
        <p:spPr>
          <a:xfrm>
            <a:off x="552320" y="5727682"/>
            <a:ext cx="11497103" cy="680293"/>
          </a:xfrm>
          <a:prstGeom prst="rect">
            <a:avLst/>
          </a:prstGeom>
          <a:noFill/>
          <a:ln>
            <a:noFill/>
          </a:ln>
        </p:spPr>
      </p:pic>
    </p:spTree>
    <p:extLst>
      <p:ext uri="{BB962C8B-B14F-4D97-AF65-F5344CB8AC3E}">
        <p14:creationId xmlns:p14="http://schemas.microsoft.com/office/powerpoint/2010/main" val="3965109491"/>
      </p:ext>
    </p:extLst>
  </p:cSld>
  <p:clrMapOvr>
    <a:masterClrMapping/>
  </p:clrMapOvr>
</p:sld>
</file>

<file path=ppt/theme/theme1.xml><?xml version="1.0" encoding="utf-8"?>
<a:theme xmlns:a="http://schemas.openxmlformats.org/drawingml/2006/main" name="主题1">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论文">
      <a:majorFont>
        <a:latin typeface="微软雅黑"/>
        <a:ea typeface="微软雅黑"/>
        <a:cs typeface=""/>
      </a:majorFont>
      <a:minorFont>
        <a:latin typeface="微软雅黑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主题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17093</TotalTime>
  <Words>1433</Words>
  <Application>Microsoft Office PowerPoint</Application>
  <PresentationFormat>宽屏</PresentationFormat>
  <Paragraphs>90</Paragraphs>
  <Slides>15</Slides>
  <Notes>15</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15</vt:i4>
      </vt:variant>
    </vt:vector>
  </HeadingPairs>
  <TitlesOfParts>
    <vt:vector size="26" baseType="lpstr">
      <vt:lpstr>宋体</vt:lpstr>
      <vt:lpstr>微软雅黑</vt:lpstr>
      <vt:lpstr>微软雅黑 Light</vt:lpstr>
      <vt:lpstr>Arial</vt:lpstr>
      <vt:lpstr>Calibri</vt:lpstr>
      <vt:lpstr>Calibri Light</vt:lpstr>
      <vt:lpstr>Times</vt:lpstr>
      <vt:lpstr>Times New Roman</vt:lpstr>
      <vt:lpstr>主题1</vt:lpstr>
      <vt:lpstr>Office 主题</vt:lpstr>
      <vt:lpstr>1_主题1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ustc</cp:lastModifiedBy>
  <cp:revision>2378</cp:revision>
  <dcterms:created xsi:type="dcterms:W3CDTF">2015-11-20T05:54:00Z</dcterms:created>
  <dcterms:modified xsi:type="dcterms:W3CDTF">2023-11-20T04:42:27Z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