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65" d="100"/>
          <a:sy n="65" d="100"/>
        </p:scale>
        <p:origin x="-154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1Polyu\year4sem1\information%20retrieval\project\ir_project\trec_eval\test\evalu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1Polyu\year4sem1\information%20retrieval\project\ir_project\trec_eval\test\evalu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1Polyu\year4sem1\information%20retrieval\project\ir_project\trec_eval\test\evalua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1Polyu\year4sem1\information%20retrieval\project\ir_project\trec_eval\test\evalu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1Polyu\year4sem1\information%20retrieval\project\ir_project\trec_eval\test\evalu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1Polyu\year4sem1\information%20retrieval\project\ir_project\trec_eval\test\evalu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1Polyu\year4sem1\information%20retrieval\project\ir_project\trec_eval\test\evalua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1Polyu\year4sem1\information%20retrieval\project\ir_project\trec_eval\test\evaluat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1Polyu\year4sem1\information%20retrieval\project\ir_project\trec_eval\test\evalu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Interpolated Precision-Recall</a:t>
            </a:r>
            <a:r>
              <a:rPr lang="en-US" altLang="zh-CN" baseline="0"/>
              <a:t> curve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VSM</c:v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7.5000000000000011E-2</c:v>
                </c:pt>
                <c:pt idx="1">
                  <c:v>4.7100000000000003E-2</c:v>
                </c:pt>
                <c:pt idx="2">
                  <c:v>4.1599999999999998E-2</c:v>
                </c:pt>
                <c:pt idx="3">
                  <c:v>3.4700000000000002E-2</c:v>
                </c:pt>
                <c:pt idx="4">
                  <c:v>2.9899999999999999E-2</c:v>
                </c:pt>
                <c:pt idx="5">
                  <c:v>2.5399999999999999E-2</c:v>
                </c:pt>
                <c:pt idx="6">
                  <c:v>1.5699999999999999E-2</c:v>
                </c:pt>
                <c:pt idx="7">
                  <c:v>1.0699999999999998E-2</c:v>
                </c:pt>
                <c:pt idx="8">
                  <c:v>6.9000000000000008E-3</c:v>
                </c:pt>
                <c:pt idx="9">
                  <c:v>2.0999999999999999E-3</c:v>
                </c:pt>
                <c:pt idx="10">
                  <c:v>6.0000000000000016E-4</c:v>
                </c:pt>
              </c:numCache>
            </c:numRef>
          </c:val>
        </c:ser>
        <c:ser>
          <c:idx val="2"/>
          <c:order val="1"/>
          <c:tx>
            <c:v>BM25</c:v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0.72680000000000011</c:v>
                </c:pt>
                <c:pt idx="1">
                  <c:v>0.55110000000000003</c:v>
                </c:pt>
                <c:pt idx="2">
                  <c:v>0.43950000000000006</c:v>
                </c:pt>
                <c:pt idx="3">
                  <c:v>0.34960000000000002</c:v>
                </c:pt>
                <c:pt idx="4">
                  <c:v>0.29320000000000002</c:v>
                </c:pt>
                <c:pt idx="5">
                  <c:v>0.23200000000000001</c:v>
                </c:pt>
                <c:pt idx="6">
                  <c:v>0.17980000000000002</c:v>
                </c:pt>
                <c:pt idx="7">
                  <c:v>0.1268</c:v>
                </c:pt>
                <c:pt idx="8">
                  <c:v>8.5000000000000006E-2</c:v>
                </c:pt>
                <c:pt idx="9">
                  <c:v>5.3999999999999999E-2</c:v>
                </c:pt>
                <c:pt idx="10">
                  <c:v>2.1100000000000001E-2</c:v>
                </c:pt>
              </c:numCache>
            </c:numRef>
          </c:val>
        </c:ser>
        <c:ser>
          <c:idx val="3"/>
          <c:order val="2"/>
          <c:tx>
            <c:v>BM25+reconvert</c:v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0.78400000000000003</c:v>
                </c:pt>
                <c:pt idx="1">
                  <c:v>0.6160000000000001</c:v>
                </c:pt>
                <c:pt idx="2">
                  <c:v>0.49780000000000008</c:v>
                </c:pt>
                <c:pt idx="3">
                  <c:v>0.40830000000000005</c:v>
                </c:pt>
                <c:pt idx="4">
                  <c:v>0.34140000000000004</c:v>
                </c:pt>
                <c:pt idx="5">
                  <c:v>0.28500000000000003</c:v>
                </c:pt>
                <c:pt idx="6">
                  <c:v>0.2351</c:v>
                </c:pt>
                <c:pt idx="7">
                  <c:v>0.17830000000000001</c:v>
                </c:pt>
                <c:pt idx="8">
                  <c:v>0.11799999999999998</c:v>
                </c:pt>
                <c:pt idx="9">
                  <c:v>7.7700000000000019E-2</c:v>
                </c:pt>
                <c:pt idx="10">
                  <c:v>3.7700000000000004E-2</c:v>
                </c:pt>
              </c:numCache>
            </c:numRef>
          </c:val>
        </c:ser>
        <c:marker val="1"/>
        <c:axId val="111104768"/>
        <c:axId val="111106688"/>
      </c:lineChart>
      <c:catAx>
        <c:axId val="111104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Recall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1106688"/>
        <c:crosses val="autoZero"/>
        <c:auto val="1"/>
        <c:lblAlgn val="ctr"/>
        <c:lblOffset val="100"/>
      </c:catAx>
      <c:valAx>
        <c:axId val="1111066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Interpolated Precision</a:t>
                </a:r>
                <a:endParaRPr lang="zh-CN" altLang="en-US"/>
              </a:p>
            </c:rich>
          </c:tx>
          <c:layout/>
        </c:title>
        <c:numFmt formatCode="General" sourceLinked="1"/>
        <c:tickLblPos val="nextTo"/>
        <c:crossAx val="1111047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Interpolated Precision-Recall</a:t>
            </a:r>
            <a:r>
              <a:rPr lang="en-US" altLang="zh-CN" baseline="0"/>
              <a:t> curve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VSM</c:v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7.5000000000000011E-2</c:v>
                </c:pt>
                <c:pt idx="1">
                  <c:v>4.7100000000000003E-2</c:v>
                </c:pt>
                <c:pt idx="2">
                  <c:v>4.1599999999999998E-2</c:v>
                </c:pt>
                <c:pt idx="3">
                  <c:v>3.4700000000000002E-2</c:v>
                </c:pt>
                <c:pt idx="4">
                  <c:v>2.9899999999999999E-2</c:v>
                </c:pt>
                <c:pt idx="5">
                  <c:v>2.5399999999999999E-2</c:v>
                </c:pt>
                <c:pt idx="6">
                  <c:v>1.5699999999999999E-2</c:v>
                </c:pt>
                <c:pt idx="7">
                  <c:v>1.0699999999999998E-2</c:v>
                </c:pt>
                <c:pt idx="8">
                  <c:v>6.9000000000000008E-3</c:v>
                </c:pt>
                <c:pt idx="9">
                  <c:v>2.0999999999999999E-3</c:v>
                </c:pt>
                <c:pt idx="10">
                  <c:v>6.0000000000000016E-4</c:v>
                </c:pt>
              </c:numCache>
            </c:numRef>
          </c:val>
        </c:ser>
        <c:ser>
          <c:idx val="2"/>
          <c:order val="1"/>
          <c:tx>
            <c:v>BM25</c:v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0.72680000000000011</c:v>
                </c:pt>
                <c:pt idx="1">
                  <c:v>0.55110000000000003</c:v>
                </c:pt>
                <c:pt idx="2">
                  <c:v>0.43950000000000006</c:v>
                </c:pt>
                <c:pt idx="3">
                  <c:v>0.34960000000000002</c:v>
                </c:pt>
                <c:pt idx="4">
                  <c:v>0.29320000000000002</c:v>
                </c:pt>
                <c:pt idx="5">
                  <c:v>0.23200000000000001</c:v>
                </c:pt>
                <c:pt idx="6">
                  <c:v>0.17980000000000002</c:v>
                </c:pt>
                <c:pt idx="7">
                  <c:v>0.1268</c:v>
                </c:pt>
                <c:pt idx="8">
                  <c:v>8.5000000000000006E-2</c:v>
                </c:pt>
                <c:pt idx="9">
                  <c:v>5.3999999999999999E-2</c:v>
                </c:pt>
                <c:pt idx="10">
                  <c:v>2.1100000000000001E-2</c:v>
                </c:pt>
              </c:numCache>
            </c:numRef>
          </c:val>
        </c:ser>
        <c:ser>
          <c:idx val="3"/>
          <c:order val="2"/>
          <c:tx>
            <c:v>BM25+reconvert</c:v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0.78400000000000003</c:v>
                </c:pt>
                <c:pt idx="1">
                  <c:v>0.6160000000000001</c:v>
                </c:pt>
                <c:pt idx="2">
                  <c:v>0.49780000000000008</c:v>
                </c:pt>
                <c:pt idx="3">
                  <c:v>0.40830000000000005</c:v>
                </c:pt>
                <c:pt idx="4">
                  <c:v>0.34140000000000004</c:v>
                </c:pt>
                <c:pt idx="5">
                  <c:v>0.28500000000000003</c:v>
                </c:pt>
                <c:pt idx="6">
                  <c:v>0.2351</c:v>
                </c:pt>
                <c:pt idx="7">
                  <c:v>0.17830000000000001</c:v>
                </c:pt>
                <c:pt idx="8">
                  <c:v>0.11799999999999998</c:v>
                </c:pt>
                <c:pt idx="9">
                  <c:v>7.7700000000000019E-2</c:v>
                </c:pt>
                <c:pt idx="10">
                  <c:v>3.7700000000000004E-2</c:v>
                </c:pt>
              </c:numCache>
            </c:numRef>
          </c:val>
        </c:ser>
        <c:marker val="1"/>
        <c:axId val="111145344"/>
        <c:axId val="111147264"/>
      </c:lineChart>
      <c:catAx>
        <c:axId val="1111453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Recall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1147264"/>
        <c:crosses val="autoZero"/>
        <c:auto val="1"/>
        <c:lblAlgn val="ctr"/>
        <c:lblOffset val="100"/>
      </c:catAx>
      <c:valAx>
        <c:axId val="1111472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Interpolated Precision</a:t>
                </a:r>
                <a:endParaRPr lang="zh-CN" altLang="en-US"/>
              </a:p>
            </c:rich>
          </c:tx>
          <c:layout/>
        </c:title>
        <c:numFmt formatCode="General" sourceLinked="1"/>
        <c:tickLblPos val="nextTo"/>
        <c:crossAx val="1111453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Precision on top N results</a:t>
            </a:r>
            <a:endParaRPr lang="zh-CN" altLang="en-US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VSM</c:v>
          </c:tx>
          <c:cat>
            <c:numRef>
              <c:f>Sheet1!$F$2:$F$10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  <c:pt idx="0">
                  <c:v>1.0100000000000001E-2</c:v>
                </c:pt>
                <c:pt idx="1">
                  <c:v>1.5200000000000002E-2</c:v>
                </c:pt>
                <c:pt idx="2">
                  <c:v>1.6799999999999999E-2</c:v>
                </c:pt>
                <c:pt idx="3">
                  <c:v>1.8200000000000004E-2</c:v>
                </c:pt>
                <c:pt idx="4">
                  <c:v>2.0900000000000002E-2</c:v>
                </c:pt>
                <c:pt idx="5">
                  <c:v>2.8500000000000001E-2</c:v>
                </c:pt>
                <c:pt idx="6">
                  <c:v>3.0400000000000003E-2</c:v>
                </c:pt>
                <c:pt idx="7">
                  <c:v>2.5200000000000004E-2</c:v>
                </c:pt>
                <c:pt idx="8">
                  <c:v>1.9300000000000005E-2</c:v>
                </c:pt>
              </c:numCache>
            </c:numRef>
          </c:val>
        </c:ser>
        <c:ser>
          <c:idx val="2"/>
          <c:order val="1"/>
          <c:tx>
            <c:v>BM25</c:v>
          </c:tx>
          <c:cat>
            <c:numRef>
              <c:f>Sheet1!$F$2:$F$10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Sheet1!$H$2:$H$10</c:f>
              <c:numCache>
                <c:formatCode>General</c:formatCode>
                <c:ptCount val="9"/>
                <c:pt idx="0">
                  <c:v>0.46060000000000001</c:v>
                </c:pt>
                <c:pt idx="1">
                  <c:v>0.38890000000000008</c:v>
                </c:pt>
                <c:pt idx="2">
                  <c:v>0.34880000000000005</c:v>
                </c:pt>
                <c:pt idx="3">
                  <c:v>0.3136000000000001</c:v>
                </c:pt>
                <c:pt idx="4">
                  <c:v>0.26770000000000005</c:v>
                </c:pt>
                <c:pt idx="5">
                  <c:v>0.14570000000000002</c:v>
                </c:pt>
                <c:pt idx="6">
                  <c:v>9.5600000000000018E-2</c:v>
                </c:pt>
                <c:pt idx="7">
                  <c:v>5.3499999999999999E-2</c:v>
                </c:pt>
                <c:pt idx="8">
                  <c:v>3.1100000000000003E-2</c:v>
                </c:pt>
              </c:numCache>
            </c:numRef>
          </c:val>
        </c:ser>
        <c:ser>
          <c:idx val="3"/>
          <c:order val="2"/>
          <c:tx>
            <c:v>BM25+reconvert</c:v>
          </c:tx>
          <c:cat>
            <c:numRef>
              <c:f>Sheet1!$F$2:$F$10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0.53739999999999999</c:v>
                </c:pt>
                <c:pt idx="1">
                  <c:v>0.44850000000000001</c:v>
                </c:pt>
                <c:pt idx="2">
                  <c:v>0.3912000000000001</c:v>
                </c:pt>
                <c:pt idx="3">
                  <c:v>0.35560000000000008</c:v>
                </c:pt>
                <c:pt idx="4">
                  <c:v>0.2980000000000001</c:v>
                </c:pt>
                <c:pt idx="5">
                  <c:v>0.15670000000000003</c:v>
                </c:pt>
                <c:pt idx="6">
                  <c:v>0.10199999999999998</c:v>
                </c:pt>
                <c:pt idx="7">
                  <c:v>5.5100000000000003E-2</c:v>
                </c:pt>
                <c:pt idx="8">
                  <c:v>3.2100000000000004E-2</c:v>
                </c:pt>
              </c:numCache>
            </c:numRef>
          </c:val>
        </c:ser>
        <c:marker val="1"/>
        <c:axId val="110613248"/>
        <c:axId val="110615168"/>
      </c:lineChart>
      <c:catAx>
        <c:axId val="1106132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Number of top results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0615168"/>
        <c:crosses val="autoZero"/>
        <c:auto val="1"/>
        <c:lblAlgn val="ctr"/>
        <c:lblOffset val="100"/>
      </c:catAx>
      <c:valAx>
        <c:axId val="1106151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precision</a:t>
                </a:r>
              </a:p>
            </c:rich>
          </c:tx>
          <c:layout/>
        </c:title>
        <c:numFmt formatCode="General" sourceLinked="1"/>
        <c:tickLblPos val="nextTo"/>
        <c:crossAx val="1106132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Precision on top N results</a:t>
            </a:r>
            <a:endParaRPr lang="zh-CN" altLang="en-US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VSM</c:v>
          </c:tx>
          <c:cat>
            <c:numRef>
              <c:f>Sheet1!$F$2:$F$10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  <c:pt idx="0">
                  <c:v>1.0100000000000001E-2</c:v>
                </c:pt>
                <c:pt idx="1">
                  <c:v>1.5200000000000002E-2</c:v>
                </c:pt>
                <c:pt idx="2">
                  <c:v>1.6799999999999999E-2</c:v>
                </c:pt>
                <c:pt idx="3">
                  <c:v>1.8200000000000004E-2</c:v>
                </c:pt>
                <c:pt idx="4">
                  <c:v>2.0900000000000002E-2</c:v>
                </c:pt>
                <c:pt idx="5">
                  <c:v>2.8500000000000001E-2</c:v>
                </c:pt>
                <c:pt idx="6">
                  <c:v>3.0400000000000003E-2</c:v>
                </c:pt>
                <c:pt idx="7">
                  <c:v>2.5200000000000004E-2</c:v>
                </c:pt>
                <c:pt idx="8">
                  <c:v>1.9300000000000005E-2</c:v>
                </c:pt>
              </c:numCache>
            </c:numRef>
          </c:val>
        </c:ser>
        <c:ser>
          <c:idx val="2"/>
          <c:order val="1"/>
          <c:tx>
            <c:v>BM25</c:v>
          </c:tx>
          <c:cat>
            <c:numRef>
              <c:f>Sheet1!$F$2:$F$10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Sheet1!$H$2:$H$10</c:f>
              <c:numCache>
                <c:formatCode>General</c:formatCode>
                <c:ptCount val="9"/>
                <c:pt idx="0">
                  <c:v>0.46060000000000001</c:v>
                </c:pt>
                <c:pt idx="1">
                  <c:v>0.38890000000000008</c:v>
                </c:pt>
                <c:pt idx="2">
                  <c:v>0.34880000000000005</c:v>
                </c:pt>
                <c:pt idx="3">
                  <c:v>0.3136000000000001</c:v>
                </c:pt>
                <c:pt idx="4">
                  <c:v>0.26770000000000005</c:v>
                </c:pt>
                <c:pt idx="5">
                  <c:v>0.14570000000000002</c:v>
                </c:pt>
                <c:pt idx="6">
                  <c:v>9.5600000000000018E-2</c:v>
                </c:pt>
                <c:pt idx="7">
                  <c:v>5.3499999999999999E-2</c:v>
                </c:pt>
                <c:pt idx="8">
                  <c:v>3.1100000000000003E-2</c:v>
                </c:pt>
              </c:numCache>
            </c:numRef>
          </c:val>
        </c:ser>
        <c:ser>
          <c:idx val="3"/>
          <c:order val="2"/>
          <c:tx>
            <c:v>BM25+reconvert</c:v>
          </c:tx>
          <c:cat>
            <c:numRef>
              <c:f>Sheet1!$F$2:$F$10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0.53739999999999999</c:v>
                </c:pt>
                <c:pt idx="1">
                  <c:v>0.44850000000000001</c:v>
                </c:pt>
                <c:pt idx="2">
                  <c:v>0.3912000000000001</c:v>
                </c:pt>
                <c:pt idx="3">
                  <c:v>0.35560000000000008</c:v>
                </c:pt>
                <c:pt idx="4">
                  <c:v>0.2980000000000001</c:v>
                </c:pt>
                <c:pt idx="5">
                  <c:v>0.15670000000000003</c:v>
                </c:pt>
                <c:pt idx="6">
                  <c:v>0.10199999999999998</c:v>
                </c:pt>
                <c:pt idx="7">
                  <c:v>5.5100000000000003E-2</c:v>
                </c:pt>
                <c:pt idx="8">
                  <c:v>3.2100000000000004E-2</c:v>
                </c:pt>
              </c:numCache>
            </c:numRef>
          </c:val>
        </c:ser>
        <c:marker val="1"/>
        <c:axId val="113021312"/>
        <c:axId val="113023232"/>
      </c:lineChart>
      <c:catAx>
        <c:axId val="1130213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Number of top results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3023232"/>
        <c:crosses val="autoZero"/>
        <c:auto val="1"/>
        <c:lblAlgn val="ctr"/>
        <c:lblOffset val="100"/>
      </c:catAx>
      <c:valAx>
        <c:axId val="1130232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precision</a:t>
                </a:r>
              </a:p>
            </c:rich>
          </c:tx>
          <c:layout/>
        </c:title>
        <c:numFmt formatCode="General" sourceLinked="1"/>
        <c:tickLblPos val="nextTo"/>
        <c:crossAx val="1130213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Recall on top N results</a:t>
            </a:r>
            <a:endParaRPr lang="zh-CN" altLang="en-US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VSM</c:v>
          </c:tx>
          <c:cat>
            <c:numRef>
              <c:f>Sheet1!$K$2:$K$10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Sheet1!$L$2:$L$10</c:f>
              <c:numCache>
                <c:formatCode>General</c:formatCode>
                <c:ptCount val="9"/>
                <c:pt idx="0">
                  <c:v>9.0000000000000041E-4</c:v>
                </c:pt>
                <c:pt idx="1">
                  <c:v>4.7000000000000011E-3</c:v>
                </c:pt>
                <c:pt idx="2">
                  <c:v>7.9000000000000025E-3</c:v>
                </c:pt>
                <c:pt idx="3">
                  <c:v>1.0900000000000002E-2</c:v>
                </c:pt>
                <c:pt idx="4">
                  <c:v>1.6899999999999998E-2</c:v>
                </c:pt>
                <c:pt idx="5">
                  <c:v>9.0200000000000002E-2</c:v>
                </c:pt>
                <c:pt idx="6">
                  <c:v>0.19969999999999999</c:v>
                </c:pt>
                <c:pt idx="7">
                  <c:v>0.38490000000000008</c:v>
                </c:pt>
                <c:pt idx="8">
                  <c:v>0.55080000000000007</c:v>
                </c:pt>
              </c:numCache>
            </c:numRef>
          </c:val>
        </c:ser>
        <c:ser>
          <c:idx val="2"/>
          <c:order val="1"/>
          <c:tx>
            <c:v>BM25</c:v>
          </c:tx>
          <c:cat>
            <c:numRef>
              <c:f>Sheet1!$K$2:$K$10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Sheet1!$M$2:$M$10</c:f>
              <c:numCache>
                <c:formatCode>General</c:formatCode>
                <c:ptCount val="9"/>
                <c:pt idx="0">
                  <c:v>0.10059999999999998</c:v>
                </c:pt>
                <c:pt idx="1">
                  <c:v>0.1633</c:v>
                </c:pt>
                <c:pt idx="2">
                  <c:v>0.20920000000000002</c:v>
                </c:pt>
                <c:pt idx="3">
                  <c:v>0.24000000000000002</c:v>
                </c:pt>
                <c:pt idx="4">
                  <c:v>0.29520000000000002</c:v>
                </c:pt>
                <c:pt idx="5">
                  <c:v>0.48130000000000006</c:v>
                </c:pt>
                <c:pt idx="6">
                  <c:v>0.59019999999999984</c:v>
                </c:pt>
                <c:pt idx="7">
                  <c:v>0.75870000000000015</c:v>
                </c:pt>
                <c:pt idx="8">
                  <c:v>0.8469000000000001</c:v>
                </c:pt>
              </c:numCache>
            </c:numRef>
          </c:val>
        </c:ser>
        <c:ser>
          <c:idx val="3"/>
          <c:order val="2"/>
          <c:tx>
            <c:v>BM25+reconvert</c:v>
          </c:tx>
          <c:cat>
            <c:numRef>
              <c:f>Sheet1!$K$2:$K$10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Sheet1!$N$2:$N$10</c:f>
              <c:numCache>
                <c:formatCode>General</c:formatCode>
                <c:ptCount val="9"/>
                <c:pt idx="0">
                  <c:v>0.12300000000000001</c:v>
                </c:pt>
                <c:pt idx="1">
                  <c:v>0.1971</c:v>
                </c:pt>
                <c:pt idx="2">
                  <c:v>0.24040000000000003</c:v>
                </c:pt>
                <c:pt idx="3">
                  <c:v>0.27750000000000002</c:v>
                </c:pt>
                <c:pt idx="4">
                  <c:v>0.33320000000000005</c:v>
                </c:pt>
                <c:pt idx="5">
                  <c:v>0.52500000000000002</c:v>
                </c:pt>
                <c:pt idx="6">
                  <c:v>0.63610000000000011</c:v>
                </c:pt>
                <c:pt idx="7">
                  <c:v>0.78890000000000005</c:v>
                </c:pt>
                <c:pt idx="8">
                  <c:v>0.88060000000000005</c:v>
                </c:pt>
              </c:numCache>
            </c:numRef>
          </c:val>
        </c:ser>
        <c:marker val="1"/>
        <c:axId val="113128192"/>
        <c:axId val="113130112"/>
      </c:lineChart>
      <c:catAx>
        <c:axId val="113128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Number</a:t>
                </a:r>
                <a:r>
                  <a:rPr lang="en-US" altLang="zh-CN" baseline="0"/>
                  <a:t> of top results</a:t>
                </a:r>
                <a:endParaRPr lang="zh-CN" altLang="en-US"/>
              </a:p>
            </c:rich>
          </c:tx>
          <c:layout/>
        </c:title>
        <c:numFmt formatCode="General" sourceLinked="1"/>
        <c:majorTickMark val="none"/>
        <c:tickLblPos val="nextTo"/>
        <c:crossAx val="113130112"/>
        <c:crosses val="autoZero"/>
        <c:auto val="1"/>
        <c:lblAlgn val="ctr"/>
        <c:lblOffset val="100"/>
      </c:catAx>
      <c:valAx>
        <c:axId val="1131301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recall</a:t>
                </a:r>
              </a:p>
            </c:rich>
          </c:tx>
          <c:layout/>
        </c:title>
        <c:numFmt formatCode="General" sourceLinked="1"/>
        <c:tickLblPos val="nextTo"/>
        <c:crossAx val="1131281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Recall on top N results</a:t>
            </a:r>
            <a:endParaRPr lang="zh-CN" altLang="en-US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VSM</c:v>
          </c:tx>
          <c:cat>
            <c:numRef>
              <c:f>Sheet1!$K$2:$K$10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Sheet1!$L$2:$L$10</c:f>
              <c:numCache>
                <c:formatCode>General</c:formatCode>
                <c:ptCount val="9"/>
                <c:pt idx="0">
                  <c:v>9.0000000000000041E-4</c:v>
                </c:pt>
                <c:pt idx="1">
                  <c:v>4.7000000000000011E-3</c:v>
                </c:pt>
                <c:pt idx="2">
                  <c:v>7.9000000000000025E-3</c:v>
                </c:pt>
                <c:pt idx="3">
                  <c:v>1.0900000000000002E-2</c:v>
                </c:pt>
                <c:pt idx="4">
                  <c:v>1.6899999999999998E-2</c:v>
                </c:pt>
                <c:pt idx="5">
                  <c:v>9.0200000000000002E-2</c:v>
                </c:pt>
                <c:pt idx="6">
                  <c:v>0.19969999999999999</c:v>
                </c:pt>
                <c:pt idx="7">
                  <c:v>0.38490000000000008</c:v>
                </c:pt>
                <c:pt idx="8">
                  <c:v>0.55080000000000007</c:v>
                </c:pt>
              </c:numCache>
            </c:numRef>
          </c:val>
        </c:ser>
        <c:ser>
          <c:idx val="2"/>
          <c:order val="1"/>
          <c:tx>
            <c:v>BM25</c:v>
          </c:tx>
          <c:cat>
            <c:numRef>
              <c:f>Sheet1!$K$2:$K$10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Sheet1!$M$2:$M$10</c:f>
              <c:numCache>
                <c:formatCode>General</c:formatCode>
                <c:ptCount val="9"/>
                <c:pt idx="0">
                  <c:v>0.10059999999999998</c:v>
                </c:pt>
                <c:pt idx="1">
                  <c:v>0.1633</c:v>
                </c:pt>
                <c:pt idx="2">
                  <c:v>0.20920000000000002</c:v>
                </c:pt>
                <c:pt idx="3">
                  <c:v>0.24000000000000002</c:v>
                </c:pt>
                <c:pt idx="4">
                  <c:v>0.29520000000000002</c:v>
                </c:pt>
                <c:pt idx="5">
                  <c:v>0.48130000000000006</c:v>
                </c:pt>
                <c:pt idx="6">
                  <c:v>0.59019999999999984</c:v>
                </c:pt>
                <c:pt idx="7">
                  <c:v>0.75870000000000015</c:v>
                </c:pt>
                <c:pt idx="8">
                  <c:v>0.8469000000000001</c:v>
                </c:pt>
              </c:numCache>
            </c:numRef>
          </c:val>
        </c:ser>
        <c:ser>
          <c:idx val="3"/>
          <c:order val="2"/>
          <c:tx>
            <c:v>BM25+reconvert</c:v>
          </c:tx>
          <c:cat>
            <c:numRef>
              <c:f>Sheet1!$K$2:$K$10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Sheet1!$N$2:$N$10</c:f>
              <c:numCache>
                <c:formatCode>General</c:formatCode>
                <c:ptCount val="9"/>
                <c:pt idx="0">
                  <c:v>0.12300000000000001</c:v>
                </c:pt>
                <c:pt idx="1">
                  <c:v>0.1971</c:v>
                </c:pt>
                <c:pt idx="2">
                  <c:v>0.24040000000000003</c:v>
                </c:pt>
                <c:pt idx="3">
                  <c:v>0.27750000000000002</c:v>
                </c:pt>
                <c:pt idx="4">
                  <c:v>0.33320000000000005</c:v>
                </c:pt>
                <c:pt idx="5">
                  <c:v>0.52500000000000002</c:v>
                </c:pt>
                <c:pt idx="6">
                  <c:v>0.63610000000000011</c:v>
                </c:pt>
                <c:pt idx="7">
                  <c:v>0.78890000000000005</c:v>
                </c:pt>
                <c:pt idx="8">
                  <c:v>0.88060000000000005</c:v>
                </c:pt>
              </c:numCache>
            </c:numRef>
          </c:val>
        </c:ser>
        <c:marker val="1"/>
        <c:axId val="113176960"/>
        <c:axId val="113178880"/>
      </c:lineChart>
      <c:catAx>
        <c:axId val="113176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Number</a:t>
                </a:r>
                <a:r>
                  <a:rPr lang="en-US" altLang="zh-CN" baseline="0"/>
                  <a:t> of top results</a:t>
                </a:r>
                <a:endParaRPr lang="zh-CN" altLang="en-US"/>
              </a:p>
            </c:rich>
          </c:tx>
          <c:layout/>
        </c:title>
        <c:numFmt formatCode="General" sourceLinked="1"/>
        <c:majorTickMark val="none"/>
        <c:tickLblPos val="nextTo"/>
        <c:crossAx val="113178880"/>
        <c:crosses val="autoZero"/>
        <c:auto val="1"/>
        <c:lblAlgn val="ctr"/>
        <c:lblOffset val="100"/>
      </c:catAx>
      <c:valAx>
        <c:axId val="1131788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recall</a:t>
                </a:r>
              </a:p>
            </c:rich>
          </c:tx>
          <c:layout/>
        </c:title>
        <c:numFmt formatCode="General" sourceLinked="1"/>
        <c:tickLblPos val="nextTo"/>
        <c:crossAx val="1131769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Recall on top N results</a:t>
            </a:r>
            <a:endParaRPr lang="zh-CN" altLang="en-US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VSM</c:v>
          </c:tx>
          <c:cat>
            <c:numRef>
              <c:f>Sheet1!$K$2:$K$10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Sheet1!$L$2:$L$10</c:f>
              <c:numCache>
                <c:formatCode>General</c:formatCode>
                <c:ptCount val="9"/>
                <c:pt idx="0">
                  <c:v>8.9999999999999998E-4</c:v>
                </c:pt>
                <c:pt idx="1">
                  <c:v>4.7000000000000002E-3</c:v>
                </c:pt>
                <c:pt idx="2">
                  <c:v>7.9000000000000008E-3</c:v>
                </c:pt>
                <c:pt idx="3">
                  <c:v>1.09E-2</c:v>
                </c:pt>
                <c:pt idx="4">
                  <c:v>1.6899999999999998E-2</c:v>
                </c:pt>
                <c:pt idx="5">
                  <c:v>9.0200000000000002E-2</c:v>
                </c:pt>
                <c:pt idx="6">
                  <c:v>0.19969999999999999</c:v>
                </c:pt>
                <c:pt idx="7">
                  <c:v>0.38490000000000002</c:v>
                </c:pt>
                <c:pt idx="8">
                  <c:v>0.55079999999999996</c:v>
                </c:pt>
              </c:numCache>
            </c:numRef>
          </c:val>
        </c:ser>
        <c:ser>
          <c:idx val="2"/>
          <c:order val="1"/>
          <c:tx>
            <c:v>BM25</c:v>
          </c:tx>
          <c:cat>
            <c:numRef>
              <c:f>Sheet1!$K$2:$K$10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Sheet1!$M$2:$M$10</c:f>
              <c:numCache>
                <c:formatCode>General</c:formatCode>
                <c:ptCount val="9"/>
                <c:pt idx="0">
                  <c:v>0.10059999999999999</c:v>
                </c:pt>
                <c:pt idx="1">
                  <c:v>0.1633</c:v>
                </c:pt>
                <c:pt idx="2">
                  <c:v>0.2092</c:v>
                </c:pt>
                <c:pt idx="3">
                  <c:v>0.24</c:v>
                </c:pt>
                <c:pt idx="4">
                  <c:v>0.29520000000000002</c:v>
                </c:pt>
                <c:pt idx="5">
                  <c:v>0.48130000000000001</c:v>
                </c:pt>
                <c:pt idx="6">
                  <c:v>0.59019999999999995</c:v>
                </c:pt>
                <c:pt idx="7">
                  <c:v>0.75870000000000004</c:v>
                </c:pt>
                <c:pt idx="8">
                  <c:v>0.84689999999999999</c:v>
                </c:pt>
              </c:numCache>
            </c:numRef>
          </c:val>
        </c:ser>
        <c:ser>
          <c:idx val="3"/>
          <c:order val="2"/>
          <c:tx>
            <c:v>BM25+reconvert</c:v>
          </c:tx>
          <c:cat>
            <c:numRef>
              <c:f>Sheet1!$K$2:$K$10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Sheet1!$N$2:$N$10</c:f>
              <c:numCache>
                <c:formatCode>General</c:formatCode>
                <c:ptCount val="9"/>
                <c:pt idx="0">
                  <c:v>0.123</c:v>
                </c:pt>
                <c:pt idx="1">
                  <c:v>0.1971</c:v>
                </c:pt>
                <c:pt idx="2">
                  <c:v>0.2404</c:v>
                </c:pt>
                <c:pt idx="3">
                  <c:v>0.27750000000000002</c:v>
                </c:pt>
                <c:pt idx="4">
                  <c:v>0.3332</c:v>
                </c:pt>
                <c:pt idx="5">
                  <c:v>0.52500000000000002</c:v>
                </c:pt>
                <c:pt idx="6">
                  <c:v>0.6361</c:v>
                </c:pt>
                <c:pt idx="7">
                  <c:v>0.78890000000000005</c:v>
                </c:pt>
                <c:pt idx="8">
                  <c:v>0.88060000000000005</c:v>
                </c:pt>
              </c:numCache>
            </c:numRef>
          </c:val>
        </c:ser>
        <c:marker val="1"/>
        <c:axId val="107906560"/>
        <c:axId val="107925504"/>
      </c:lineChart>
      <c:catAx>
        <c:axId val="1079065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Number</a:t>
                </a:r>
                <a:r>
                  <a:rPr lang="en-US" altLang="zh-CN" baseline="0"/>
                  <a:t> of top results</a:t>
                </a:r>
                <a:endParaRPr lang="zh-CN" altLang="en-US"/>
              </a:p>
            </c:rich>
          </c:tx>
          <c:layout/>
        </c:title>
        <c:numFmt formatCode="General" sourceLinked="1"/>
        <c:majorTickMark val="none"/>
        <c:tickLblPos val="nextTo"/>
        <c:crossAx val="107925504"/>
        <c:crosses val="autoZero"/>
        <c:auto val="1"/>
        <c:lblAlgn val="ctr"/>
        <c:lblOffset val="100"/>
      </c:catAx>
      <c:valAx>
        <c:axId val="1079255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recall</a:t>
                </a:r>
              </a:p>
            </c:rich>
          </c:tx>
          <c:layout/>
        </c:title>
        <c:numFmt formatCode="General" sourceLinked="1"/>
        <c:tickLblPos val="nextTo"/>
        <c:crossAx val="107906560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Precision on top N results</a:t>
            </a:r>
            <a:endParaRPr lang="zh-CN" altLang="en-US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VSM</c:v>
          </c:tx>
          <c:cat>
            <c:numRef>
              <c:f>Sheet1!$F$2:$F$10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  <c:pt idx="0">
                  <c:v>1.01E-2</c:v>
                </c:pt>
                <c:pt idx="1">
                  <c:v>1.52E-2</c:v>
                </c:pt>
                <c:pt idx="2">
                  <c:v>1.6799999999999999E-2</c:v>
                </c:pt>
                <c:pt idx="3">
                  <c:v>1.8200000000000001E-2</c:v>
                </c:pt>
                <c:pt idx="4">
                  <c:v>2.0899999999999998E-2</c:v>
                </c:pt>
                <c:pt idx="5">
                  <c:v>2.8500000000000001E-2</c:v>
                </c:pt>
                <c:pt idx="6">
                  <c:v>3.04E-2</c:v>
                </c:pt>
                <c:pt idx="7">
                  <c:v>2.52E-2</c:v>
                </c:pt>
                <c:pt idx="8">
                  <c:v>1.9300000000000001E-2</c:v>
                </c:pt>
              </c:numCache>
            </c:numRef>
          </c:val>
        </c:ser>
        <c:ser>
          <c:idx val="2"/>
          <c:order val="1"/>
          <c:tx>
            <c:v>BM25</c:v>
          </c:tx>
          <c:cat>
            <c:numRef>
              <c:f>Sheet1!$F$2:$F$10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Sheet1!$H$2:$H$10</c:f>
              <c:numCache>
                <c:formatCode>General</c:formatCode>
                <c:ptCount val="9"/>
                <c:pt idx="0">
                  <c:v>0.46060000000000001</c:v>
                </c:pt>
                <c:pt idx="1">
                  <c:v>0.38890000000000002</c:v>
                </c:pt>
                <c:pt idx="2">
                  <c:v>0.3488</c:v>
                </c:pt>
                <c:pt idx="3">
                  <c:v>0.31359999999999999</c:v>
                </c:pt>
                <c:pt idx="4">
                  <c:v>0.26769999999999999</c:v>
                </c:pt>
                <c:pt idx="5">
                  <c:v>0.1457</c:v>
                </c:pt>
                <c:pt idx="6">
                  <c:v>9.5600000000000004E-2</c:v>
                </c:pt>
                <c:pt idx="7">
                  <c:v>5.3499999999999999E-2</c:v>
                </c:pt>
                <c:pt idx="8">
                  <c:v>3.1099999999999999E-2</c:v>
                </c:pt>
              </c:numCache>
            </c:numRef>
          </c:val>
        </c:ser>
        <c:ser>
          <c:idx val="3"/>
          <c:order val="2"/>
          <c:tx>
            <c:v>BM25+reconvert</c:v>
          </c:tx>
          <c:cat>
            <c:numRef>
              <c:f>Sheet1!$F$2:$F$10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200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0.53739999999999999</c:v>
                </c:pt>
                <c:pt idx="1">
                  <c:v>0.44850000000000001</c:v>
                </c:pt>
                <c:pt idx="2">
                  <c:v>0.39119999999999999</c:v>
                </c:pt>
                <c:pt idx="3">
                  <c:v>0.35560000000000003</c:v>
                </c:pt>
                <c:pt idx="4">
                  <c:v>0.29799999999999999</c:v>
                </c:pt>
                <c:pt idx="5">
                  <c:v>0.15670000000000001</c:v>
                </c:pt>
                <c:pt idx="6">
                  <c:v>0.10199999999999999</c:v>
                </c:pt>
                <c:pt idx="7">
                  <c:v>5.5100000000000003E-2</c:v>
                </c:pt>
                <c:pt idx="8">
                  <c:v>3.2099999999999997E-2</c:v>
                </c:pt>
              </c:numCache>
            </c:numRef>
          </c:val>
        </c:ser>
        <c:marker val="1"/>
        <c:axId val="152155264"/>
        <c:axId val="152157184"/>
      </c:lineChart>
      <c:catAx>
        <c:axId val="152155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Number of top results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52157184"/>
        <c:crosses val="autoZero"/>
        <c:auto val="1"/>
        <c:lblAlgn val="ctr"/>
        <c:lblOffset val="100"/>
      </c:catAx>
      <c:valAx>
        <c:axId val="1521571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precision</a:t>
                </a:r>
              </a:p>
            </c:rich>
          </c:tx>
          <c:layout/>
        </c:title>
        <c:numFmt formatCode="General" sourceLinked="1"/>
        <c:tickLblPos val="nextTo"/>
        <c:crossAx val="152155264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Interpolated Precision-Recall</a:t>
            </a:r>
            <a:r>
              <a:rPr lang="en-US" altLang="zh-CN" baseline="0"/>
              <a:t> curve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VSM</c:v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7.4999999999999997E-2</c:v>
                </c:pt>
                <c:pt idx="1">
                  <c:v>4.7100000000000003E-2</c:v>
                </c:pt>
                <c:pt idx="2">
                  <c:v>4.1599999999999998E-2</c:v>
                </c:pt>
                <c:pt idx="3">
                  <c:v>3.4700000000000002E-2</c:v>
                </c:pt>
                <c:pt idx="4">
                  <c:v>2.9899999999999999E-2</c:v>
                </c:pt>
                <c:pt idx="5">
                  <c:v>2.5399999999999999E-2</c:v>
                </c:pt>
                <c:pt idx="6">
                  <c:v>1.5699999999999999E-2</c:v>
                </c:pt>
                <c:pt idx="7">
                  <c:v>1.0699999999999999E-2</c:v>
                </c:pt>
                <c:pt idx="8">
                  <c:v>6.8999999999999999E-3</c:v>
                </c:pt>
                <c:pt idx="9">
                  <c:v>2.0999999999999999E-3</c:v>
                </c:pt>
                <c:pt idx="10">
                  <c:v>5.9999999999999995E-4</c:v>
                </c:pt>
              </c:numCache>
            </c:numRef>
          </c:val>
        </c:ser>
        <c:ser>
          <c:idx val="2"/>
          <c:order val="1"/>
          <c:tx>
            <c:v>BM25</c:v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0.7268</c:v>
                </c:pt>
                <c:pt idx="1">
                  <c:v>0.55110000000000003</c:v>
                </c:pt>
                <c:pt idx="2">
                  <c:v>0.4395</c:v>
                </c:pt>
                <c:pt idx="3">
                  <c:v>0.34960000000000002</c:v>
                </c:pt>
                <c:pt idx="4">
                  <c:v>0.29320000000000002</c:v>
                </c:pt>
                <c:pt idx="5">
                  <c:v>0.23200000000000001</c:v>
                </c:pt>
                <c:pt idx="6">
                  <c:v>0.17979999999999999</c:v>
                </c:pt>
                <c:pt idx="7">
                  <c:v>0.1268</c:v>
                </c:pt>
                <c:pt idx="8">
                  <c:v>8.5000000000000006E-2</c:v>
                </c:pt>
                <c:pt idx="9">
                  <c:v>5.3999999999999999E-2</c:v>
                </c:pt>
                <c:pt idx="10">
                  <c:v>2.1100000000000001E-2</c:v>
                </c:pt>
              </c:numCache>
            </c:numRef>
          </c:val>
        </c:ser>
        <c:ser>
          <c:idx val="3"/>
          <c:order val="2"/>
          <c:tx>
            <c:v>BM25+reconvert</c:v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0.78400000000000003</c:v>
                </c:pt>
                <c:pt idx="1">
                  <c:v>0.61599999999999999</c:v>
                </c:pt>
                <c:pt idx="2">
                  <c:v>0.49780000000000002</c:v>
                </c:pt>
                <c:pt idx="3">
                  <c:v>0.4083</c:v>
                </c:pt>
                <c:pt idx="4">
                  <c:v>0.34139999999999998</c:v>
                </c:pt>
                <c:pt idx="5">
                  <c:v>0.28499999999999998</c:v>
                </c:pt>
                <c:pt idx="6">
                  <c:v>0.2351</c:v>
                </c:pt>
                <c:pt idx="7">
                  <c:v>0.17829999999999999</c:v>
                </c:pt>
                <c:pt idx="8">
                  <c:v>0.11799999999999999</c:v>
                </c:pt>
                <c:pt idx="9">
                  <c:v>7.7700000000000005E-2</c:v>
                </c:pt>
                <c:pt idx="10">
                  <c:v>3.7699999999999997E-2</c:v>
                </c:pt>
              </c:numCache>
            </c:numRef>
          </c:val>
        </c:ser>
        <c:marker val="1"/>
        <c:axId val="136634368"/>
        <c:axId val="136636288"/>
      </c:lineChart>
      <c:catAx>
        <c:axId val="136634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Recall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36636288"/>
        <c:crosses val="autoZero"/>
        <c:auto val="1"/>
        <c:lblAlgn val="ctr"/>
        <c:lblOffset val="100"/>
      </c:catAx>
      <c:valAx>
        <c:axId val="1366362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Interpolated Precision</a:t>
                </a:r>
                <a:endParaRPr lang="zh-CN" altLang="en-US"/>
              </a:p>
            </c:rich>
          </c:tx>
          <c:layout/>
        </c:title>
        <c:numFmt formatCode="General" sourceLinked="1"/>
        <c:tickLblPos val="nextTo"/>
        <c:crossAx val="136634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91344411503203"/>
          <c:y val="0.23630033776717943"/>
          <c:w val="0.22269588000590818"/>
          <c:h val="0.66665760903874416"/>
        </c:manualLayout>
      </c:layout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Probabilistic Retrieval Model</a:t>
            </a:r>
            <a:br>
              <a:rPr lang="en-US" altLang="zh-CN" dirty="0" smtClean="0"/>
            </a:br>
            <a:r>
              <a:rPr lang="en-US" altLang="zh-CN" dirty="0" smtClean="0"/>
              <a:t>	--Binary independence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Intuition</a:t>
            </a:r>
          </a:p>
          <a:p>
            <a:pPr>
              <a:buNone/>
            </a:pPr>
            <a:r>
              <a:rPr lang="en-US" altLang="zh-CN" dirty="0" smtClean="0"/>
              <a:t>	Given a query (Q) and a document (D), there is a probability of the document is retrieved (R)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P(R|(D,Q))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smtClean="0"/>
              <a:t>Can be calculated as the “similarity” figure for ranking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smtClean="0"/>
              <a:t>This idea come from </a:t>
            </a:r>
            <a:r>
              <a:rPr lang="en-US" altLang="zh-CN" dirty="0" err="1" smtClean="0"/>
              <a:t>bayesian</a:t>
            </a:r>
            <a:r>
              <a:rPr lang="en-US" altLang="zh-CN" dirty="0" smtClean="0"/>
              <a:t> network (</a:t>
            </a:r>
            <a:r>
              <a:rPr lang="en-US" altLang="zh-CN" dirty="0" err="1" smtClean="0"/>
              <a:t>bayesian</a:t>
            </a:r>
            <a:r>
              <a:rPr lang="en-US" altLang="zh-CN" dirty="0" smtClean="0"/>
              <a:t> probability)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Evaluation among three</a:t>
            </a:r>
            <a:br>
              <a:rPr lang="en-US" altLang="zh-CN" dirty="0" smtClean="0"/>
            </a:br>
            <a:r>
              <a:rPr lang="en-US" altLang="zh-CN" dirty="0" smtClean="0"/>
              <a:t>	 – Precision of top results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785786" y="1571612"/>
          <a:ext cx="792961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Precision of top N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Focus on top retrieved results</a:t>
            </a:r>
          </a:p>
          <a:p>
            <a:pPr lvl="1"/>
            <a:r>
              <a:rPr lang="en-US" altLang="zh-CN" dirty="0" smtClean="0"/>
              <a:t>For bottom results, irrelevant inevitably retrieved</a:t>
            </a:r>
          </a:p>
          <a:p>
            <a:pPr lvl="1"/>
            <a:r>
              <a:rPr lang="en-US" altLang="zh-CN" dirty="0" smtClean="0"/>
              <a:t>BM25+reconvert &gt; BM25  &gt;&gt;&gt; VSM</a:t>
            </a:r>
          </a:p>
          <a:p>
            <a:pPr lvl="1"/>
            <a:endParaRPr lang="en-US" altLang="zh-CN" dirty="0" smtClean="0"/>
          </a:p>
        </p:txBody>
      </p:sp>
      <p:graphicFrame>
        <p:nvGraphicFramePr>
          <p:cNvPr id="4" name="图表 3"/>
          <p:cNvGraphicFramePr/>
          <p:nvPr/>
        </p:nvGraphicFramePr>
        <p:xfrm>
          <a:off x="3643306" y="3571876"/>
          <a:ext cx="5072098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Evaluation among three</a:t>
            </a:r>
            <a:br>
              <a:rPr lang="en-US" altLang="zh-CN" dirty="0" smtClean="0"/>
            </a:br>
            <a:r>
              <a:rPr lang="en-US" altLang="zh-CN" dirty="0" smtClean="0"/>
              <a:t>	 – Recall of top results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785786" y="1714488"/>
          <a:ext cx="7858179" cy="478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 of top N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Focus on all retrieved results</a:t>
            </a:r>
          </a:p>
          <a:p>
            <a:pPr lvl="1"/>
            <a:r>
              <a:rPr lang="en-US" altLang="zh-CN" dirty="0" smtClean="0"/>
              <a:t>What the portion of all relevant docs being retrieved</a:t>
            </a:r>
          </a:p>
          <a:p>
            <a:pPr lvl="1"/>
            <a:r>
              <a:rPr lang="en-US" altLang="zh-CN" dirty="0" smtClean="0"/>
              <a:t>BM25 &gt;&gt; VSM</a:t>
            </a:r>
          </a:p>
          <a:p>
            <a:pPr lvl="1"/>
            <a:r>
              <a:rPr lang="en-US" altLang="zh-CN" dirty="0" smtClean="0"/>
              <a:t>Reconvert slightly helps</a:t>
            </a:r>
          </a:p>
        </p:txBody>
      </p:sp>
      <p:graphicFrame>
        <p:nvGraphicFramePr>
          <p:cNvPr id="4" name="图表 3"/>
          <p:cNvGraphicFramePr/>
          <p:nvPr/>
        </p:nvGraphicFramePr>
        <p:xfrm>
          <a:off x="5143504" y="4143380"/>
          <a:ext cx="3643338" cy="21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Evaluation among three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/>
              <a:t>-- Overall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BM25 for more better than VSM</a:t>
            </a:r>
          </a:p>
          <a:p>
            <a:r>
              <a:rPr lang="en-US" altLang="zh-CN" dirty="0" smtClean="0"/>
              <a:t>Reconvert will also help the performance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57224" y="4714884"/>
          <a:ext cx="2928926" cy="2143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1000100" y="2714620"/>
          <a:ext cx="2643206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071934" y="2857496"/>
          <a:ext cx="4714908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	P(R|(D,Q)) =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Bayesian  probability: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Evaluation (ranking) formula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2285992"/>
            <a:ext cx="7871696" cy="642942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3214686"/>
            <a:ext cx="8016502" cy="571504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微软雅黑" pitchFamily="34" charset="-122"/>
                <a:cs typeface="Tahoma" pitchFamily="34" charset="0"/>
              </a:rPr>
              <a:t/>
            </a:r>
            <a:b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微软雅黑" pitchFamily="34" charset="-122"/>
                <a:cs typeface="Tahoma" pitchFamily="34" charset="0"/>
              </a:rPr>
            </a:b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4786322"/>
            <a:ext cx="8375623" cy="642942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5643578"/>
            <a:ext cx="4000528" cy="908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US" altLang="zh-CN" dirty="0" smtClean="0"/>
              <a:t>Assume all words appear </a:t>
            </a:r>
            <a:r>
              <a:rPr lang="en-US" altLang="zh-CN" dirty="0" smtClean="0">
                <a:solidFill>
                  <a:srgbClr val="FF0000"/>
                </a:solidFill>
              </a:rPr>
              <a:t>independently</a:t>
            </a:r>
            <a:r>
              <a:rPr lang="en-US" altLang="zh-CN" dirty="0" smtClean="0"/>
              <a:t> in a 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After some simplification and prove: (From internet)</a:t>
            </a:r>
            <a:endParaRPr lang="zh-CN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928670"/>
            <a:ext cx="7643866" cy="651466"/>
          </a:xfrm>
          <a:prstGeom prst="rect">
            <a:avLst/>
          </a:prstGeom>
          <a:noFill/>
        </p:spPr>
      </p:pic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2000240"/>
            <a:ext cx="7916103" cy="714380"/>
          </a:xfrm>
          <a:prstGeom prst="rect">
            <a:avLst/>
          </a:prstGeom>
          <a:noFill/>
        </p:spPr>
      </p:pic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286256"/>
            <a:ext cx="4500594" cy="974154"/>
          </a:xfrm>
          <a:prstGeom prst="rect">
            <a:avLst/>
          </a:prstGeom>
          <a:noFill/>
        </p:spPr>
      </p:pic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74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6143644"/>
            <a:ext cx="2857520" cy="357190"/>
          </a:xfrm>
          <a:prstGeom prst="rect">
            <a:avLst/>
          </a:prstGeom>
          <a:noFill/>
        </p:spPr>
      </p:pic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7" y="5643579"/>
            <a:ext cx="3000396" cy="344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Theoretically:</a:t>
            </a:r>
          </a:p>
          <a:p>
            <a:pPr lvl="1"/>
            <a:r>
              <a:rPr lang="en-US" altLang="zh-CN" dirty="0" smtClean="0"/>
              <a:t> It </a:t>
            </a:r>
            <a:r>
              <a:rPr lang="en-US" altLang="zh-CN" dirty="0" smtClean="0">
                <a:solidFill>
                  <a:srgbClr val="FF0000"/>
                </a:solidFill>
              </a:rPr>
              <a:t>assume</a:t>
            </a:r>
            <a:r>
              <a:rPr lang="en-US" altLang="zh-CN" dirty="0" smtClean="0"/>
              <a:t> every words appear </a:t>
            </a:r>
            <a:r>
              <a:rPr lang="en-US" altLang="zh-CN" dirty="0" smtClean="0">
                <a:solidFill>
                  <a:srgbClr val="FF0000"/>
                </a:solidFill>
              </a:rPr>
              <a:t>independently</a:t>
            </a:r>
            <a:r>
              <a:rPr lang="en-US" altLang="zh-CN" dirty="0" smtClean="0"/>
              <a:t> in the document, which is actually not the case</a:t>
            </a:r>
            <a:endParaRPr lang="zh-CN" altLang="en-US" dirty="0" smtClean="0"/>
          </a:p>
          <a:p>
            <a:r>
              <a:rPr lang="en-US" altLang="zh-CN" dirty="0" err="1" smtClean="0"/>
              <a:t>Implementary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need </a:t>
            </a:r>
            <a:r>
              <a:rPr lang="en-US" altLang="zh-CN" dirty="0" smtClean="0">
                <a:solidFill>
                  <a:srgbClr val="FF0000"/>
                </a:solidFill>
              </a:rPr>
              <a:t>relevance feedback </a:t>
            </a:r>
            <a:r>
              <a:rPr lang="en-US" altLang="zh-CN" dirty="0" smtClean="0"/>
              <a:t>to adjust itself to a convergence. This lead to problems in RF and time complexity for convergence.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Extended model – BM25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Widely adapted (by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etc.)</a:t>
            </a:r>
          </a:p>
          <a:p>
            <a:r>
              <a:rPr lang="en-US" altLang="zh-CN" dirty="0" smtClean="0"/>
              <a:t>Don’t need RF</a:t>
            </a:r>
          </a:p>
          <a:p>
            <a:pPr lvl="1"/>
            <a:r>
              <a:rPr lang="en-US" altLang="zh-CN" dirty="0" smtClean="0"/>
              <a:t>BM25 = </a:t>
            </a:r>
            <a:r>
              <a:rPr lang="en-US" altLang="zh-CN" dirty="0" err="1" smtClean="0"/>
              <a:t>VSM+Modified</a:t>
            </a:r>
            <a:r>
              <a:rPr lang="en-US" altLang="zh-CN" dirty="0" smtClean="0"/>
              <a:t> similarity function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Parameters:</a:t>
            </a:r>
          </a:p>
          <a:p>
            <a:pPr lvl="1"/>
            <a:r>
              <a:rPr lang="en-US" altLang="zh-CN" dirty="0" smtClean="0"/>
              <a:t>K1: tunable, default 1.2</a:t>
            </a:r>
          </a:p>
          <a:p>
            <a:pPr lvl="1"/>
            <a:r>
              <a:rPr lang="en-US" altLang="zh-CN" dirty="0" smtClean="0"/>
              <a:t>b: tunable, default 0.75</a:t>
            </a:r>
          </a:p>
          <a:p>
            <a:pPr lvl="1"/>
            <a:r>
              <a:rPr lang="en-US" altLang="zh-CN" dirty="0" smtClean="0"/>
              <a:t>|D|: Doc length</a:t>
            </a:r>
          </a:p>
          <a:p>
            <a:pPr lvl="1"/>
            <a:r>
              <a:rPr lang="en-US" altLang="zh-CN" dirty="0" err="1" smtClean="0"/>
              <a:t>Avgdl</a:t>
            </a:r>
            <a:r>
              <a:rPr lang="en-US" altLang="zh-CN" dirty="0" smtClean="0"/>
              <a:t>: average doc length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071810"/>
            <a:ext cx="7463170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Stemmed word reconvert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Problem:</a:t>
            </a:r>
          </a:p>
          <a:p>
            <a:pPr lvl="1"/>
            <a:r>
              <a:rPr lang="en-US" altLang="zh-CN" dirty="0" smtClean="0"/>
              <a:t>Words are not properly stemmed (punctuations)</a:t>
            </a:r>
          </a:p>
          <a:p>
            <a:pPr lvl="2"/>
            <a:r>
              <a:rPr lang="en-US" altLang="zh-CN" dirty="0" smtClean="0"/>
              <a:t>Some words: &lt;U.S.&gt; &lt;Country.&gt; &lt;Countries?&gt; not found</a:t>
            </a:r>
          </a:p>
          <a:p>
            <a:pPr lvl="2"/>
            <a:r>
              <a:rPr lang="en-US" altLang="zh-CN" dirty="0" smtClean="0"/>
              <a:t>Expected: &lt;US&gt; &lt;Country&gt; &lt;Countries&gt;</a:t>
            </a:r>
            <a:endParaRPr lang="zh-CN" altLang="en-US" dirty="0"/>
          </a:p>
        </p:txBody>
      </p:sp>
      <p:pic>
        <p:nvPicPr>
          <p:cNvPr id="4" name="图片 3" descr="E:\1Polyu\year4sem1\information retrieval\project\Screenshot from 2015-11-24 07_25_42.png"/>
          <p:cNvPicPr/>
          <p:nvPr/>
        </p:nvPicPr>
        <p:blipFill>
          <a:blip r:embed="rId2" cstate="print"/>
          <a:srcRect l="35443" t="19614" r="10850" b="18971"/>
          <a:stretch>
            <a:fillRect/>
          </a:stretch>
        </p:blipFill>
        <p:spPr bwMode="auto">
          <a:xfrm>
            <a:off x="2143108" y="3786190"/>
            <a:ext cx="4786314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Stemmed word reconvert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Algorithm:</a:t>
            </a:r>
          </a:p>
          <a:p>
            <a:pPr lvl="1"/>
            <a:r>
              <a:rPr lang="en-US" altLang="zh-CN" dirty="0" smtClean="0"/>
              <a:t>For &lt;not found&gt; words:</a:t>
            </a:r>
          </a:p>
          <a:p>
            <a:pPr lvl="2"/>
            <a:r>
              <a:rPr lang="en-US" altLang="zh-CN" dirty="0" smtClean="0"/>
              <a:t>Remove punctuation and find() it again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Evaluation among three</a:t>
            </a:r>
            <a:br>
              <a:rPr lang="en-US" altLang="zh-CN" dirty="0" smtClean="0"/>
            </a:br>
            <a:r>
              <a:rPr lang="en-US" altLang="zh-CN" dirty="0" smtClean="0"/>
              <a:t>	 – Precision Recall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Interpolated</a:t>
            </a:r>
            <a:r>
              <a:rPr lang="en-US" altLang="zh-CN" dirty="0" smtClean="0"/>
              <a:t> by TREC evaluation system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214414" y="2285992"/>
          <a:ext cx="7077079" cy="4324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Precision-Recall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525963"/>
          </a:xfrm>
        </p:spPr>
        <p:txBody>
          <a:bodyPr/>
          <a:lstStyle/>
          <a:p>
            <a:r>
              <a:rPr lang="en-US" altLang="zh-CN" dirty="0" smtClean="0"/>
              <a:t>Evaluation: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BM25</a:t>
            </a:r>
            <a:r>
              <a:rPr lang="en-US" altLang="zh-CN" dirty="0" smtClean="0"/>
              <a:t> model is far more advanced than </a:t>
            </a:r>
            <a:r>
              <a:rPr lang="en-US" altLang="zh-CN" dirty="0" smtClean="0">
                <a:solidFill>
                  <a:srgbClr val="FF0000"/>
                </a:solidFill>
              </a:rPr>
              <a:t>VSM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Reconvert</a:t>
            </a:r>
            <a:r>
              <a:rPr lang="en-US" altLang="zh-CN" dirty="0" smtClean="0"/>
              <a:t> of stemmed words also help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4500562" y="3929066"/>
          <a:ext cx="4000528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348</Words>
  <Application>Microsoft Office PowerPoint</Application>
  <PresentationFormat>全屏显示(4:3)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Probabilistic Retrieval Model  --Binary independence model</vt:lpstr>
      <vt:lpstr> P(R|(D,Q)) = </vt:lpstr>
      <vt:lpstr>幻灯片 3</vt:lpstr>
      <vt:lpstr>Features</vt:lpstr>
      <vt:lpstr>Extended model – BM25</vt:lpstr>
      <vt:lpstr>Stemmed word reconvert</vt:lpstr>
      <vt:lpstr>Stemmed word reconvert</vt:lpstr>
      <vt:lpstr>Evaluation among three   – Precision Recall curve</vt:lpstr>
      <vt:lpstr>Precision-Recall Curve</vt:lpstr>
      <vt:lpstr>Evaluation among three   – Precision of top results</vt:lpstr>
      <vt:lpstr>Precision of top N results</vt:lpstr>
      <vt:lpstr>Evaluation among three   – Recall of top results</vt:lpstr>
      <vt:lpstr>Recall of top N results</vt:lpstr>
      <vt:lpstr>Evaluation among three  -- Overall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Retrieval Model</dc:title>
  <dc:creator>Philip.Geng</dc:creator>
  <cp:lastModifiedBy>Administrator</cp:lastModifiedBy>
  <cp:revision>51</cp:revision>
  <dcterms:created xsi:type="dcterms:W3CDTF">2015-11-26T12:55:37Z</dcterms:created>
  <dcterms:modified xsi:type="dcterms:W3CDTF">2015-11-26T14:56:02Z</dcterms:modified>
</cp:coreProperties>
</file>