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5" r:id="rId9"/>
    <p:sldId id="262" r:id="rId10"/>
    <p:sldId id="272" r:id="rId11"/>
    <p:sldId id="263" r:id="rId12"/>
    <p:sldId id="264" r:id="rId13"/>
    <p:sldId id="274" r:id="rId14"/>
    <p:sldId id="266" r:id="rId15"/>
    <p:sldId id="267" r:id="rId16"/>
    <p:sldId id="268" r:id="rId17"/>
    <p:sldId id="269" r:id="rId18"/>
    <p:sldId id="270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xu-oAttzS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Smart home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8596" y="2571744"/>
            <a:ext cx="6480048" cy="439916"/>
          </a:xfrm>
        </p:spPr>
        <p:txBody>
          <a:bodyPr/>
          <a:lstStyle/>
          <a:p>
            <a:r>
              <a:rPr lang="en-US" altLang="zh-CN" dirty="0" smtClean="0"/>
              <a:t>COMP3432 Term Project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571472" y="3071810"/>
            <a:ext cx="6286544" cy="175260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12132031d GENG XU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  <a:hlinkClick r:id="rId2"/>
              </a:rPr>
              <a:t>https://www.youtube.com/watch?v=Cxu-oAttzS8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8596" y="1571612"/>
            <a:ext cx="3357586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2800" u="sng" dirty="0" smtClean="0"/>
              <a:t>Mobile Phone</a:t>
            </a:r>
          </a:p>
          <a:p>
            <a:pPr>
              <a:buNone/>
            </a:pPr>
            <a:r>
              <a:rPr lang="en-US" altLang="zh-CN" sz="2400" dirty="0" smtClean="0"/>
              <a:t>Press button</a:t>
            </a:r>
          </a:p>
          <a:p>
            <a:pPr>
              <a:buNone/>
            </a:pPr>
            <a:r>
              <a:rPr lang="en-US" altLang="zh-CN" sz="2400" dirty="0" smtClean="0"/>
              <a:t>Send out </a:t>
            </a:r>
            <a:r>
              <a:rPr lang="en-US" altLang="zh-CN" sz="2400" dirty="0" err="1" smtClean="0"/>
              <a:t>httpRequest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467600" cy="1143000"/>
          </a:xfrm>
        </p:spPr>
        <p:txBody>
          <a:bodyPr/>
          <a:lstStyle/>
          <a:p>
            <a:r>
              <a:rPr lang="en-US" altLang="zh-CN" dirty="0" smtClean="0"/>
              <a:t>Function 2 Button control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0034" y="4143380"/>
            <a:ext cx="8072494" cy="2168509"/>
          </a:xfrm>
          <a:prstGeom prst="rect">
            <a:avLst/>
          </a:prstGeom>
        </p:spPr>
        <p:txBody>
          <a:bodyPr vert="horz" numCol="2">
            <a:normAutofit fontScale="77500" lnSpcReduction="20000"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altLang="zh-CN" sz="3900" u="sng" dirty="0" err="1" smtClean="0"/>
              <a:t>csdoor</a:t>
            </a:r>
            <a:endParaRPr kumimoji="0" lang="en-US" altLang="zh-CN" sz="39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If(</a:t>
            </a:r>
            <a:r>
              <a:rPr kumimoji="0" lang="en-US" altLang="zh-CN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httpReq</a:t>
            </a:r>
            <a:r>
              <a:rPr kumimoji="0" lang="en-US" altLang="zh-CN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== “on”)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altLang="zh-CN" sz="3000" baseline="0" dirty="0" smtClean="0"/>
              <a:t>	lighton.php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altLang="zh-CN" sz="3000" dirty="0" smtClean="0"/>
              <a:t>	(light.txt=</a:t>
            </a:r>
            <a:r>
              <a:rPr lang="en-US" altLang="zh-CN" sz="3000" dirty="0" err="1" smtClean="0"/>
              <a:t>on+timestamp</a:t>
            </a:r>
            <a:r>
              <a:rPr lang="en-US" altLang="zh-CN" sz="3000" dirty="0" smtClean="0"/>
              <a:t>)		</a:t>
            </a:r>
            <a:endParaRPr lang="en-US" altLang="zh-CN" sz="3000" baseline="0" dirty="0" smtClean="0"/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en-US" altLang="zh-CN" sz="3000" dirty="0" smtClean="0"/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en-US" altLang="zh-CN" sz="3000" dirty="0" smtClean="0"/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altLang="zh-CN" sz="3000" dirty="0" smtClean="0"/>
              <a:t>If(</a:t>
            </a:r>
            <a:r>
              <a:rPr lang="en-US" altLang="zh-CN" sz="3000" dirty="0" err="1" smtClean="0"/>
              <a:t>httpReq</a:t>
            </a:r>
            <a:r>
              <a:rPr lang="en-US" altLang="zh-CN" sz="3000" dirty="0" smtClean="0"/>
              <a:t> == “off”)</a:t>
            </a:r>
            <a:endParaRPr kumimoji="0" lang="en-US" altLang="zh-CN" sz="3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altLang="zh-CN" sz="3000" baseline="0" dirty="0" smtClean="0"/>
              <a:t>	lightoff.php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altLang="zh-CN" sz="3000" dirty="0" smtClean="0"/>
              <a:t>	(light.txt=</a:t>
            </a:r>
            <a:r>
              <a:rPr lang="en-US" altLang="zh-CN" sz="3000" dirty="0" err="1" smtClean="0"/>
              <a:t>off+timestamp</a:t>
            </a:r>
            <a:r>
              <a:rPr lang="en-US" altLang="zh-CN" sz="3000" dirty="0" smtClean="0"/>
              <a:t>)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786314" y="1500174"/>
            <a:ext cx="3757610" cy="1971676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CN" sz="3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Raspberry</a:t>
            </a:r>
            <a:r>
              <a:rPr kumimoji="0" lang="en-US" altLang="zh-CN" sz="3000" b="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Pi</a:t>
            </a:r>
            <a:endParaRPr kumimoji="0" lang="en-US" altLang="zh-CN" sz="3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 reading light.txt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altLang="zh-CN" sz="2300" dirty="0" smtClean="0"/>
              <a:t>If(on)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setGPIO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(“on”)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altLang="zh-CN" sz="2300" dirty="0" smtClean="0"/>
              <a:t>else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altLang="zh-CN" sz="2300" dirty="0" err="1" smtClean="0"/>
              <a:t>setGPIO</a:t>
            </a:r>
            <a:r>
              <a:rPr lang="en-US" altLang="zh-CN" sz="2300" dirty="0" smtClean="0"/>
              <a:t>(“off”)</a:t>
            </a:r>
            <a:endParaRPr kumimoji="0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7752" y="1428736"/>
            <a:ext cx="271464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0034" y="4143380"/>
            <a:ext cx="7715304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 rot="3051704">
            <a:off x="1857356" y="3357562"/>
            <a:ext cx="1714512" cy="571504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8389391">
            <a:off x="4101960" y="3583399"/>
            <a:ext cx="1308431" cy="571504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5" grpId="0"/>
      <p:bldP spid="7" grpId="0" animBg="1"/>
      <p:bldP spid="8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3 Auto control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596" y="1285860"/>
            <a:ext cx="8501090" cy="1285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None/>
            </a:pPr>
            <a:r>
              <a:rPr lang="en-US" altLang="zh-CN" sz="3600" dirty="0" smtClean="0"/>
              <a:t>So you rush out from your home</a:t>
            </a:r>
          </a:p>
          <a:p>
            <a:pPr lvl="1">
              <a:buNone/>
            </a:pPr>
            <a:r>
              <a:rPr lang="en-US" altLang="zh-CN" sz="3200" dirty="0" smtClean="0"/>
              <a:t>	Wait , you forget to turn off your lights!</a:t>
            </a:r>
          </a:p>
        </p:txBody>
      </p:sp>
      <p:sp>
        <p:nvSpPr>
          <p:cNvPr id="5" name="爆炸形 2 4"/>
          <p:cNvSpPr/>
          <p:nvPr/>
        </p:nvSpPr>
        <p:spPr>
          <a:xfrm>
            <a:off x="285720" y="3714752"/>
            <a:ext cx="3071834" cy="2928958"/>
          </a:xfrm>
          <a:prstGeom prst="irregularSeal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smtClean="0"/>
              <a:t>Where you are </a:t>
            </a:r>
            <a:endParaRPr lang="zh-CN" altLang="en-US" sz="3000" dirty="0"/>
          </a:p>
        </p:txBody>
      </p:sp>
      <p:sp>
        <p:nvSpPr>
          <p:cNvPr id="6" name="右箭头 5"/>
          <p:cNvSpPr/>
          <p:nvPr/>
        </p:nvSpPr>
        <p:spPr>
          <a:xfrm rot="5655460">
            <a:off x="1375316" y="3045449"/>
            <a:ext cx="1194026" cy="571504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00037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automate</a:t>
            </a:r>
            <a:endParaRPr lang="zh-CN" altLang="en-US" b="1" dirty="0"/>
          </a:p>
        </p:txBody>
      </p:sp>
      <p:sp>
        <p:nvSpPr>
          <p:cNvPr id="8" name="右箭头 7"/>
          <p:cNvSpPr/>
          <p:nvPr/>
        </p:nvSpPr>
        <p:spPr>
          <a:xfrm rot="19867662">
            <a:off x="2778380" y="3896069"/>
            <a:ext cx="1194026" cy="571504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71934" y="2928934"/>
            <a:ext cx="2000264" cy="1143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Fingerprint localization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6286512" y="2928934"/>
            <a:ext cx="2000264" cy="1143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Dynamic Training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3929058" y="2786058"/>
            <a:ext cx="4572032" cy="1438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714876" y="5214950"/>
            <a:ext cx="3143272" cy="1143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Fingerprint model/database</a:t>
            </a:r>
            <a:endParaRPr lang="zh-CN" altLang="en-US" sz="2800" dirty="0"/>
          </a:p>
        </p:txBody>
      </p:sp>
      <p:sp>
        <p:nvSpPr>
          <p:cNvPr id="17" name="右箭头 16"/>
          <p:cNvSpPr/>
          <p:nvPr/>
        </p:nvSpPr>
        <p:spPr>
          <a:xfrm rot="4097499">
            <a:off x="4818487" y="4375119"/>
            <a:ext cx="1194026" cy="571504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右箭头 17"/>
          <p:cNvSpPr/>
          <p:nvPr/>
        </p:nvSpPr>
        <p:spPr>
          <a:xfrm rot="6858989">
            <a:off x="6481489" y="4376467"/>
            <a:ext cx="1194026" cy="571504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467600" cy="1143000"/>
          </a:xfrm>
        </p:spPr>
        <p:txBody>
          <a:bodyPr/>
          <a:lstStyle/>
          <a:p>
            <a:r>
              <a:rPr lang="en-US" altLang="zh-CN" dirty="0" smtClean="0"/>
              <a:t>Function 3 Auto control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4282" y="1285860"/>
            <a:ext cx="5715040" cy="535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u="sng" dirty="0" smtClean="0"/>
              <a:t>Mobile Phone (android)</a:t>
            </a:r>
          </a:p>
          <a:p>
            <a:pPr>
              <a:buNone/>
            </a:pPr>
            <a:endParaRPr lang="en-US" altLang="zh-CN" u="sng" dirty="0" smtClean="0"/>
          </a:p>
          <a:p>
            <a:pPr>
              <a:buNone/>
            </a:pPr>
            <a:r>
              <a:rPr lang="en-US" altLang="zh-CN" dirty="0" smtClean="0"/>
              <a:t>// training</a:t>
            </a:r>
          </a:p>
          <a:p>
            <a:pPr>
              <a:buNone/>
            </a:pPr>
            <a:r>
              <a:rPr lang="en-US" altLang="zh-CN" dirty="0" smtClean="0"/>
              <a:t>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: every 2 seconds in 20 seconds)// train indoor</a:t>
            </a:r>
          </a:p>
          <a:p>
            <a:pPr>
              <a:buNone/>
            </a:pPr>
            <a:r>
              <a:rPr lang="en-US" altLang="zh-CN" dirty="0" smtClean="0"/>
              <a:t> 	model[indoor][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</a:t>
            </a:r>
            <a:r>
              <a:rPr lang="en-US" altLang="zh-CN" dirty="0" err="1" smtClean="0"/>
              <a:t>getWifiList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: every 2 seconds in 20 seconds)// train outdoor</a:t>
            </a:r>
          </a:p>
          <a:p>
            <a:pPr>
              <a:buNone/>
            </a:pPr>
            <a:r>
              <a:rPr lang="en-US" altLang="zh-CN" dirty="0" smtClean="0"/>
              <a:t>	model[outdoor][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</a:t>
            </a:r>
            <a:r>
              <a:rPr lang="en-US" altLang="zh-CN" dirty="0" err="1" smtClean="0"/>
              <a:t>getWifiList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Save(Average(model));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//localization</a:t>
            </a:r>
          </a:p>
          <a:p>
            <a:pPr>
              <a:buNone/>
            </a:pPr>
            <a:r>
              <a:rPr lang="en-US" altLang="zh-CN" dirty="0" smtClean="0"/>
              <a:t>Model = </a:t>
            </a:r>
            <a:r>
              <a:rPr lang="en-US" altLang="zh-CN" dirty="0" err="1" smtClean="0"/>
              <a:t>selectmodel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For(time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every 2 seconds)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fingerPrint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getWifiList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	judge(</a:t>
            </a:r>
            <a:r>
              <a:rPr lang="en-US" altLang="zh-CN" dirty="0" err="1" smtClean="0"/>
              <a:t>model,fingerprint</a:t>
            </a:r>
            <a:r>
              <a:rPr lang="en-US" altLang="zh-CN" dirty="0" smtClean="0"/>
              <a:t>) // indoor or outdoor?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wait_status_stable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sendHttpRequest</a:t>
            </a:r>
            <a:r>
              <a:rPr lang="en-US" altLang="zh-CN" dirty="0" smtClean="0"/>
              <a:t>(indoor||outdoor);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6143636" y="1357298"/>
            <a:ext cx="2714644" cy="17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400" u="sng" dirty="0" smtClean="0">
                <a:solidFill>
                  <a:schemeClr val="tx1"/>
                </a:solidFill>
              </a:rPr>
              <a:t>Raspberry Pi (python)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400" dirty="0" smtClean="0">
                <a:solidFill>
                  <a:schemeClr val="tx1"/>
                </a:solidFill>
              </a:rPr>
              <a:t>Keep reading light.txt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400" dirty="0" smtClean="0"/>
              <a:t>If(on)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400" dirty="0" smtClean="0">
                <a:solidFill>
                  <a:schemeClr val="tx1"/>
                </a:solidFill>
              </a:rPr>
              <a:t>	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setGPIO</a:t>
            </a:r>
            <a:r>
              <a:rPr lang="en-US" altLang="zh-CN" sz="1400" dirty="0" smtClean="0">
                <a:solidFill>
                  <a:schemeClr val="tx1"/>
                </a:solidFill>
              </a:rPr>
              <a:t>(“on”)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400" dirty="0" smtClean="0"/>
              <a:t>else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400" dirty="0" smtClean="0">
                <a:solidFill>
                  <a:schemeClr val="tx1"/>
                </a:solidFill>
              </a:rPr>
              <a:t>	</a:t>
            </a:r>
            <a:r>
              <a:rPr lang="en-US" altLang="zh-CN" sz="1400" dirty="0" err="1" smtClean="0"/>
              <a:t>setGPIO</a:t>
            </a:r>
            <a:r>
              <a:rPr lang="en-US" altLang="zh-CN" sz="1400" dirty="0" smtClean="0"/>
              <a:t>(“off”)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43636" y="3357562"/>
            <a:ext cx="2714644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200" u="sng" dirty="0" err="1" smtClean="0"/>
              <a:t>Csdoor</a:t>
            </a:r>
            <a:r>
              <a:rPr lang="en-US" altLang="zh-CN" sz="1200" u="sng" dirty="0" smtClean="0"/>
              <a:t> (</a:t>
            </a:r>
            <a:r>
              <a:rPr lang="en-US" altLang="zh-CN" sz="1200" u="sng" dirty="0" err="1" smtClean="0"/>
              <a:t>php</a:t>
            </a:r>
            <a:r>
              <a:rPr lang="en-US" altLang="zh-CN" sz="1200" u="sng" dirty="0" smtClean="0"/>
              <a:t>)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altLang="zh-CN" sz="1200" u="sng" dirty="0" smtClean="0">
              <a:solidFill>
                <a:schemeClr val="tx1"/>
              </a:solidFill>
            </a:endParaRP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200" dirty="0" smtClean="0">
                <a:solidFill>
                  <a:schemeClr val="tx1"/>
                </a:solidFill>
              </a:rPr>
              <a:t>If(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httpReq</a:t>
            </a:r>
            <a:r>
              <a:rPr lang="en-US" altLang="zh-CN" sz="1200" dirty="0" smtClean="0">
                <a:solidFill>
                  <a:schemeClr val="tx1"/>
                </a:solidFill>
              </a:rPr>
              <a:t> == “on”)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200" dirty="0" smtClean="0"/>
              <a:t>	lighton.php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200" dirty="0" smtClean="0"/>
              <a:t>	(light.txt=</a:t>
            </a:r>
            <a:r>
              <a:rPr lang="en-US" altLang="zh-CN" sz="1200" dirty="0" err="1" smtClean="0"/>
              <a:t>on+timestamp</a:t>
            </a:r>
            <a:r>
              <a:rPr lang="en-US" altLang="zh-CN" sz="1200" dirty="0" smtClean="0"/>
              <a:t>)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200" dirty="0" smtClean="0"/>
              <a:t>If(</a:t>
            </a:r>
            <a:r>
              <a:rPr lang="en-US" altLang="zh-CN" sz="1200" dirty="0" err="1" smtClean="0"/>
              <a:t>httpReq</a:t>
            </a:r>
            <a:r>
              <a:rPr lang="en-US" altLang="zh-CN" sz="1200" dirty="0" smtClean="0"/>
              <a:t> == “off”)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200" dirty="0" smtClean="0"/>
              <a:t>	lightoff.php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1200" dirty="0" smtClean="0"/>
              <a:t>	(light.txt=</a:t>
            </a:r>
            <a:r>
              <a:rPr lang="en-US" altLang="zh-CN" sz="1200" dirty="0" err="1" smtClean="0"/>
              <a:t>off+timestamp</a:t>
            </a:r>
            <a:r>
              <a:rPr lang="en-US" altLang="zh-CN" sz="1200" dirty="0" smtClean="0"/>
              <a:t>)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 rot="19957238">
            <a:off x="5250324" y="5434299"/>
            <a:ext cx="1714512" cy="571504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467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 to decide?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00034" y="1357298"/>
            <a:ext cx="7467600" cy="1571636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noProof="0" dirty="0" smtClean="0">
                <a:latin typeface="+mj-lt"/>
                <a:ea typeface="+mj-ea"/>
                <a:cs typeface="+mj-cs"/>
              </a:rPr>
              <a:t>Given: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Sample</a:t>
            </a:r>
            <a:r>
              <a:rPr kumimoji="0" lang="en-US" altLang="zh-CN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[&lt;ssid1,-30&gt;,&lt;ssid3,-40&gt;,&lt;ssid4,-50&gt;]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aseline="0" noProof="0" dirty="0" err="1" smtClean="0">
                <a:latin typeface="+mj-lt"/>
                <a:ea typeface="+mj-ea"/>
                <a:cs typeface="+mj-cs"/>
              </a:rPr>
              <a:t>Indoor_model</a:t>
            </a:r>
            <a:r>
              <a:rPr lang="en-US" altLang="zh-CN" sz="2000" baseline="0" noProof="0" dirty="0" smtClean="0">
                <a:latin typeface="+mj-lt"/>
                <a:ea typeface="+mj-ea"/>
                <a:cs typeface="+mj-cs"/>
              </a:rPr>
              <a:t>=[&lt;ssid1,-20&gt;,&lt;ssid2,-30&gt;,&lt;ssid3,-40&gt;]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Outdoor_model</a:t>
            </a:r>
            <a:r>
              <a:rPr kumimoji="0" lang="en-US" altLang="zh-CN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[&lt;ssid3,-50&gt;,&lt;ssid4,-20&gt;,&lt;ssid5,-30&gt;]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0034" y="3000372"/>
          <a:ext cx="778674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146"/>
                <a:gridCol w="1143688"/>
                <a:gridCol w="1143008"/>
                <a:gridCol w="1214446"/>
                <a:gridCol w="1143008"/>
                <a:gridCol w="121444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ssid1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ssid2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ssid3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ssid4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ssid5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Indoor_model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Outdoor_model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0034" y="3000372"/>
          <a:ext cx="778674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146"/>
                <a:gridCol w="1143688"/>
                <a:gridCol w="1143008"/>
                <a:gridCol w="1214446"/>
                <a:gridCol w="1143008"/>
                <a:gridCol w="121444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ssid1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ssid2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ssid3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ssid4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ssid5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-120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-120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Indoor_model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-120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-120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Outdoor_model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-120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-120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标题 1"/>
          <p:cNvSpPr txBox="1">
            <a:spLocks/>
          </p:cNvSpPr>
          <p:nvPr/>
        </p:nvSpPr>
        <p:spPr>
          <a:xfrm>
            <a:off x="500034" y="4572008"/>
            <a:ext cx="7467600" cy="1571636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000" noProof="0" dirty="0" smtClean="0">
                <a:latin typeface="+mj-lt"/>
                <a:ea typeface="+mj-ea"/>
                <a:cs typeface="+mj-cs"/>
              </a:rPr>
              <a:t>D1 = </a:t>
            </a:r>
            <a:r>
              <a:rPr lang="en-US" altLang="zh-CN" sz="2000" noProof="0" dirty="0" err="1" smtClean="0">
                <a:latin typeface="+mj-lt"/>
                <a:ea typeface="+mj-ea"/>
                <a:cs typeface="+mj-cs"/>
              </a:rPr>
              <a:t>avg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(    ∑ (  (</a:t>
            </a:r>
            <a:r>
              <a:rPr lang="en-US" altLang="zh-CN" sz="2000" dirty="0" err="1" smtClean="0">
                <a:latin typeface="+mj-lt"/>
                <a:ea typeface="+mj-ea"/>
                <a:cs typeface="+mj-cs"/>
              </a:rPr>
              <a:t>ssid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[</a:t>
            </a:r>
            <a:r>
              <a:rPr lang="en-US" altLang="zh-CN" sz="2000" dirty="0" err="1" smtClean="0">
                <a:latin typeface="+mj-lt"/>
                <a:ea typeface="+mj-ea"/>
                <a:cs typeface="+mj-cs"/>
              </a:rPr>
              <a:t>i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] – </a:t>
            </a:r>
            <a:r>
              <a:rPr lang="en-US" altLang="zh-CN" sz="2000" dirty="0" err="1" smtClean="0">
                <a:latin typeface="+mj-lt"/>
                <a:ea typeface="+mj-ea"/>
                <a:cs typeface="+mj-cs"/>
              </a:rPr>
              <a:t>indoor_model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[</a:t>
            </a:r>
            <a:r>
              <a:rPr lang="en-US" altLang="zh-CN" sz="2000" dirty="0" err="1" smtClean="0">
                <a:latin typeface="+mj-lt"/>
                <a:ea typeface="+mj-ea"/>
                <a:cs typeface="+mj-cs"/>
              </a:rPr>
              <a:t>i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]) ^2)    ) </a:t>
            </a:r>
          </a:p>
          <a:p>
            <a:pPr lvl="0">
              <a:spcBef>
                <a:spcPct val="0"/>
              </a:spcBef>
            </a:pPr>
            <a:r>
              <a:rPr lang="en-US" altLang="zh-CN" sz="2000" dirty="0" smtClean="0">
                <a:latin typeface="Franklin Gothic Book (标题)"/>
              </a:rPr>
              <a:t>D2 = </a:t>
            </a:r>
            <a:r>
              <a:rPr lang="en-US" altLang="zh-CN" sz="2000" dirty="0" err="1" smtClean="0">
                <a:latin typeface="Franklin Gothic Book (标题)"/>
              </a:rPr>
              <a:t>avg</a:t>
            </a:r>
            <a:r>
              <a:rPr lang="en-US" altLang="zh-CN" sz="2000" dirty="0" smtClean="0">
                <a:latin typeface="Franklin Gothic Book (标题)"/>
              </a:rPr>
              <a:t>(    ∑ (  (</a:t>
            </a:r>
            <a:r>
              <a:rPr lang="en-US" altLang="zh-CN" sz="2000" dirty="0" err="1" smtClean="0">
                <a:latin typeface="Franklin Gothic Book (标题)"/>
              </a:rPr>
              <a:t>ssid</a:t>
            </a:r>
            <a:r>
              <a:rPr lang="en-US" altLang="zh-CN" sz="2000" dirty="0" smtClean="0">
                <a:latin typeface="Franklin Gothic Book (标题)"/>
              </a:rPr>
              <a:t>[</a:t>
            </a:r>
            <a:r>
              <a:rPr lang="en-US" altLang="zh-CN" sz="2000" dirty="0" err="1" smtClean="0">
                <a:latin typeface="Franklin Gothic Book (标题)"/>
              </a:rPr>
              <a:t>i</a:t>
            </a:r>
            <a:r>
              <a:rPr lang="en-US" altLang="zh-CN" sz="2000" dirty="0" smtClean="0">
                <a:latin typeface="Franklin Gothic Book (标题)"/>
              </a:rPr>
              <a:t>] – </a:t>
            </a:r>
            <a:r>
              <a:rPr lang="en-US" altLang="zh-CN" sz="2000" dirty="0" err="1" smtClean="0">
                <a:latin typeface="Franklin Gothic Book (标题)"/>
              </a:rPr>
              <a:t>outdoor_model</a:t>
            </a:r>
            <a:r>
              <a:rPr lang="en-US" altLang="zh-CN" sz="2000" dirty="0" smtClean="0">
                <a:latin typeface="Franklin Gothic Book (标题)"/>
              </a:rPr>
              <a:t>[</a:t>
            </a:r>
            <a:r>
              <a:rPr lang="en-US" altLang="zh-CN" sz="2000" dirty="0" err="1" smtClean="0">
                <a:latin typeface="Franklin Gothic Book (标题)"/>
              </a:rPr>
              <a:t>i</a:t>
            </a:r>
            <a:r>
              <a:rPr lang="en-US" altLang="zh-CN" sz="2000" dirty="0" smtClean="0">
                <a:latin typeface="Franklin Gothic Book (标题)"/>
              </a:rPr>
              <a:t>]) ^2)    ) </a:t>
            </a:r>
          </a:p>
        </p:txBody>
      </p:sp>
      <p:sp>
        <p:nvSpPr>
          <p:cNvPr id="16" name="矩形 15"/>
          <p:cNvSpPr/>
          <p:nvPr/>
        </p:nvSpPr>
        <p:spPr>
          <a:xfrm>
            <a:off x="500034" y="5715016"/>
            <a:ext cx="47548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D1 ? D2  -&gt; indoor ? outdoor</a:t>
            </a:r>
            <a:endParaRPr lang="zh-CN" alt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Analyze</a:t>
            </a:r>
            <a:endParaRPr lang="zh-CN" altLang="en-US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9" y="1571612"/>
            <a:ext cx="3881936" cy="450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7686" y="1071546"/>
            <a:ext cx="478631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u="sng" dirty="0" smtClean="0"/>
              <a:t>Distributed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Networked</a:t>
            </a: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    </a:t>
            </a:r>
            <a:r>
              <a:rPr lang="en-US" altLang="zh-CN" sz="2400" dirty="0" smtClean="0"/>
              <a:t>sure</a:t>
            </a:r>
            <a:r>
              <a:rPr lang="en-US" altLang="zh-CN" sz="2400" dirty="0" smtClean="0">
                <a:solidFill>
                  <a:srgbClr val="92D050"/>
                </a:solidFill>
              </a:rPr>
              <a:t>    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Transparency</a:t>
            </a:r>
          </a:p>
          <a:p>
            <a:r>
              <a:rPr lang="en-US" altLang="zh-CN" sz="2400" dirty="0" smtClean="0"/>
              <a:t>    embedded and hidden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Extendable</a:t>
            </a:r>
          </a:p>
          <a:p>
            <a:r>
              <a:rPr lang="en-US" altLang="zh-CN" sz="2400" dirty="0" smtClean="0"/>
              <a:t>    Actually controlling a switch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Analyze</a:t>
            </a:r>
            <a:endParaRPr lang="zh-CN" altLang="en-US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9" y="1571612"/>
            <a:ext cx="3881936" cy="450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7686" y="1071546"/>
            <a:ext cx="47863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u="sng" dirty="0" err="1" smtClean="0"/>
              <a:t>iHCI</a:t>
            </a:r>
            <a:endParaRPr lang="en-US" altLang="zh-CN" sz="3000" b="1" u="sng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Invisible</a:t>
            </a: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    </a:t>
            </a:r>
            <a:r>
              <a:rPr lang="en-US" altLang="zh-CN" sz="2400" dirty="0" smtClean="0"/>
              <a:t>Can be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Proactive</a:t>
            </a:r>
          </a:p>
          <a:p>
            <a:r>
              <a:rPr lang="en-US" altLang="zh-CN" sz="2400" dirty="0" smtClean="0"/>
              <a:t>Good</a:t>
            </a:r>
          </a:p>
          <a:p>
            <a:r>
              <a:rPr lang="en-US" altLang="zh-CN" sz="2400" dirty="0" smtClean="0"/>
              <a:t>  -- localization and control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Can be better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</a:t>
            </a:r>
            <a:r>
              <a:rPr lang="en-US" altLang="zh-CN" sz="2400" dirty="0" smtClean="0"/>
              <a:t>-- read your social network,       short </a:t>
            </a:r>
            <a:r>
              <a:rPr lang="en-US" altLang="zh-CN" sz="2400" dirty="0" err="1" smtClean="0"/>
              <a:t>msg</a:t>
            </a:r>
            <a:r>
              <a:rPr lang="en-US" altLang="zh-CN" sz="2400" dirty="0" smtClean="0"/>
              <a:t> even phone call   </a:t>
            </a:r>
            <a:r>
              <a:rPr lang="en-US" altLang="zh-CN" sz="2400" dirty="0" smtClean="0">
                <a:solidFill>
                  <a:srgbClr val="FFFF00"/>
                </a:solidFill>
              </a:rPr>
              <a:t>       </a:t>
            </a:r>
          </a:p>
          <a:p>
            <a:r>
              <a:rPr lang="en-US" altLang="zh-CN" sz="2400" dirty="0" smtClean="0"/>
              <a:t>  -- do message analysis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  -- safety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Analyze</a:t>
            </a:r>
            <a:endParaRPr lang="zh-CN" altLang="en-US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9" y="1571612"/>
            <a:ext cx="3881936" cy="450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7686" y="1071546"/>
            <a:ext cx="47863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u="sng" dirty="0" smtClean="0"/>
              <a:t>Context-aware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Physical context</a:t>
            </a:r>
          </a:p>
          <a:p>
            <a:r>
              <a:rPr lang="en-US" altLang="zh-CN" sz="2400" dirty="0" smtClean="0"/>
              <a:t>-- localization may perform better if also consider light, noise…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Human context</a:t>
            </a:r>
          </a:p>
          <a:p>
            <a:r>
              <a:rPr lang="en-US" altLang="zh-CN" sz="2400" dirty="0" smtClean="0"/>
              <a:t>-- personalized dynamic training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ICT context</a:t>
            </a:r>
          </a:p>
          <a:p>
            <a:r>
              <a:rPr lang="en-US" altLang="zh-CN" sz="2400" dirty="0" smtClean="0"/>
              <a:t>-- Big problem if network unstable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Analyze</a:t>
            </a:r>
            <a:endParaRPr lang="zh-CN" altLang="en-US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9" y="1571612"/>
            <a:ext cx="3881936" cy="450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7686" y="1071546"/>
            <a:ext cx="478631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u="sng" dirty="0" smtClean="0"/>
              <a:t>Autonomous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Self management</a:t>
            </a:r>
          </a:p>
          <a:p>
            <a:r>
              <a:rPr lang="en-US" altLang="zh-CN" sz="2400" dirty="0" smtClean="0"/>
              <a:t>-- can be better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Dynamic training can be:</a:t>
            </a:r>
          </a:p>
          <a:p>
            <a:r>
              <a:rPr lang="en-US" altLang="zh-CN" sz="2400" dirty="0" smtClean="0"/>
              <a:t>-- learn from human habits</a:t>
            </a:r>
          </a:p>
          <a:p>
            <a:r>
              <a:rPr lang="en-US" altLang="zh-CN" sz="2400" dirty="0" smtClean="0"/>
              <a:t>-- if at certain position, light should be on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More technology: </a:t>
            </a:r>
          </a:p>
          <a:p>
            <a:r>
              <a:rPr lang="en-US" altLang="zh-CN" sz="2400" dirty="0" smtClean="0"/>
              <a:t>-- light sensor</a:t>
            </a:r>
          </a:p>
          <a:p>
            <a:r>
              <a:rPr lang="en-US" altLang="zh-CN" sz="2400" dirty="0" smtClean="0"/>
              <a:t>-- blue tooth, RFID, infrared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Analyze</a:t>
            </a:r>
            <a:endParaRPr lang="zh-CN" altLang="en-US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9" y="1571612"/>
            <a:ext cx="3881936" cy="450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7686" y="1071546"/>
            <a:ext cx="4786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u="sng" dirty="0" smtClean="0"/>
              <a:t>Intelligence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Long way to go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Feedback?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Comments?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Q&amp;A?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Anything?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4389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Suppose after this lecture you go back home:</a:t>
            </a:r>
          </a:p>
          <a:p>
            <a:r>
              <a:rPr lang="en-US" altLang="zh-CN" sz="2600" dirty="0" smtClean="0"/>
              <a:t>You need to take a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shower</a:t>
            </a:r>
            <a:r>
              <a:rPr lang="en-US" altLang="zh-CN" dirty="0" smtClean="0"/>
              <a:t> – </a:t>
            </a:r>
          </a:p>
          <a:p>
            <a:pPr lvl="1"/>
            <a:r>
              <a:rPr lang="en-US" altLang="zh-CN" sz="2000" dirty="0" smtClean="0"/>
              <a:t>you need to </a:t>
            </a:r>
            <a:r>
              <a:rPr lang="en-US" altLang="zh-CN" b="1" dirty="0" smtClean="0"/>
              <a:t>wait</a:t>
            </a:r>
            <a:r>
              <a:rPr lang="en-US" altLang="zh-CN" dirty="0" smtClean="0"/>
              <a:t> </a:t>
            </a:r>
            <a:r>
              <a:rPr lang="en-US" altLang="zh-CN" sz="2000" dirty="0" smtClean="0"/>
              <a:t>for the water heater</a:t>
            </a:r>
          </a:p>
          <a:p>
            <a:r>
              <a:rPr lang="en-US" altLang="zh-CN" sz="2600" dirty="0" smtClean="0"/>
              <a:t>You feel </a:t>
            </a:r>
            <a:r>
              <a:rPr lang="en-US" altLang="zh-CN" b="1" dirty="0" smtClean="0"/>
              <a:t>hungry</a:t>
            </a:r>
            <a:r>
              <a:rPr lang="en-US" altLang="zh-CN" dirty="0" smtClean="0"/>
              <a:t> – </a:t>
            </a:r>
          </a:p>
          <a:p>
            <a:pPr lvl="1"/>
            <a:r>
              <a:rPr lang="en-US" altLang="zh-CN" sz="2000" dirty="0" smtClean="0"/>
              <a:t>you need to </a:t>
            </a:r>
            <a:r>
              <a:rPr lang="en-US" altLang="zh-CN" b="1" dirty="0" smtClean="0"/>
              <a:t>wait</a:t>
            </a:r>
            <a:r>
              <a:rPr lang="en-US" altLang="zh-CN" dirty="0" smtClean="0"/>
              <a:t> </a:t>
            </a:r>
            <a:r>
              <a:rPr lang="en-US" altLang="zh-CN" sz="2000" dirty="0" smtClean="0"/>
              <a:t>for the microwave oven</a:t>
            </a:r>
          </a:p>
          <a:p>
            <a:pPr lvl="1">
              <a:buNone/>
            </a:pPr>
            <a:r>
              <a:rPr lang="en-US" altLang="zh-CN" sz="3000" strike="sngStrike" dirty="0" smtClean="0"/>
              <a:t>You are exhausted and want to take a nap</a:t>
            </a:r>
          </a:p>
          <a:p>
            <a:pPr lvl="1">
              <a:buNone/>
            </a:pPr>
            <a:r>
              <a:rPr lang="en-US" altLang="zh-CN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It’s already 2:00 pm and you have lecture @2:30</a:t>
            </a:r>
          </a:p>
          <a:p>
            <a:pPr lvl="1">
              <a:buNone/>
            </a:pPr>
            <a:r>
              <a:rPr lang="en-US" altLang="zh-CN" sz="3000" dirty="0" smtClean="0"/>
              <a:t>So you rush out from your home</a:t>
            </a:r>
          </a:p>
          <a:p>
            <a:pPr lvl="1">
              <a:buNone/>
            </a:pPr>
            <a:r>
              <a:rPr lang="en-US" altLang="zh-CN" dirty="0" smtClean="0"/>
              <a:t>	Wait , you forget to turn off your lights!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Why not have these done </a:t>
            </a:r>
            <a:r>
              <a:rPr lang="en-US" altLang="zh-CN" dirty="0" smtClean="0"/>
              <a:t>A</a:t>
            </a:r>
            <a:r>
              <a:rPr lang="en-US" altLang="zh-CN" sz="3500" dirty="0" smtClean="0"/>
              <a:t>UTOMATICALLY</a:t>
            </a:r>
            <a:endParaRPr lang="zh-CN" altLang="en-US" sz="35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When you arrive home</a:t>
            </a:r>
          </a:p>
          <a:p>
            <a:pPr lvl="1">
              <a:buNone/>
            </a:pPr>
            <a:r>
              <a:rPr lang="en-US" altLang="zh-CN" dirty="0" smtClean="0"/>
              <a:t>Hot water is there</a:t>
            </a:r>
          </a:p>
          <a:p>
            <a:pPr lvl="1">
              <a:buNone/>
            </a:pPr>
            <a:r>
              <a:rPr lang="en-US" altLang="zh-CN" dirty="0" smtClean="0"/>
              <a:t>Lunch is there</a:t>
            </a:r>
          </a:p>
          <a:p>
            <a:pPr lvl="1">
              <a:buNone/>
            </a:pPr>
            <a:r>
              <a:rPr lang="en-US" altLang="zh-CN" dirty="0" smtClean="0"/>
              <a:t>You take a nap</a:t>
            </a:r>
          </a:p>
          <a:p>
            <a:pPr lvl="1">
              <a:buNone/>
            </a:pPr>
            <a:r>
              <a:rPr lang="en-US" altLang="zh-CN" dirty="0" smtClean="0"/>
              <a:t>Rush out from home and lights are automatically off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Scope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In a word, control your electronic appliances using various ways</a:t>
            </a:r>
          </a:p>
          <a:p>
            <a:pPr>
              <a:buNone/>
            </a:pPr>
            <a:r>
              <a:rPr lang="en-US" altLang="zh-CN" dirty="0" smtClean="0"/>
              <a:t>Software – It works</a:t>
            </a:r>
          </a:p>
          <a:p>
            <a:pPr>
              <a:buNone/>
            </a:pPr>
            <a:r>
              <a:rPr lang="en-US" altLang="zh-CN" dirty="0" smtClean="0"/>
              <a:t>	Control functions implemented</a:t>
            </a:r>
          </a:p>
          <a:p>
            <a:pPr>
              <a:buNone/>
            </a:pPr>
            <a:r>
              <a:rPr lang="en-US" altLang="zh-CN" dirty="0" smtClean="0"/>
              <a:t>	No beautiful UI (Actually no need)</a:t>
            </a:r>
          </a:p>
          <a:p>
            <a:pPr>
              <a:buNone/>
            </a:pPr>
            <a:r>
              <a:rPr lang="en-US" altLang="zh-CN" dirty="0" smtClean="0"/>
              <a:t>Hardware – infrastructure for demo only</a:t>
            </a:r>
          </a:p>
          <a:p>
            <a:pPr>
              <a:buNone/>
            </a:pPr>
            <a:r>
              <a:rPr lang="en-US" altLang="zh-CN" dirty="0" smtClean="0"/>
              <a:t>	No 220v appliances</a:t>
            </a:r>
          </a:p>
          <a:p>
            <a:pPr>
              <a:buNone/>
            </a:pPr>
            <a:r>
              <a:rPr lang="en-US" altLang="zh-CN" dirty="0" smtClean="0"/>
              <a:t>	LED + batteries instead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0100" y="2000240"/>
            <a:ext cx="2214578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Raspberry Pi</a:t>
            </a:r>
          </a:p>
          <a:p>
            <a:pPr algn="ctr"/>
            <a:r>
              <a:rPr lang="en-US" altLang="zh-CN" dirty="0" smtClean="0"/>
              <a:t>(CPU + 17GPIO + network adapter)</a:t>
            </a:r>
          </a:p>
        </p:txBody>
      </p:sp>
      <p:sp>
        <p:nvSpPr>
          <p:cNvPr id="5" name="矩形 4"/>
          <p:cNvSpPr/>
          <p:nvPr/>
        </p:nvSpPr>
        <p:spPr>
          <a:xfrm>
            <a:off x="5286380" y="1285860"/>
            <a:ext cx="2214578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Sina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weibo</a:t>
            </a:r>
            <a:r>
              <a:rPr lang="en-US" altLang="zh-CN" dirty="0" smtClean="0"/>
              <a:t> Server</a:t>
            </a:r>
          </a:p>
        </p:txBody>
      </p:sp>
      <p:sp>
        <p:nvSpPr>
          <p:cNvPr id="6" name="矩形 5"/>
          <p:cNvSpPr/>
          <p:nvPr/>
        </p:nvSpPr>
        <p:spPr>
          <a:xfrm>
            <a:off x="1000100" y="3571876"/>
            <a:ext cx="2214578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Relay</a:t>
            </a:r>
          </a:p>
          <a:p>
            <a:pPr algn="ctr"/>
            <a:r>
              <a:rPr lang="en-US" altLang="zh-CN" dirty="0" smtClean="0"/>
              <a:t>(a switch controlled by electronic signal)</a:t>
            </a:r>
          </a:p>
        </p:txBody>
      </p:sp>
      <p:sp>
        <p:nvSpPr>
          <p:cNvPr id="7" name="矩形 6"/>
          <p:cNvSpPr/>
          <p:nvPr/>
        </p:nvSpPr>
        <p:spPr>
          <a:xfrm>
            <a:off x="1000100" y="5143512"/>
            <a:ext cx="2214578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Home Circuits/ electronic appliance</a:t>
            </a:r>
          </a:p>
        </p:txBody>
      </p:sp>
      <p:cxnSp>
        <p:nvCxnSpPr>
          <p:cNvPr id="9" name="直接连接符 8"/>
          <p:cNvCxnSpPr>
            <a:stCxn id="4" idx="2"/>
            <a:endCxn id="6" idx="0"/>
          </p:cNvCxnSpPr>
          <p:nvPr/>
        </p:nvCxnSpPr>
        <p:spPr>
          <a:xfrm rot="5400000">
            <a:off x="1857356" y="3321843"/>
            <a:ext cx="500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2"/>
            <a:endCxn id="7" idx="0"/>
          </p:cNvCxnSpPr>
          <p:nvPr/>
        </p:nvCxnSpPr>
        <p:spPr>
          <a:xfrm rot="5400000">
            <a:off x="1857356" y="4893479"/>
            <a:ext cx="500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57224" y="1428736"/>
            <a:ext cx="2571768" cy="4929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00100" y="15716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Hardware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43504" y="3214686"/>
            <a:ext cx="2214578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Mobile Phone client</a:t>
            </a:r>
          </a:p>
        </p:txBody>
      </p:sp>
      <p:sp>
        <p:nvSpPr>
          <p:cNvPr id="37" name="矩形 36"/>
          <p:cNvSpPr/>
          <p:nvPr/>
        </p:nvSpPr>
        <p:spPr>
          <a:xfrm>
            <a:off x="4714876" y="5143512"/>
            <a:ext cx="2214578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csdoor</a:t>
            </a:r>
            <a:r>
              <a:rPr lang="en-US" altLang="zh-CN" dirty="0" smtClean="0"/>
              <a:t> server</a:t>
            </a:r>
          </a:p>
        </p:txBody>
      </p:sp>
      <p:sp>
        <p:nvSpPr>
          <p:cNvPr id="58" name="左右箭头 57"/>
          <p:cNvSpPr/>
          <p:nvPr/>
        </p:nvSpPr>
        <p:spPr>
          <a:xfrm rot="20080036">
            <a:off x="3284594" y="1912993"/>
            <a:ext cx="2030595" cy="449247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左右箭头 59"/>
          <p:cNvSpPr/>
          <p:nvPr/>
        </p:nvSpPr>
        <p:spPr>
          <a:xfrm rot="3068301">
            <a:off x="2596044" y="3835112"/>
            <a:ext cx="2725953" cy="449247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上下箭头 60"/>
          <p:cNvSpPr/>
          <p:nvPr/>
        </p:nvSpPr>
        <p:spPr>
          <a:xfrm>
            <a:off x="5786446" y="4286256"/>
            <a:ext cx="285752" cy="928694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000232" y="300037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GPIO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714480" y="3286124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071670" y="457200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</a:t>
            </a:r>
            <a:endParaRPr lang="zh-CN" altLang="en-US" dirty="0"/>
          </a:p>
        </p:txBody>
      </p:sp>
      <p:sp>
        <p:nvSpPr>
          <p:cNvPr id="23" name="上下箭头 22"/>
          <p:cNvSpPr/>
          <p:nvPr/>
        </p:nvSpPr>
        <p:spPr>
          <a:xfrm>
            <a:off x="6357950" y="2357430"/>
            <a:ext cx="285752" cy="928694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429124" y="2571744"/>
            <a:ext cx="304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APP_KEY &amp; SECRET_KEY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6" grpId="0" animBg="1"/>
      <p:bldP spid="63" grpId="0"/>
      <p:bldP spid="64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Hardware connection</a:t>
            </a:r>
            <a:endParaRPr lang="zh-CN" altLang="en-US" dirty="0"/>
          </a:p>
        </p:txBody>
      </p:sp>
      <p:pic>
        <p:nvPicPr>
          <p:cNvPr id="4" name="图片 3" descr="C:\Users\Administrator\Desktop\捕获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814393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58138" cy="1011222"/>
          </a:xfrm>
        </p:spPr>
        <p:txBody>
          <a:bodyPr>
            <a:normAutofit/>
          </a:bodyPr>
          <a:lstStyle/>
          <a:p>
            <a:r>
              <a:rPr lang="en-US" altLang="zh-CN" sz="3500" dirty="0" smtClean="0"/>
              <a:t>Function 1 Social network control</a:t>
            </a:r>
            <a:endParaRPr lang="zh-CN" altLang="en-US" sz="35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071934" y="4286256"/>
            <a:ext cx="7467600" cy="34004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Administrator\Desktop\捕获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7" y="1142984"/>
            <a:ext cx="5929355" cy="1428760"/>
          </a:xfrm>
          <a:prstGeom prst="rect">
            <a:avLst/>
          </a:prstGeom>
          <a:noFill/>
        </p:spPr>
      </p:pic>
      <p:pic>
        <p:nvPicPr>
          <p:cNvPr id="1027" name="Picture 3" descr="C:\Users\Administrator\Desktop\下载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142984"/>
            <a:ext cx="1784174" cy="1428760"/>
          </a:xfrm>
          <a:prstGeom prst="rect">
            <a:avLst/>
          </a:prstGeom>
          <a:noFill/>
        </p:spPr>
      </p:pic>
      <p:pic>
        <p:nvPicPr>
          <p:cNvPr id="1028" name="Picture 4" descr="C:\Users\Administrator\Desktop\下载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2643182"/>
            <a:ext cx="1785950" cy="1785950"/>
          </a:xfrm>
          <a:prstGeom prst="rect">
            <a:avLst/>
          </a:prstGeom>
          <a:noFill/>
        </p:spPr>
      </p:pic>
      <p:pic>
        <p:nvPicPr>
          <p:cNvPr id="1029" name="Picture 5" descr="C:\Users\Administrator\Desktop\下载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1" y="4500571"/>
            <a:ext cx="1785950" cy="1785950"/>
          </a:xfrm>
          <a:prstGeom prst="rect">
            <a:avLst/>
          </a:prstGeom>
          <a:noFill/>
        </p:spPr>
      </p:pic>
      <p:pic>
        <p:nvPicPr>
          <p:cNvPr id="1030" name="Picture 6" descr="C:\Users\Administrator\Desktop\捕获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00570"/>
            <a:ext cx="5924360" cy="1785950"/>
          </a:xfrm>
          <a:prstGeom prst="rect">
            <a:avLst/>
          </a:prstGeom>
          <a:noFill/>
        </p:spPr>
      </p:pic>
      <p:pic>
        <p:nvPicPr>
          <p:cNvPr id="1031" name="Picture 7" descr="C:\Users\Administrator\Desktop\1获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2643182"/>
            <a:ext cx="5929353" cy="1785950"/>
          </a:xfrm>
          <a:prstGeom prst="rect">
            <a:avLst/>
          </a:prstGeom>
          <a:noFill/>
        </p:spPr>
      </p:pic>
      <p:sp>
        <p:nvSpPr>
          <p:cNvPr id="10" name="六角星 9"/>
          <p:cNvSpPr/>
          <p:nvPr/>
        </p:nvSpPr>
        <p:spPr>
          <a:xfrm>
            <a:off x="5214942" y="1357298"/>
            <a:ext cx="3000396" cy="3714776"/>
          </a:xfrm>
          <a:prstGeom prst="star6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API </a:t>
            </a:r>
          </a:p>
          <a:p>
            <a:pPr algn="ctr"/>
            <a:r>
              <a:rPr lang="en-US" altLang="zh-CN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SDK</a:t>
            </a:r>
            <a:endParaRPr lang="zh-CN" alt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11222"/>
          </a:xfrm>
        </p:spPr>
        <p:txBody>
          <a:bodyPr/>
          <a:lstStyle/>
          <a:p>
            <a:r>
              <a:rPr lang="en-US" altLang="zh-CN" dirty="0" smtClean="0"/>
              <a:t>Function 1 </a:t>
            </a:r>
            <a:r>
              <a:rPr lang="en-US" altLang="zh-CN" dirty="0" err="1" smtClean="0"/>
              <a:t>weibo</a:t>
            </a:r>
            <a:r>
              <a:rPr lang="en-US" altLang="zh-CN" dirty="0" smtClean="0"/>
              <a:t> control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4282" y="2928934"/>
            <a:ext cx="4000528" cy="3429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000" u="sng" dirty="0" smtClean="0"/>
              <a:t>Raspberry Pi (light.py)</a:t>
            </a:r>
          </a:p>
          <a:p>
            <a:r>
              <a:rPr lang="en-US" altLang="zh-CN" sz="2300" dirty="0" smtClean="0"/>
              <a:t>Pass </a:t>
            </a:r>
            <a:r>
              <a:rPr lang="en-US" altLang="zh-CN" sz="2300" dirty="0" err="1" smtClean="0"/>
              <a:t>weibo</a:t>
            </a:r>
            <a:r>
              <a:rPr lang="en-US" altLang="zh-CN" sz="2300" dirty="0" smtClean="0"/>
              <a:t> Authentication (App key, secret key)</a:t>
            </a:r>
          </a:p>
          <a:p>
            <a:r>
              <a:rPr lang="en-US" altLang="zh-CN" sz="2300" dirty="0" smtClean="0"/>
              <a:t>while true</a:t>
            </a:r>
          </a:p>
          <a:p>
            <a:r>
              <a:rPr lang="en-US" altLang="zh-CN" sz="2300" dirty="0" smtClean="0"/>
              <a:t>	read </a:t>
            </a:r>
            <a:r>
              <a:rPr lang="en-US" altLang="zh-CN" sz="2300" dirty="0" err="1" smtClean="0"/>
              <a:t>weibo</a:t>
            </a:r>
            <a:r>
              <a:rPr lang="en-US" altLang="zh-CN" sz="2300" dirty="0" smtClean="0"/>
              <a:t> status</a:t>
            </a:r>
          </a:p>
          <a:p>
            <a:r>
              <a:rPr lang="en-US" altLang="zh-CN" sz="2300" dirty="0" smtClean="0"/>
              <a:t>	if(status == “light on”)</a:t>
            </a:r>
          </a:p>
          <a:p>
            <a:r>
              <a:rPr lang="en-US" altLang="zh-CN" sz="2300" dirty="0" smtClean="0"/>
              <a:t>		</a:t>
            </a:r>
            <a:r>
              <a:rPr lang="en-US" altLang="zh-CN" sz="2300" dirty="0" err="1" smtClean="0"/>
              <a:t>setGPIO</a:t>
            </a:r>
            <a:r>
              <a:rPr lang="en-US" altLang="zh-CN" sz="2300" dirty="0" smtClean="0"/>
              <a:t>(“on”)</a:t>
            </a:r>
          </a:p>
          <a:p>
            <a:r>
              <a:rPr lang="en-US" altLang="zh-CN" sz="2300" dirty="0" smtClean="0"/>
              <a:t>	if(status == “light off”)</a:t>
            </a:r>
          </a:p>
          <a:p>
            <a:r>
              <a:rPr lang="en-US" altLang="zh-CN" sz="2300" dirty="0" smtClean="0"/>
              <a:t>		</a:t>
            </a:r>
            <a:r>
              <a:rPr lang="en-US" altLang="zh-CN" sz="2300" dirty="0" err="1" smtClean="0"/>
              <a:t>setGPIO</a:t>
            </a:r>
            <a:r>
              <a:rPr lang="en-US" altLang="zh-CN" sz="2300" dirty="0" smtClean="0"/>
              <a:t>(“off”)</a:t>
            </a:r>
            <a:endParaRPr lang="zh-CN" altLang="en-US" sz="2300" dirty="0"/>
          </a:p>
        </p:txBody>
      </p:sp>
      <p:pic>
        <p:nvPicPr>
          <p:cNvPr id="11" name="Picture 2" descr="C:\Users\Administrator\Desktop\捕获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14422"/>
            <a:ext cx="5929355" cy="1428760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4786282" y="3357562"/>
            <a:ext cx="4143436" cy="2643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000" u="sng" dirty="0" err="1" smtClean="0"/>
              <a:t>Sina</a:t>
            </a:r>
            <a:r>
              <a:rPr lang="en-US" altLang="zh-CN" sz="3000" u="sng" dirty="0" smtClean="0"/>
              <a:t> </a:t>
            </a:r>
            <a:r>
              <a:rPr lang="en-US" altLang="zh-CN" sz="3000" u="sng" dirty="0" err="1" smtClean="0"/>
              <a:t>weibo</a:t>
            </a:r>
            <a:r>
              <a:rPr lang="en-US" altLang="zh-CN" sz="3000" u="sng" dirty="0" smtClean="0"/>
              <a:t> server</a:t>
            </a:r>
          </a:p>
          <a:p>
            <a:r>
              <a:rPr lang="en-US" altLang="zh-CN" sz="1400" dirty="0" smtClean="0"/>
              <a:t>{ "statuses": [ </a:t>
            </a:r>
            <a:r>
              <a:rPr lang="en-US" altLang="zh-CN" sz="1400" dirty="0" smtClean="0">
                <a:solidFill>
                  <a:schemeClr val="tx1"/>
                </a:solidFill>
              </a:rPr>
              <a:t>{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"</a:t>
            </a:r>
            <a:r>
              <a:rPr lang="en-US" altLang="zh-CN" dirty="0" err="1" smtClean="0">
                <a:solidFill>
                  <a:srgbClr val="FF0000"/>
                </a:solidFill>
              </a:rPr>
              <a:t>created_at</a:t>
            </a:r>
            <a:r>
              <a:rPr lang="en-US" altLang="zh-CN" dirty="0" smtClean="0">
                <a:solidFill>
                  <a:srgbClr val="FF0000"/>
                </a:solidFill>
              </a:rPr>
              <a:t>": "Tue Feb 17 17:46:55 +0800 2011"</a:t>
            </a:r>
            <a:r>
              <a:rPr lang="en-US" altLang="zh-CN" dirty="0" smtClean="0"/>
              <a:t>, </a:t>
            </a:r>
            <a:r>
              <a:rPr lang="en-US" altLang="zh-CN" sz="1400" dirty="0" smtClean="0"/>
              <a:t>"id": 11488058246, </a:t>
            </a:r>
            <a:r>
              <a:rPr lang="en-US" altLang="zh-CN" dirty="0" smtClean="0">
                <a:solidFill>
                  <a:srgbClr val="FF0000"/>
                </a:solidFill>
              </a:rPr>
              <a:t>"text": “light on"</a:t>
            </a:r>
            <a:r>
              <a:rPr lang="zh-CN" altLang="en-US" sz="1400" dirty="0" smtClean="0"/>
              <a:t>， </a:t>
            </a:r>
            <a:r>
              <a:rPr lang="en-US" altLang="zh-CN" sz="1400" dirty="0" smtClean="0"/>
              <a:t>"source": "&lt;a </a:t>
            </a:r>
            <a:r>
              <a:rPr lang="en-US" altLang="zh-CN" sz="1400" dirty="0" err="1" smtClean="0"/>
              <a:t>href</a:t>
            </a:r>
            <a:r>
              <a:rPr lang="en-US" altLang="zh-CN" sz="1400" dirty="0" smtClean="0"/>
              <a:t>="http://weibo.com" </a:t>
            </a:r>
            <a:r>
              <a:rPr lang="en-US" altLang="zh-CN" sz="1400" dirty="0" err="1" smtClean="0"/>
              <a:t>rel</a:t>
            </a:r>
            <a:r>
              <a:rPr lang="en-US" altLang="zh-CN" sz="1400" dirty="0" smtClean="0"/>
              <a:t>="</a:t>
            </a:r>
            <a:r>
              <a:rPr lang="en-US" altLang="zh-CN" sz="1400" dirty="0" err="1" smtClean="0"/>
              <a:t>nofollow</a:t>
            </a:r>
            <a:r>
              <a:rPr lang="en-US" altLang="zh-CN" sz="1400" dirty="0" smtClean="0"/>
              <a:t>"&gt;</a:t>
            </a:r>
            <a:r>
              <a:rPr lang="zh-CN" altLang="en-US" sz="1400" dirty="0" smtClean="0"/>
              <a:t>新浪微博</a:t>
            </a:r>
            <a:r>
              <a:rPr lang="en-US" altLang="zh-CN" sz="1400" dirty="0" smtClean="0"/>
              <a:t>&lt;/a&gt;”,…..</a:t>
            </a:r>
          </a:p>
          <a:p>
            <a:r>
              <a:rPr lang="en-US" altLang="zh-CN" sz="1400" dirty="0" smtClean="0"/>
              <a:t>….</a:t>
            </a:r>
          </a:p>
          <a:p>
            <a:r>
              <a:rPr lang="en-US" altLang="zh-CN" sz="1400" dirty="0" smtClean="0"/>
              <a:t>"</a:t>
            </a:r>
            <a:r>
              <a:rPr lang="en-US" altLang="zh-CN" sz="1400" dirty="0" err="1" smtClean="0"/>
              <a:t>previous_cursor</a:t>
            </a:r>
            <a:r>
              <a:rPr lang="en-US" altLang="zh-CN" sz="1400" dirty="0" smtClean="0"/>
              <a:t>": 0, "</a:t>
            </a:r>
            <a:r>
              <a:rPr lang="en-US" altLang="zh-CN" sz="1400" dirty="0" err="1" smtClean="0"/>
              <a:t>next_cursor</a:t>
            </a:r>
            <a:r>
              <a:rPr lang="en-US" altLang="zh-CN" sz="1400" dirty="0" smtClean="0"/>
              <a:t>": 11488013766, "</a:t>
            </a:r>
            <a:r>
              <a:rPr lang="en-US" altLang="zh-CN" sz="1400" dirty="0" err="1" smtClean="0"/>
              <a:t>total_number</a:t>
            </a:r>
            <a:r>
              <a:rPr lang="en-US" altLang="zh-CN" sz="1400" dirty="0" smtClean="0"/>
              <a:t>": 81655 }</a:t>
            </a:r>
          </a:p>
        </p:txBody>
      </p:sp>
      <p:sp>
        <p:nvSpPr>
          <p:cNvPr id="13" name="右箭头 12"/>
          <p:cNvSpPr/>
          <p:nvPr/>
        </p:nvSpPr>
        <p:spPr>
          <a:xfrm rot="4915043">
            <a:off x="6792828" y="2697653"/>
            <a:ext cx="780620" cy="571504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2468209">
            <a:off x="3783398" y="4371524"/>
            <a:ext cx="1119684" cy="571504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72396" y="278605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467600" cy="1143000"/>
          </a:xfrm>
        </p:spPr>
        <p:txBody>
          <a:bodyPr/>
          <a:lstStyle/>
          <a:p>
            <a:r>
              <a:rPr lang="en-US" altLang="zh-CN" dirty="0" smtClean="0"/>
              <a:t>Function 2 Button control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图片 13" descr="C:\Users\Administrator\Desktop\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214422"/>
            <a:ext cx="314327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314</TotalTime>
  <Words>633</Words>
  <Application>Microsoft Office PowerPoint</Application>
  <PresentationFormat>全屏显示(4:3)</PresentationFormat>
  <Paragraphs>228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技巧</vt:lpstr>
      <vt:lpstr>Smart home</vt:lpstr>
      <vt:lpstr>Scenario</vt:lpstr>
      <vt:lpstr>Why not have these done AUTOMATICALLY</vt:lpstr>
      <vt:lpstr>Project Scope</vt:lpstr>
      <vt:lpstr>Architecture</vt:lpstr>
      <vt:lpstr>Hardware connection</vt:lpstr>
      <vt:lpstr>Function 1 Social network control</vt:lpstr>
      <vt:lpstr>Function 1 weibo control</vt:lpstr>
      <vt:lpstr>Function 2 Button control</vt:lpstr>
      <vt:lpstr>Function 2 Button control</vt:lpstr>
      <vt:lpstr>Function 3 Auto control</vt:lpstr>
      <vt:lpstr>Function 3 Auto control</vt:lpstr>
      <vt:lpstr>How to decide?</vt:lpstr>
      <vt:lpstr>Analyze</vt:lpstr>
      <vt:lpstr>Analyze</vt:lpstr>
      <vt:lpstr>Analyze</vt:lpstr>
      <vt:lpstr>Analyze</vt:lpstr>
      <vt:lpstr>Analyze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Philip.Geng</dc:creator>
  <cp:lastModifiedBy>Administrator</cp:lastModifiedBy>
  <cp:revision>107</cp:revision>
  <dcterms:created xsi:type="dcterms:W3CDTF">2015-03-25T05:57:45Z</dcterms:created>
  <dcterms:modified xsi:type="dcterms:W3CDTF">2015-04-16T01:44:40Z</dcterms:modified>
</cp:coreProperties>
</file>