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06" r:id="rId2"/>
    <p:sldId id="707" r:id="rId3"/>
    <p:sldId id="708" r:id="rId4"/>
    <p:sldId id="709" r:id="rId5"/>
    <p:sldId id="710" r:id="rId6"/>
    <p:sldId id="711" r:id="rId7"/>
    <p:sldId id="430" r:id="rId8"/>
    <p:sldId id="431" r:id="rId9"/>
    <p:sldId id="443" r:id="rId10"/>
    <p:sldId id="503" r:id="rId11"/>
    <p:sldId id="504" r:id="rId12"/>
    <p:sldId id="505" r:id="rId13"/>
    <p:sldId id="506" r:id="rId14"/>
    <p:sldId id="507" r:id="rId15"/>
    <p:sldId id="508" r:id="rId16"/>
    <p:sldId id="444" r:id="rId17"/>
    <p:sldId id="445" r:id="rId18"/>
    <p:sldId id="678" r:id="rId19"/>
    <p:sldId id="679" r:id="rId20"/>
    <p:sldId id="712" r:id="rId21"/>
    <p:sldId id="681" r:id="rId22"/>
    <p:sldId id="447" r:id="rId23"/>
    <p:sldId id="452" r:id="rId24"/>
    <p:sldId id="683" r:id="rId25"/>
    <p:sldId id="682" r:id="rId26"/>
    <p:sldId id="454" r:id="rId27"/>
    <p:sldId id="455" r:id="rId28"/>
    <p:sldId id="453" r:id="rId29"/>
    <p:sldId id="45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3"/>
    <a:srgbClr val="06FF0E"/>
    <a:srgbClr val="CC14BE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C3E9219B-318F-4742-8ABA-E4693D6F6391}"/>
    <pc:docChg chg="addSld delSld modSld">
      <pc:chgData name="Fabio Di Troia" userId="7de80edd88c2c9de" providerId="LiveId" clId="{C3E9219B-318F-4742-8ABA-E4693D6F6391}" dt="2018-09-18T23:08:07.063" v="1" actId="2696"/>
      <pc:docMkLst>
        <pc:docMk/>
      </pc:docMkLst>
      <pc:sldChg chg="del">
        <pc:chgData name="Fabio Di Troia" userId="7de80edd88c2c9de" providerId="LiveId" clId="{C3E9219B-318F-4742-8ABA-E4693D6F6391}" dt="2018-09-18T23:08:07.063" v="1" actId="2696"/>
        <pc:sldMkLst>
          <pc:docMk/>
          <pc:sldMk cId="0" sldId="680"/>
        </pc:sldMkLst>
      </pc:sldChg>
      <pc:sldChg chg="add">
        <pc:chgData name="Fabio Di Troia" userId="7de80edd88c2c9de" providerId="LiveId" clId="{C3E9219B-318F-4742-8ABA-E4693D6F6391}" dt="2018-09-18T23:08:01.703" v="0"/>
        <pc:sldMkLst>
          <pc:docMk/>
          <pc:sldMk cId="745999118" sldId="7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E63F-011A-3E43-A312-98E7CA0808B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8CF-6D04-D149-A2BD-325B25DE7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34AB6-D105-B94F-AF6A-AF4BFCA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AEB01AE-29C2-494A-9265-B28106D64B5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BEF3D06-DB2C-0F45-953A-3E58DC02B98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2F5E24AA-7384-BA40-8F30-9DC79283B1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D201B23-E879-9846-A2A9-CED7FCA065E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704A275-DB3B-2346-8033-8BFE9A8F495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2341617-4344-324E-9E15-ABC09817E91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3BECADF-31BF-9A45-B60A-2F834887DC4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7B3BD55-AF80-B342-AA19-1C66FBFEF43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43B62A7-37BF-F14C-8188-B3945FC10AB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390FFE1-3D51-2540-8BDD-BEBEA3A79C2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4287857-CFE6-A14F-A3B9-C455FDB913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5A73CB8-469A-9540-BADA-AFD55CD9168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varnd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C72C7E1-C74E-264D-AC40-7F32710E2B94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Visual Cryptography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Another form of secret sharing…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and Bob “share” an image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Both must cooperate to reveal the image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Nobody can learn anything about image from Alice’s share or Bob’s share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That is, both shares are required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Is this possible?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C3DFF32B-CE90-344D-A2F2-91E73D79D7C4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pic>
        <p:nvPicPr>
          <p:cNvPr id="219139" name="Picture 30" descr="&#10;poker2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2945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dirty="0"/>
              <a:t>Non-random Random Numbers</a:t>
            </a:r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Random numbers used to shuffle the deck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did not produce a random shuffle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serious problem, or not?</a:t>
            </a:r>
          </a:p>
        </p:txBody>
      </p:sp>
      <p:sp>
        <p:nvSpPr>
          <p:cNvPr id="219142" name="Rectangle 5"/>
          <p:cNvSpPr>
            <a:spLocks noChangeArrowheads="1"/>
          </p:cNvSpPr>
          <p:nvPr/>
        </p:nvSpPr>
        <p:spPr bwMode="auto">
          <a:xfrm>
            <a:off x="685800" y="14478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Online version of Texas Hold ‘</a:t>
            </a:r>
            <a:r>
              <a:rPr lang="en-US" sz="2800" dirty="0" err="1"/>
              <a:t>em</a:t>
            </a:r>
            <a:r>
              <a:rPr lang="en-US" sz="2800" dirty="0"/>
              <a:t> Poker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ASF Software,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536E084-DC25-5240-9B97-9B4B24FA743A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Card Shuffle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There are </a:t>
            </a:r>
            <a:r>
              <a:rPr lang="en-US" sz="2800" dirty="0">
                <a:latin typeface="Times-Roman" charset="0"/>
              </a:rPr>
              <a:t>52! &gt; 2</a:t>
            </a:r>
            <a:r>
              <a:rPr lang="en-US" sz="2800" baseline="30000" dirty="0">
                <a:latin typeface="Times-Roman" charset="0"/>
              </a:rPr>
              <a:t>225</a:t>
            </a:r>
            <a:r>
              <a:rPr lang="en-US" sz="2800" dirty="0"/>
              <a:t> possible shuffles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poker program used “random” 32-bit integer to determine the shuffle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>
                <a:sym typeface="Symbol" charset="2"/>
              </a:rPr>
              <a:t>So, only </a:t>
            </a:r>
            <a:r>
              <a:rPr lang="en-US" sz="2400" dirty="0">
                <a:latin typeface="Times-Roman" charset="0"/>
                <a:sym typeface="Symbol" charset="2"/>
              </a:rPr>
              <a:t>2</a:t>
            </a:r>
            <a:r>
              <a:rPr lang="en-US" sz="2400" baseline="30000" dirty="0">
                <a:latin typeface="Times-Roman" charset="0"/>
                <a:sym typeface="Symbol" charset="2"/>
              </a:rPr>
              <a:t>32</a:t>
            </a:r>
            <a:r>
              <a:rPr lang="en-US" sz="2400" dirty="0">
                <a:sym typeface="Symbol" charset="2"/>
              </a:rPr>
              <a:t> distinct shuffles could occur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Code used Pascal pseudo-random number generator (PRNG): </a:t>
            </a:r>
            <a:r>
              <a:rPr lang="en-US" dirty="0">
                <a:latin typeface="Times-Roman" charset="0"/>
              </a:rPr>
              <a:t>Randomize()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Seed value for PRNG was function of number of milliseconds since midnight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Less than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27</a:t>
            </a:r>
            <a:r>
              <a:rPr lang="en-US" sz="2800" dirty="0"/>
              <a:t> milliseconds in a day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less than </a:t>
            </a:r>
            <a:r>
              <a:rPr lang="en-US" sz="2400" dirty="0">
                <a:latin typeface="Times-Roman" charset="0"/>
              </a:rPr>
              <a:t>2</a:t>
            </a:r>
            <a:r>
              <a:rPr lang="en-US" sz="2400" baseline="30000" dirty="0">
                <a:latin typeface="Times-Roman" charset="0"/>
              </a:rPr>
              <a:t>27</a:t>
            </a:r>
            <a:r>
              <a:rPr lang="en-US" sz="2400" dirty="0"/>
              <a:t> possible shuffles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0DC78049-CDBB-7849-9749-EE8943989AE1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Card Shuffle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Seed based on milliseconds since midnight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PRNG re-seeded with each shuffle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By synchronizing clock with server, number of shuffles that need to be tested </a:t>
            </a:r>
            <a:r>
              <a:rPr lang="en-US" sz="2800" dirty="0" err="1">
                <a:sym typeface="Symbol" charset="2"/>
              </a:rPr>
              <a:t>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Could then test all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r>
              <a:rPr lang="en-US" sz="2800" dirty="0"/>
              <a:t> in real time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each possible shuffle against “up” cards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knows </a:t>
            </a:r>
            <a:r>
              <a:rPr lang="en-US" sz="2800" b="1" dirty="0">
                <a:solidFill>
                  <a:schemeClr val="hlink"/>
                </a:solidFill>
              </a:rPr>
              <a:t>every card</a:t>
            </a:r>
            <a:r>
              <a:rPr lang="en-US" sz="2800" dirty="0"/>
              <a:t> after the first of five rounds of betting!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05B0ACB-B230-A141-B693-9ABDAD11B04E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Poker Example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Poker program is an extreme example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common </a:t>
            </a:r>
            <a:r>
              <a:rPr lang="en-US" sz="2400" dirty="0" err="1"/>
              <a:t>PRNGs</a:t>
            </a:r>
            <a:r>
              <a:rPr lang="en-US" sz="2400" dirty="0"/>
              <a:t> are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Only a question of how many outputs must be observed before determining the sequence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 random sequences not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</a:t>
            </a:r>
            <a:r>
              <a:rPr lang="en-US" sz="2400" dirty="0" err="1"/>
              <a:t>keystream</a:t>
            </a:r>
            <a:r>
              <a:rPr lang="en-US" sz="2400" dirty="0"/>
              <a:t> from RC4 cipher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“seed” (or key) selection is still an issue!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generate initial </a:t>
            </a:r>
            <a:r>
              <a:rPr lang="en-US" sz="2800" b="1" dirty="0">
                <a:solidFill>
                  <a:schemeClr val="hlink"/>
                </a:solidFill>
              </a:rPr>
              <a:t>random</a:t>
            </a:r>
            <a:r>
              <a:rPr lang="en-US" sz="2800" dirty="0"/>
              <a:t> values?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Keys (and, in some cases, seed 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0000657-9880-084A-BCA0-A376D3E114C9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What is Random?</a:t>
            </a:r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True “random” hard to even define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Entropy</a:t>
            </a:r>
            <a:r>
              <a:rPr lang="en-US" dirty="0"/>
              <a:t> is a measure of randomness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sources of “true” randomness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Radioactive decay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but, radioactive computers are not too popular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Hardware devices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many good ones on the market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Lava lamp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relies on chaotic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ED5907E-DB8A-8E4D-A246-D4B05DC72A45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Randomness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Sources of randomness via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is supposed to be deterministic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must rely on external “random” events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Mouse movements, keyboard dynamics, network activity, etc.,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get </a:t>
            </a:r>
            <a:r>
              <a:rPr lang="en-US" sz="2800" b="1" dirty="0">
                <a:solidFill>
                  <a:schemeClr val="hlink"/>
                </a:solidFill>
              </a:rPr>
              <a:t>quality</a:t>
            </a:r>
            <a:r>
              <a:rPr lang="en-US" sz="2800" dirty="0"/>
              <a:t> random bits by such methods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</a:t>
            </a:r>
            <a:r>
              <a:rPr lang="en-US" sz="2800" b="1" dirty="0">
                <a:solidFill>
                  <a:schemeClr val="hlink"/>
                </a:solidFill>
              </a:rPr>
              <a:t>quantity</a:t>
            </a:r>
            <a:r>
              <a:rPr lang="en-US" sz="2800" dirty="0"/>
              <a:t> of bits is very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Bottom line: “The use of pseudo-random processes to generate secret quantities can result in pseudo-security”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19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randomness we do not want a external device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94C88D18-7142-6A4E-AD73-552AF1CBBB7B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Information Hiding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B798413-3F78-0C4C-945B-3C2FFB61A062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Digital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Example: Add “invisible” info to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Defense against music/software piracy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err="1"/>
              <a:t>Steganography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“Secret” communication channel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Similar to a </a:t>
            </a:r>
            <a:r>
              <a:rPr lang="en-US" b="1" dirty="0">
                <a:solidFill>
                  <a:schemeClr val="hlink"/>
                </a:solidFill>
              </a:rPr>
              <a:t>covert channel</a:t>
            </a:r>
            <a:r>
              <a:rPr lang="en-US" dirty="0"/>
              <a:t> (more later)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Example: Hide data in an image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F20D69C-3DD5-9B42-ACB1-4979ADA46823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a “mark” to data</a:t>
            </a:r>
            <a:endParaRPr lang="en-US" sz="3600" dirty="0"/>
          </a:p>
          <a:p>
            <a:pPr eaLnBrk="1" hangingPunct="1">
              <a:spcAft>
                <a:spcPts val="600"/>
              </a:spcAft>
            </a:pPr>
            <a:r>
              <a:rPr lang="en-US" dirty="0"/>
              <a:t>Visibility (or not) 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Invisible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Watermark is not obvious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Such as </a:t>
            </a:r>
            <a:r>
              <a:rPr lang="en-US" b="1" dirty="0">
                <a:latin typeface="Times-Roman" charset="0"/>
              </a:rPr>
              <a:t>TOP SECRET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“Strength” 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Robust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Readable even if attacked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Fragile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Damaged if attacked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 Part 1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Cryptography                                                                                                     </a:t>
            </a:r>
            <a:fld id="{893F25A6-CAEA-EB40-AF70-BC847057A9DB}" type="slidenum">
              <a:rPr lang="en-US" smtClean="0">
                <a:latin typeface="Times New Roman" charset="0"/>
              </a:rPr>
              <a:pPr/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Watermark Examples</a:t>
            </a:r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robust invisible</a:t>
            </a:r>
            <a:r>
              <a:rPr lang="en-US" sz="2800" dirty="0"/>
              <a:t> mark to digital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pirated music appears on Internet, can trace it back to original source of the leak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fragile invisible</a:t>
            </a:r>
            <a:r>
              <a:rPr lang="en-US" sz="2800" dirty="0"/>
              <a:t> mark to audio file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watermark is unreadable, recipient knows that audio has been tampered with (integrity)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Combinations of several types are sometimes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E.g., visible plus robust invisible watermarks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E39D307-EC3A-164A-9E3F-D41836135881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Visual Cryptography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1371600"/>
          </a:xfrm>
        </p:spPr>
        <p:txBody>
          <a:bodyPr/>
          <a:lstStyle/>
          <a:p>
            <a:pPr eaLnBrk="1" hangingPunct="1"/>
            <a:r>
              <a:rPr lang="en-US" dirty="0"/>
              <a:t>How to “share” a pixel?</a:t>
            </a:r>
          </a:p>
          <a:p>
            <a:pPr eaLnBrk="1" hangingPunct="1"/>
            <a:r>
              <a:rPr lang="en-US" dirty="0"/>
              <a:t>Suppose image is black and white</a:t>
            </a:r>
          </a:p>
        </p:txBody>
      </p:sp>
      <p:pic>
        <p:nvPicPr>
          <p:cNvPr id="2109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7975" y="2895600"/>
            <a:ext cx="45688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0" name="Rectangle 5"/>
          <p:cNvSpPr>
            <a:spLocks noChangeArrowheads="1"/>
          </p:cNvSpPr>
          <p:nvPr/>
        </p:nvSpPr>
        <p:spPr bwMode="auto">
          <a:xfrm>
            <a:off x="685800" y="2209800"/>
            <a:ext cx="358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Then each pixel is either black or white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We split pixels as shown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9CAE70E5-C81D-7D4E-9EB1-E345E3AD150B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Watermark Example (1)</a:t>
            </a:r>
          </a:p>
        </p:txBody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Non-digital watermark: U.S. currency</a:t>
            </a:r>
          </a:p>
        </p:txBody>
      </p:sp>
      <p:sp>
        <p:nvSpPr>
          <p:cNvPr id="229381" name="Rectangle 4"/>
          <p:cNvSpPr>
            <a:spLocks noChangeArrowheads="1"/>
          </p:cNvSpPr>
          <p:nvPr/>
        </p:nvSpPr>
        <p:spPr bwMode="auto">
          <a:xfrm>
            <a:off x="952500" y="5074920"/>
            <a:ext cx="525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Hold bill to light to see embedded info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0FE4F-F058-4E52-A0A0-368F1F7E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7880"/>
            <a:ext cx="5891269" cy="2484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46AB02-875B-46C9-80AD-A0CC5382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632432"/>
            <a:ext cx="3200400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2AE86C9-4032-6A4C-A9B0-6FB66D41488A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(2)</a:t>
            </a:r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hlink"/>
                </a:solidFill>
              </a:rPr>
              <a:t>invisible</a:t>
            </a:r>
            <a:r>
              <a:rPr lang="en-US" dirty="0"/>
              <a:t> watermark to 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Claim is that 1 inch</a:t>
            </a:r>
            <a:r>
              <a:rPr lang="en-US" baseline="30000" dirty="0"/>
              <a:t>2</a:t>
            </a:r>
            <a:r>
              <a:rPr lang="en-US" dirty="0"/>
              <a:t> contains enough info to reconstruct entire 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If photo is damaged, watermark can be used to reconstruct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E479DFE-72BE-964E-BCDC-11EC4DC1FB04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Steganography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According to Herodotus (Greece 440 BC)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Shaved slave’s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Wrote message on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Let hair grow back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Send slave to deliver message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 slave’s head to expose a message  warning of Persian invasion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Historically, </a:t>
            </a:r>
            <a:r>
              <a:rPr lang="en-US" sz="2800" dirty="0" err="1"/>
              <a:t>steganography</a:t>
            </a:r>
            <a:r>
              <a:rPr lang="en-US" sz="2800" dirty="0"/>
              <a:t> used by military more often than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08D7F291-9DBF-4D44-8857-02B2223D1ADD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Images and </a:t>
            </a:r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Images use 24 bits for color: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="1" dirty="0">
                <a:solidFill>
                  <a:srgbClr val="06FF0E"/>
                </a:solidFill>
                <a:latin typeface="Times-Roman" charset="0"/>
              </a:rPr>
              <a:t>G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B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8 bits for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8 for </a:t>
            </a:r>
            <a:r>
              <a:rPr lang="en-US" sz="2400" dirty="0">
                <a:solidFill>
                  <a:srgbClr val="06FF0E"/>
                </a:solidFill>
              </a:rPr>
              <a:t>green</a:t>
            </a:r>
            <a:r>
              <a:rPr lang="en-US" sz="2400" dirty="0"/>
              <a:t>, 8 for </a:t>
            </a:r>
            <a:r>
              <a:rPr lang="en-US" sz="2400" dirty="0">
                <a:solidFill>
                  <a:schemeClr val="accent2"/>
                </a:solidFill>
              </a:rPr>
              <a:t>blue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example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0x7E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7E529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0xFE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E5290"/>
                </a:solidFill>
              </a:rPr>
              <a:t>this color</a:t>
            </a:r>
            <a:r>
              <a:rPr lang="en-US" sz="2400" dirty="0">
                <a:solidFill>
                  <a:srgbClr val="FE5290"/>
                </a:solidFill>
                <a:latin typeface="Times-Roman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0xF1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1"/>
                </a:solidFill>
              </a:rPr>
              <a:t>this color 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Low-order bits don’t matter…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100CAA72-245F-8B44-AF0E-5DE921A3727A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Images and Stego</a:t>
            </a:r>
          </a:p>
        </p:txBody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Given an uncompressed image file…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For example, BMP format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…we can insert information into low-order RGB bits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Since low-order RGB bits don’t matter, changes will be “invisible” to human eye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computer program can “see” the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683FB0B0-5335-E04A-A9DF-C595F66F91D1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1</a:t>
            </a:r>
          </a:p>
        </p:txBody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696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Left side: plain Alice image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Right side: Alice with entire </a:t>
            </a:r>
            <a:r>
              <a:rPr lang="en-US" sz="2800" i="1" dirty="0"/>
              <a:t>Alice in Wonderland</a:t>
            </a:r>
            <a:r>
              <a:rPr lang="en-US" sz="2800" dirty="0"/>
              <a:t> (</a:t>
            </a:r>
            <a:r>
              <a:rPr lang="en-US" sz="2800" dirty="0" err="1"/>
              <a:t>pdf</a:t>
            </a:r>
            <a:r>
              <a:rPr lang="en-US" sz="2800" dirty="0"/>
              <a:t>) “hidden” in the image</a:t>
            </a:r>
          </a:p>
        </p:txBody>
      </p:sp>
      <p:pic>
        <p:nvPicPr>
          <p:cNvPr id="234501" name="Picture 8" descr="alices2Stego.tif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71563"/>
            <a:ext cx="4964113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Non-Stego Example</a:t>
            </a:r>
          </a:p>
        </p:txBody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924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color=#000000&gt;"The time has come," the Walrus said,&lt;/font&gt;&lt;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color=#000000&gt;"To talk of many things: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color=#000000&gt;Of shoes and ships and sealing wax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color=#000000&gt;Of cabbages and kings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color=#000000&gt;And why the sea is boiling hot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color=#000000&gt;And whether pigs have wings."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  <a:endParaRPr lang="en-US" sz="1600" dirty="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Walrus.html in web browser</a:t>
            </a:r>
          </a:p>
        </p:txBody>
      </p:sp>
      <p:pic>
        <p:nvPicPr>
          <p:cNvPr id="235526" name="Picture 6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3733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7" name="Picture 7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3733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2</a:t>
            </a:r>
          </a:p>
        </p:txBody>
      </p:sp>
      <p:sp>
        <p:nvSpPr>
          <p:cNvPr id="236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848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color=#000101&gt;"The time has come," the Walrus said,&lt;/font&gt;&lt;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color=#000100&gt;"To talk of many things: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color=#010000&gt;Of shoes and ships and sealing wax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color=#010000&gt;Of cabbages and kings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color=#000000&gt;And why the sea is boiling hot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American Typewriter Condensed" charset="0"/>
              </a:rPr>
              <a:t>&lt;font color=#010001&gt;And whether pigs have wings." &lt;/font&gt;&lt;</a:t>
            </a:r>
            <a:r>
              <a:rPr lang="en-US" sz="1600" dirty="0" err="1">
                <a:latin typeface="American Typewriter Condensed" charset="0"/>
              </a:rPr>
              <a:t>br</a:t>
            </a:r>
            <a:r>
              <a:rPr lang="en-US" sz="1600" dirty="0">
                <a:latin typeface="American Typewriter Condensed" charset="0"/>
              </a:rPr>
              <a:t>&gt;</a:t>
            </a:r>
            <a:endParaRPr lang="en-US" sz="1600" dirty="0"/>
          </a:p>
        </p:txBody>
      </p:sp>
      <p:sp>
        <p:nvSpPr>
          <p:cNvPr id="236550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stegoWalrus.html in web browser</a:t>
            </a:r>
            <a:endParaRPr lang="en-US" sz="3200"/>
          </a:p>
        </p:txBody>
      </p:sp>
      <p:sp>
        <p:nvSpPr>
          <p:cNvPr id="236551" name="Rectangle 9"/>
          <p:cNvSpPr>
            <a:spLocks noChangeArrowheads="1"/>
          </p:cNvSpPr>
          <p:nvPr/>
        </p:nvSpPr>
        <p:spPr bwMode="auto">
          <a:xfrm>
            <a:off x="685800" y="6019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“Hidden” message: </a:t>
            </a:r>
            <a:r>
              <a:rPr lang="en-US" b="1" dirty="0">
                <a:latin typeface="Times-Roman" charset="0"/>
              </a:rPr>
              <a:t>011 010 100 100 000 101</a:t>
            </a:r>
            <a:endParaRPr lang="en-US" dirty="0"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3B2C1AF-5499-7C4B-AD5D-55F81FB385C6}" type="slidenum">
              <a:rPr lang="en-US" smtClean="0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dirty="0"/>
              <a:t>Some formats (e.g., image files) are more difficult than html for </a:t>
            </a:r>
            <a:r>
              <a:rPr lang="en-US" sz="2800" b="1" dirty="0">
                <a:solidFill>
                  <a:schemeClr val="hlink"/>
                </a:solidFill>
              </a:rPr>
              <a:t>humans</a:t>
            </a:r>
            <a:r>
              <a:rPr lang="en-US" sz="2800" dirty="0"/>
              <a:t> to read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 easy for computer programs to read…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Easy to hide info in </a:t>
            </a:r>
            <a:r>
              <a:rPr lang="en-US" sz="2800" b="1" dirty="0">
                <a:solidFill>
                  <a:schemeClr val="hlink"/>
                </a:solidFill>
              </a:rPr>
              <a:t>unimportant bits</a:t>
            </a:r>
            <a:endParaRPr lang="en-US" sz="2800" dirty="0"/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Easy to </a:t>
            </a:r>
            <a:r>
              <a:rPr lang="en-US" sz="2800" dirty="0">
                <a:solidFill>
                  <a:srgbClr val="C00000"/>
                </a:solidFill>
              </a:rPr>
              <a:t>damage</a:t>
            </a:r>
            <a:r>
              <a:rPr lang="en-US" sz="2800" dirty="0"/>
              <a:t> info in unimportant bits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To be </a:t>
            </a:r>
            <a:r>
              <a:rPr lang="en-US" sz="2800" b="1" i="1" dirty="0"/>
              <a:t>robust</a:t>
            </a:r>
            <a:r>
              <a:rPr lang="en-US" sz="2800" dirty="0"/>
              <a:t>, must use </a:t>
            </a:r>
            <a:r>
              <a:rPr lang="en-US" sz="2800" b="1" dirty="0">
                <a:solidFill>
                  <a:schemeClr val="hlink"/>
                </a:solidFill>
              </a:rPr>
              <a:t>important bits</a:t>
            </a:r>
            <a:endParaRPr lang="en-US" sz="2800" dirty="0"/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 stored info must not damage data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Collusion attacks are also a concern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Robust </a:t>
            </a:r>
            <a:r>
              <a:rPr lang="en-US" sz="2800" dirty="0" err="1"/>
              <a:t>steganography</a:t>
            </a:r>
            <a:r>
              <a:rPr lang="en-US" sz="2800" dirty="0"/>
              <a:t> is tricky!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1468096-961A-7A43-98E9-B36425FF345E}" type="slidenum">
              <a:rPr lang="en-US" smtClean="0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Information Hiding: </a:t>
            </a:r>
            <a:br>
              <a:rPr lang="en-US"/>
            </a:br>
            <a:r>
              <a:rPr lang="en-US"/>
              <a:t>The Bottom Line</a:t>
            </a:r>
          </a:p>
        </p:txBody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Not-so-easy to hide digital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“Obvious” approach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robust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hlink"/>
                </a:solidFill>
              </a:rPr>
              <a:t>Stirmark</a:t>
            </a:r>
            <a:r>
              <a:rPr lang="en-US" sz="2400" b="1" dirty="0">
                <a:solidFill>
                  <a:schemeClr val="hlink"/>
                </a:solidFill>
              </a:rPr>
              <a:t>:</a:t>
            </a:r>
            <a:r>
              <a:rPr lang="en-US" sz="2400" dirty="0"/>
              <a:t> tool to make most watermarks in images unreadable without damaging the image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Stego</a:t>
            </a:r>
            <a:r>
              <a:rPr lang="en-US" sz="2400" dirty="0"/>
              <a:t>/watermarking are active research topics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information hiding is suspected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make information/watermark unreadable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read the information, given the original document (image, audio,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21819CF9-D256-634E-8E17-839A0211A5DA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Sharing Black &amp; White Image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1371600"/>
          </a:xfrm>
        </p:spPr>
        <p:txBody>
          <a:bodyPr/>
          <a:lstStyle/>
          <a:p>
            <a:pPr eaLnBrk="1" hangingPunct="1"/>
            <a:r>
              <a:rPr lang="en-US" dirty="0"/>
              <a:t>If pixel is white, randomly choose </a:t>
            </a:r>
            <a:r>
              <a:rPr lang="en-US" dirty="0">
                <a:latin typeface="Lucida Grande"/>
                <a:cs typeface="Lucida Grande"/>
              </a:rPr>
              <a:t>a</a:t>
            </a:r>
            <a:r>
              <a:rPr lang="en-US" dirty="0"/>
              <a:t> or </a:t>
            </a:r>
            <a:r>
              <a:rPr lang="en-US" dirty="0" err="1">
                <a:latin typeface="Lucida Grande"/>
                <a:cs typeface="Lucida Grande"/>
              </a:rPr>
              <a:t>b</a:t>
            </a:r>
            <a:r>
              <a:rPr lang="en-US" dirty="0"/>
              <a:t> for Alice’s/Bob’s shares</a:t>
            </a:r>
          </a:p>
        </p:txBody>
      </p:sp>
      <p:pic>
        <p:nvPicPr>
          <p:cNvPr id="2119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7975" y="2895600"/>
            <a:ext cx="45688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4" name="Rectangle 5"/>
          <p:cNvSpPr>
            <a:spLocks noChangeArrowheads="1"/>
          </p:cNvSpPr>
          <p:nvPr/>
        </p:nvSpPr>
        <p:spPr bwMode="auto">
          <a:xfrm>
            <a:off x="685800" y="2133600"/>
            <a:ext cx="358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If pixel is black, randomly choose </a:t>
            </a:r>
            <a:r>
              <a:rPr lang="en-US" sz="3200" dirty="0" err="1">
                <a:latin typeface="Lucida Grande"/>
                <a:cs typeface="Lucida Grande"/>
              </a:rPr>
              <a:t>c</a:t>
            </a:r>
            <a:r>
              <a:rPr lang="en-US" sz="3200" dirty="0"/>
              <a:t> or </a:t>
            </a:r>
            <a:r>
              <a:rPr lang="en-US" sz="3200" dirty="0" err="1">
                <a:latin typeface="Lucida Grande"/>
                <a:cs typeface="Lucida Grande"/>
              </a:rPr>
              <a:t>d</a:t>
            </a:r>
            <a:endParaRPr lang="en-US" sz="3200" dirty="0">
              <a:latin typeface="Lucida Grande"/>
              <a:cs typeface="Lucida Grande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1" dirty="0">
                <a:solidFill>
                  <a:schemeClr val="hlink"/>
                </a:solidFill>
              </a:rPr>
              <a:t>No information</a:t>
            </a:r>
            <a:r>
              <a:rPr lang="en-US" sz="3200" dirty="0"/>
              <a:t> in one “share”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A55C897-EEB3-974D-BB51-138055C4AFF8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Visual Crypto Example</a:t>
            </a: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19812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Alice’s share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3733800" y="17526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Bob’s share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6248400" y="17526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Overlaid shares</a:t>
            </a:r>
          </a:p>
        </p:txBody>
      </p:sp>
      <p:pic>
        <p:nvPicPr>
          <p:cNvPr id="2129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67000"/>
            <a:ext cx="46990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53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5538" y="2667000"/>
            <a:ext cx="21002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1E84F5E-006E-784D-86B1-A4609511BD87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Visual Crypto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does visual “crypto” compare to regular crypto?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visual crypto, no key…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Or, maybe both images are the key?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With encryption, exhaustive search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Except for the one-time pad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Exhaustive search on visual crypto?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exhaustive search is 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73A81C6-ADE1-8342-BDDD-98478F7CF133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Visual Crypto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Visual crypto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 exhaustive search…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does visual crypto compare to crypto?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Visual crypto is “information theoretically” secure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also true of secret sharing schemes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With regular encryption, goal is to make cryptanalysis computationally infeasible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Visual crypto an example of </a:t>
            </a:r>
            <a:r>
              <a:rPr lang="en-US" sz="2800" b="1" dirty="0">
                <a:solidFill>
                  <a:schemeClr val="hlink"/>
                </a:solidFill>
              </a:rPr>
              <a:t>secret sharing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really a form of crypto, in the usual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2700764-1382-9A4C-9F47-73A6A35E3708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pPr eaLnBrk="1" hangingPunct="1"/>
            <a:r>
              <a:rPr lang="en-US"/>
              <a:t>Random Numbers in Cryptography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0E230A8-E3E6-1A49-B8F3-3B4719474C9E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Random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to generate </a:t>
            </a:r>
            <a:r>
              <a:rPr lang="en-US" sz="2800" b="1" dirty="0">
                <a:solidFill>
                  <a:srgbClr val="FF0000"/>
                </a:solidFill>
              </a:rPr>
              <a:t>keys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Symmetric keys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RSA: Prime numbers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Diffie</a:t>
            </a:r>
            <a:r>
              <a:rPr lang="en-US" sz="2400" dirty="0"/>
              <a:t> Hellman: secret values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for </a:t>
            </a:r>
            <a:r>
              <a:rPr lang="en-US" sz="2800" dirty="0" err="1"/>
              <a:t>nonces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Sometimes a sequence is OK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But sometimes </a:t>
            </a:r>
            <a:r>
              <a:rPr lang="en-US" sz="2400" dirty="0" err="1"/>
              <a:t>nonces</a:t>
            </a:r>
            <a:r>
              <a:rPr lang="en-US" sz="2400" dirty="0"/>
              <a:t> must be random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also used in simulations, statistics, etc.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 such apps, need “statistically” random numbers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EF4A646-D41A-3F4A-97E7-CA066CC51A18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Random Numbers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i="1" dirty="0"/>
              <a:t>Cryptographic random</a:t>
            </a:r>
            <a:r>
              <a:rPr lang="en-US" sz="2800" dirty="0"/>
              <a:t> numbers must be statistically random and </a:t>
            </a:r>
            <a:r>
              <a:rPr lang="en-US" sz="2800" b="1" dirty="0">
                <a:solidFill>
                  <a:schemeClr val="hlink"/>
                </a:solidFill>
              </a:rPr>
              <a:t>unpredictable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Suppose server generates symmetric keys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Bob: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Charlie: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C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Dave: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D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Alice, Bob, and Charlie don’t like Dave…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Alice, Bob, and Charlie, working together, must not be able to determine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10763</TotalTime>
  <Words>1612</Words>
  <Application>Microsoft Office PowerPoint</Application>
  <PresentationFormat>On-screen Show (4:3)</PresentationFormat>
  <Paragraphs>224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American Typewriter Condensed</vt:lpstr>
      <vt:lpstr>Comic Sans MS</vt:lpstr>
      <vt:lpstr>Lucida Grande</vt:lpstr>
      <vt:lpstr>Symbol</vt:lpstr>
      <vt:lpstr>Times</vt:lpstr>
      <vt:lpstr>Times New Roman</vt:lpstr>
      <vt:lpstr>Times-Roman</vt:lpstr>
      <vt:lpstr>Wingdings</vt:lpstr>
      <vt:lpstr>Default Design</vt:lpstr>
      <vt:lpstr>Visual Cryptography</vt:lpstr>
      <vt:lpstr>Visual Cryptography</vt:lpstr>
      <vt:lpstr>Sharing Black &amp; White Image</vt:lpstr>
      <vt:lpstr>Visual Crypto Example</vt:lpstr>
      <vt:lpstr>Visual Crypto</vt:lpstr>
      <vt:lpstr>Visual Crypto</vt:lpstr>
      <vt:lpstr>Random Numbers in Cryptography</vt:lpstr>
      <vt:lpstr>Random Numbers</vt:lpstr>
      <vt:lpstr>Random Numbers</vt:lpstr>
      <vt:lpstr>Non-random Random Numbers</vt:lpstr>
      <vt:lpstr>Card Shuffle</vt:lpstr>
      <vt:lpstr>Card Shuffle</vt:lpstr>
      <vt:lpstr>Poker Example</vt:lpstr>
      <vt:lpstr>What is Random?</vt:lpstr>
      <vt:lpstr>Randomness</vt:lpstr>
      <vt:lpstr>Information Hiding</vt:lpstr>
      <vt:lpstr>Information Hiding</vt:lpstr>
      <vt:lpstr>Watermark</vt:lpstr>
      <vt:lpstr>Watermark Examples</vt:lpstr>
      <vt:lpstr>Watermark Example (1)</vt:lpstr>
      <vt:lpstr>Watermark Example (2)</vt:lpstr>
      <vt:lpstr>Steganography</vt:lpstr>
      <vt:lpstr>Images and Steganography</vt:lpstr>
      <vt:lpstr>Images and Stego</vt:lpstr>
      <vt:lpstr>Stego Example 1</vt:lpstr>
      <vt:lpstr>Non-Stego Example</vt:lpstr>
      <vt:lpstr>Stego Example 2</vt:lpstr>
      <vt:lpstr>Steganography</vt:lpstr>
      <vt:lpstr>Information Hiding:  The Bottom 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subject/>
  <dc:creator>Mark Stamp</dc:creator>
  <cp:keywords/>
  <dc:description/>
  <cp:lastModifiedBy>admin</cp:lastModifiedBy>
  <cp:revision>1180</cp:revision>
  <cp:lastPrinted>2004-12-25T16:50:47Z</cp:lastPrinted>
  <dcterms:created xsi:type="dcterms:W3CDTF">2015-02-16T18:14:59Z</dcterms:created>
  <dcterms:modified xsi:type="dcterms:W3CDTF">2018-09-24T20:32:47Z</dcterms:modified>
  <cp:category/>
</cp:coreProperties>
</file>