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59D6F-0C23-4ACB-83A3-3114340D422E}" type="datetimeFigureOut">
              <a:rPr lang="en-IE" smtClean="0"/>
              <a:t>20/12/2020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1DAB0-68EE-4615-A510-347AD3B71277}" type="slidenum">
              <a:rPr lang="en-IE" smtClean="0"/>
              <a:t>‹#›</a:t>
            </a:fld>
            <a:endParaRPr lang="en-IE"/>
          </a:p>
        </p:txBody>
      </p:sp>
    </p:spTree>
    <p:extLst>
      <p:ext uri="{BB962C8B-B14F-4D97-AF65-F5344CB8AC3E}">
        <p14:creationId xmlns:p14="http://schemas.microsoft.com/office/powerpoint/2010/main" val="80545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66E1DAB0-68EE-4615-A510-347AD3B71277}" type="slidenum">
              <a:rPr lang="en-IE" smtClean="0"/>
              <a:t>1</a:t>
            </a:fld>
            <a:endParaRPr lang="en-IE"/>
          </a:p>
        </p:txBody>
      </p:sp>
    </p:spTree>
    <p:extLst>
      <p:ext uri="{BB962C8B-B14F-4D97-AF65-F5344CB8AC3E}">
        <p14:creationId xmlns:p14="http://schemas.microsoft.com/office/powerpoint/2010/main" val="1008586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66E1DAB0-68EE-4615-A510-347AD3B71277}" type="slidenum">
              <a:rPr lang="en-IE" smtClean="0"/>
              <a:t>2</a:t>
            </a:fld>
            <a:endParaRPr lang="en-IE"/>
          </a:p>
        </p:txBody>
      </p:sp>
    </p:spTree>
    <p:extLst>
      <p:ext uri="{BB962C8B-B14F-4D97-AF65-F5344CB8AC3E}">
        <p14:creationId xmlns:p14="http://schemas.microsoft.com/office/powerpoint/2010/main" val="238683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66E1DAB0-68EE-4615-A510-347AD3B71277}" type="slidenum">
              <a:rPr lang="en-IE" smtClean="0"/>
              <a:t>3</a:t>
            </a:fld>
            <a:endParaRPr lang="en-IE"/>
          </a:p>
        </p:txBody>
      </p:sp>
    </p:spTree>
    <p:extLst>
      <p:ext uri="{BB962C8B-B14F-4D97-AF65-F5344CB8AC3E}">
        <p14:creationId xmlns:p14="http://schemas.microsoft.com/office/powerpoint/2010/main" val="617590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9F5E-B21A-4EFD-BF69-8DEEB413B319}"/>
              </a:ext>
            </a:extLst>
          </p:cNvPr>
          <p:cNvSpPr>
            <a:spLocks noGrp="1"/>
          </p:cNvSpPr>
          <p:nvPr>
            <p:ph type="ctrTitle"/>
          </p:nvPr>
        </p:nvSpPr>
        <p:spPr>
          <a:xfrm>
            <a:off x="310393" y="2733709"/>
            <a:ext cx="8514063" cy="1373070"/>
          </a:xfrm>
        </p:spPr>
        <p:txBody>
          <a:bodyPr/>
          <a:lstStyle/>
          <a:p>
            <a:r>
              <a:rPr lang="en-IE" dirty="0"/>
              <a:t>Designing A Cloud Solution</a:t>
            </a:r>
          </a:p>
        </p:txBody>
      </p:sp>
      <p:sp>
        <p:nvSpPr>
          <p:cNvPr id="3" name="Subtitle 2">
            <a:extLst>
              <a:ext uri="{FF2B5EF4-FFF2-40B4-BE49-F238E27FC236}">
                <a16:creationId xmlns:a16="http://schemas.microsoft.com/office/drawing/2014/main" id="{3C672460-9BB6-4A50-88D2-05DD1399DD33}"/>
              </a:ext>
            </a:extLst>
          </p:cNvPr>
          <p:cNvSpPr>
            <a:spLocks noGrp="1"/>
          </p:cNvSpPr>
          <p:nvPr>
            <p:ph type="subTitle" idx="1"/>
          </p:nvPr>
        </p:nvSpPr>
        <p:spPr/>
        <p:txBody>
          <a:bodyPr/>
          <a:lstStyle/>
          <a:p>
            <a:r>
              <a:rPr lang="en-IE" dirty="0"/>
              <a:t>By </a:t>
            </a:r>
            <a:r>
              <a:rPr lang="en-IE" dirty="0" err="1"/>
              <a:t>Daragh</a:t>
            </a:r>
            <a:r>
              <a:rPr lang="en-IE" dirty="0"/>
              <a:t> Murnane, Philip Herweling and Patrick Moxham</a:t>
            </a:r>
          </a:p>
        </p:txBody>
      </p:sp>
    </p:spTree>
    <p:extLst>
      <p:ext uri="{BB962C8B-B14F-4D97-AF65-F5344CB8AC3E}">
        <p14:creationId xmlns:p14="http://schemas.microsoft.com/office/powerpoint/2010/main" val="303858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21" name="Rectangle 20">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DBBFF-C103-48FD-BEC8-41B973E6A9B3}"/>
              </a:ext>
            </a:extLst>
          </p:cNvPr>
          <p:cNvSpPr>
            <a:spLocks noGrp="1"/>
          </p:cNvSpPr>
          <p:nvPr>
            <p:ph type="title"/>
          </p:nvPr>
        </p:nvSpPr>
        <p:spPr>
          <a:xfrm>
            <a:off x="680322" y="1216404"/>
            <a:ext cx="9689360" cy="3841362"/>
          </a:xfrm>
        </p:spPr>
        <p:txBody>
          <a:bodyPr vert="horz" lIns="91440" tIns="45720" rIns="91440" bIns="45720" rtlCol="0" anchor="b">
            <a:normAutofit/>
          </a:bodyPr>
          <a:lstStyle/>
          <a:p>
            <a:pPr algn="r"/>
            <a:r>
              <a:rPr lang="en-US" sz="7200" dirty="0"/>
              <a:t>Network and Security</a:t>
            </a:r>
          </a:p>
        </p:txBody>
      </p:sp>
    </p:spTree>
    <p:extLst>
      <p:ext uri="{BB962C8B-B14F-4D97-AF65-F5344CB8AC3E}">
        <p14:creationId xmlns:p14="http://schemas.microsoft.com/office/powerpoint/2010/main" val="21662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7CA4-E2AF-4E88-B7F8-A46EF79F6070}"/>
              </a:ext>
            </a:extLst>
          </p:cNvPr>
          <p:cNvSpPr>
            <a:spLocks noGrp="1"/>
          </p:cNvSpPr>
          <p:nvPr>
            <p:ph type="title"/>
          </p:nvPr>
        </p:nvSpPr>
        <p:spPr/>
        <p:txBody>
          <a:bodyPr/>
          <a:lstStyle/>
          <a:p>
            <a:r>
              <a:rPr lang="en-IE" dirty="0"/>
              <a:t>VPC’s</a:t>
            </a:r>
          </a:p>
        </p:txBody>
      </p:sp>
      <p:pic>
        <p:nvPicPr>
          <p:cNvPr id="6" name="Content Placeholder 5">
            <a:extLst>
              <a:ext uri="{FF2B5EF4-FFF2-40B4-BE49-F238E27FC236}">
                <a16:creationId xmlns:a16="http://schemas.microsoft.com/office/drawing/2014/main" id="{696263AD-3AE9-4C2D-B4ED-09D8DBA31348}"/>
              </a:ext>
            </a:extLst>
          </p:cNvPr>
          <p:cNvPicPr>
            <a:picLocks noGrp="1" noChangeAspect="1"/>
          </p:cNvPicPr>
          <p:nvPr>
            <p:ph idx="1"/>
          </p:nvPr>
        </p:nvPicPr>
        <p:blipFill rotWithShape="1">
          <a:blip r:embed="rId2"/>
          <a:srcRect l="29255" t="34441" r="33515" b="46102"/>
          <a:stretch/>
        </p:blipFill>
        <p:spPr>
          <a:xfrm>
            <a:off x="5110877" y="2989761"/>
            <a:ext cx="6400801" cy="2034073"/>
          </a:xfrm>
        </p:spPr>
      </p:pic>
      <p:sp>
        <p:nvSpPr>
          <p:cNvPr id="4" name="Text Placeholder 3">
            <a:extLst>
              <a:ext uri="{FF2B5EF4-FFF2-40B4-BE49-F238E27FC236}">
                <a16:creationId xmlns:a16="http://schemas.microsoft.com/office/drawing/2014/main" id="{AD26AE01-59A2-414A-B4CE-5137A647744C}"/>
              </a:ext>
            </a:extLst>
          </p:cNvPr>
          <p:cNvSpPr>
            <a:spLocks noGrp="1"/>
          </p:cNvSpPr>
          <p:nvPr>
            <p:ph type="body" sz="half" idx="2"/>
          </p:nvPr>
        </p:nvSpPr>
        <p:spPr/>
        <p:txBody>
          <a:bodyPr/>
          <a:lstStyle/>
          <a:p>
            <a:pPr marL="285750" indent="-285750">
              <a:buFont typeface="Arial" panose="020B0604020202020204" pitchFamily="34" charset="0"/>
              <a:buChar char="•"/>
            </a:pPr>
            <a:r>
              <a:rPr lang="en-IE" dirty="0"/>
              <a:t>Two VPC’s spanning two availability zones</a:t>
            </a:r>
          </a:p>
          <a:p>
            <a:endParaRPr lang="en-IE" dirty="0"/>
          </a:p>
          <a:p>
            <a:pPr marL="285750" indent="-285750">
              <a:buFont typeface="Arial" panose="020B0604020202020204" pitchFamily="34" charset="0"/>
              <a:buChar char="•"/>
            </a:pPr>
            <a:r>
              <a:rPr lang="en-IE" dirty="0"/>
              <a:t>One VPC for Production</a:t>
            </a:r>
          </a:p>
          <a:p>
            <a:endParaRPr lang="en-IE" dirty="0"/>
          </a:p>
          <a:p>
            <a:pPr marL="285750" indent="-285750">
              <a:buFont typeface="Arial" panose="020B0604020202020204" pitchFamily="34" charset="0"/>
              <a:buChar char="•"/>
            </a:pPr>
            <a:r>
              <a:rPr lang="en-IE" dirty="0"/>
              <a:t>One VPC for Development and Testing</a:t>
            </a:r>
          </a:p>
        </p:txBody>
      </p:sp>
    </p:spTree>
    <p:extLst>
      <p:ext uri="{BB962C8B-B14F-4D97-AF65-F5344CB8AC3E}">
        <p14:creationId xmlns:p14="http://schemas.microsoft.com/office/powerpoint/2010/main" val="1535882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A7AC-63C8-445D-8293-F5FA8B1B8EED}"/>
              </a:ext>
            </a:extLst>
          </p:cNvPr>
          <p:cNvSpPr>
            <a:spLocks noGrp="1"/>
          </p:cNvSpPr>
          <p:nvPr>
            <p:ph type="title"/>
          </p:nvPr>
        </p:nvSpPr>
        <p:spPr/>
        <p:txBody>
          <a:bodyPr/>
          <a:lstStyle/>
          <a:p>
            <a:r>
              <a:rPr lang="en-IE" dirty="0"/>
              <a:t>Production VPC Subnet Solution</a:t>
            </a:r>
          </a:p>
        </p:txBody>
      </p:sp>
      <p:pic>
        <p:nvPicPr>
          <p:cNvPr id="4" name="Picture 3">
            <a:extLst>
              <a:ext uri="{FF2B5EF4-FFF2-40B4-BE49-F238E27FC236}">
                <a16:creationId xmlns:a16="http://schemas.microsoft.com/office/drawing/2014/main" id="{565242D4-F643-4A2C-9735-151D6F2E5F47}"/>
              </a:ext>
            </a:extLst>
          </p:cNvPr>
          <p:cNvPicPr>
            <a:picLocks noChangeAspect="1"/>
          </p:cNvPicPr>
          <p:nvPr/>
        </p:nvPicPr>
        <p:blipFill rotWithShape="1">
          <a:blip r:embed="rId2"/>
          <a:srcRect l="29388" t="26121" r="30357" b="34830"/>
          <a:stretch/>
        </p:blipFill>
        <p:spPr>
          <a:xfrm>
            <a:off x="2348041" y="2332652"/>
            <a:ext cx="7495918" cy="4090155"/>
          </a:xfrm>
          <a:prstGeom prst="rect">
            <a:avLst/>
          </a:prstGeom>
        </p:spPr>
      </p:pic>
    </p:spTree>
    <p:extLst>
      <p:ext uri="{BB962C8B-B14F-4D97-AF65-F5344CB8AC3E}">
        <p14:creationId xmlns:p14="http://schemas.microsoft.com/office/powerpoint/2010/main" val="139264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50F5-DA8F-45F0-AE9D-5FD4FFA2CFBD}"/>
              </a:ext>
            </a:extLst>
          </p:cNvPr>
          <p:cNvSpPr>
            <a:spLocks noGrp="1"/>
          </p:cNvSpPr>
          <p:nvPr>
            <p:ph type="title"/>
          </p:nvPr>
        </p:nvSpPr>
        <p:spPr/>
        <p:txBody>
          <a:bodyPr/>
          <a:lstStyle/>
          <a:p>
            <a:r>
              <a:rPr lang="en-IE" dirty="0"/>
              <a:t>Development and Testing VPC Subnet Solution</a:t>
            </a:r>
          </a:p>
        </p:txBody>
      </p:sp>
      <p:pic>
        <p:nvPicPr>
          <p:cNvPr id="6" name="Picture 5">
            <a:extLst>
              <a:ext uri="{FF2B5EF4-FFF2-40B4-BE49-F238E27FC236}">
                <a16:creationId xmlns:a16="http://schemas.microsoft.com/office/drawing/2014/main" id="{70E96D8C-BC66-49C2-A654-0458E3479B81}"/>
              </a:ext>
            </a:extLst>
          </p:cNvPr>
          <p:cNvPicPr>
            <a:picLocks noChangeAspect="1"/>
          </p:cNvPicPr>
          <p:nvPr/>
        </p:nvPicPr>
        <p:blipFill rotWithShape="1">
          <a:blip r:embed="rId2"/>
          <a:srcRect l="29312" t="39183" r="30280" b="21497"/>
          <a:stretch/>
        </p:blipFill>
        <p:spPr>
          <a:xfrm>
            <a:off x="2326432" y="2233982"/>
            <a:ext cx="7539135" cy="4126534"/>
          </a:xfrm>
          <a:prstGeom prst="rect">
            <a:avLst/>
          </a:prstGeom>
        </p:spPr>
      </p:pic>
    </p:spTree>
    <p:extLst>
      <p:ext uri="{BB962C8B-B14F-4D97-AF65-F5344CB8AC3E}">
        <p14:creationId xmlns:p14="http://schemas.microsoft.com/office/powerpoint/2010/main" val="111870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21" name="Rectangle 20">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A47DE-704A-4341-8427-BB5DE3FFD8B2}"/>
              </a:ext>
            </a:extLst>
          </p:cNvPr>
          <p:cNvSpPr>
            <a:spLocks noGrp="1"/>
          </p:cNvSpPr>
          <p:nvPr>
            <p:ph type="title"/>
          </p:nvPr>
        </p:nvSpPr>
        <p:spPr>
          <a:xfrm>
            <a:off x="680321" y="1216404"/>
            <a:ext cx="10852316" cy="3841362"/>
          </a:xfrm>
        </p:spPr>
        <p:txBody>
          <a:bodyPr vert="horz" lIns="91440" tIns="45720" rIns="91440" bIns="45720" rtlCol="0" anchor="b">
            <a:normAutofit/>
          </a:bodyPr>
          <a:lstStyle/>
          <a:p>
            <a:pPr algn="r"/>
            <a:r>
              <a:rPr lang="en-US" sz="7200" dirty="0"/>
              <a:t>Web and Application Tiers</a:t>
            </a:r>
          </a:p>
        </p:txBody>
      </p:sp>
    </p:spTree>
    <p:extLst>
      <p:ext uri="{BB962C8B-B14F-4D97-AF65-F5344CB8AC3E}">
        <p14:creationId xmlns:p14="http://schemas.microsoft.com/office/powerpoint/2010/main" val="348626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4F48-405D-4C27-8E6C-7E7C7A5F29CC}"/>
              </a:ext>
            </a:extLst>
          </p:cNvPr>
          <p:cNvSpPr>
            <a:spLocks noGrp="1"/>
          </p:cNvSpPr>
          <p:nvPr>
            <p:ph type="title"/>
          </p:nvPr>
        </p:nvSpPr>
        <p:spPr/>
        <p:txBody>
          <a:bodyPr/>
          <a:lstStyle/>
          <a:p>
            <a:r>
              <a:rPr lang="en-IE" dirty="0"/>
              <a:t>Instances</a:t>
            </a:r>
          </a:p>
        </p:txBody>
      </p:sp>
      <p:pic>
        <p:nvPicPr>
          <p:cNvPr id="5" name="Content Placeholder 4">
            <a:extLst>
              <a:ext uri="{FF2B5EF4-FFF2-40B4-BE49-F238E27FC236}">
                <a16:creationId xmlns:a16="http://schemas.microsoft.com/office/drawing/2014/main" id="{EE2450CE-C781-4BC9-B9D9-AAC1106F9BF3}"/>
              </a:ext>
            </a:extLst>
          </p:cNvPr>
          <p:cNvPicPr>
            <a:picLocks noGrp="1" noChangeAspect="1"/>
          </p:cNvPicPr>
          <p:nvPr>
            <p:ph idx="1"/>
          </p:nvPr>
        </p:nvPicPr>
        <p:blipFill>
          <a:blip r:embed="rId2"/>
          <a:stretch>
            <a:fillRect/>
          </a:stretch>
        </p:blipFill>
        <p:spPr>
          <a:xfrm>
            <a:off x="4986789" y="2336872"/>
            <a:ext cx="5138290" cy="3598863"/>
          </a:xfrm>
          <a:prstGeom prst="rect">
            <a:avLst/>
          </a:prstGeom>
        </p:spPr>
      </p:pic>
      <p:sp>
        <p:nvSpPr>
          <p:cNvPr id="4" name="Text Placeholder 3">
            <a:extLst>
              <a:ext uri="{FF2B5EF4-FFF2-40B4-BE49-F238E27FC236}">
                <a16:creationId xmlns:a16="http://schemas.microsoft.com/office/drawing/2014/main" id="{16C158CB-2CFD-4555-8F8F-1A38B7CF1A89}"/>
              </a:ext>
            </a:extLst>
          </p:cNvPr>
          <p:cNvSpPr>
            <a:spLocks noGrp="1"/>
          </p:cNvSpPr>
          <p:nvPr>
            <p:ph type="body" sz="half" idx="2"/>
          </p:nvPr>
        </p:nvSpPr>
        <p:spPr/>
        <p:txBody>
          <a:bodyPr/>
          <a:lstStyle/>
          <a:p>
            <a:pPr marL="285750" indent="-285750">
              <a:buFont typeface="Arial" panose="020B0604020202020204" pitchFamily="34" charset="0"/>
              <a:buChar char="•"/>
            </a:pPr>
            <a:r>
              <a:rPr lang="en-IE" dirty="0"/>
              <a:t>We developed our instance according to the medical company specification </a:t>
            </a:r>
          </a:p>
          <a:p>
            <a:pPr marL="285750" indent="-285750">
              <a:buFont typeface="Arial" panose="020B0604020202020204" pitchFamily="34" charset="0"/>
              <a:buChar char="•"/>
            </a:pPr>
            <a:r>
              <a:rPr lang="en-IE" dirty="0"/>
              <a:t>We created separate instance for our web, app and </a:t>
            </a:r>
            <a:r>
              <a:rPr lang="en-IE" dirty="0" err="1"/>
              <a:t>db</a:t>
            </a:r>
            <a:r>
              <a:rPr lang="en-IE" dirty="0"/>
              <a:t> tier.</a:t>
            </a:r>
          </a:p>
        </p:txBody>
      </p:sp>
    </p:spTree>
    <p:extLst>
      <p:ext uri="{BB962C8B-B14F-4D97-AF65-F5344CB8AC3E}">
        <p14:creationId xmlns:p14="http://schemas.microsoft.com/office/powerpoint/2010/main" val="761823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C6E0-07EC-4791-A0FD-4D5D0F037E53}"/>
              </a:ext>
            </a:extLst>
          </p:cNvPr>
          <p:cNvSpPr>
            <a:spLocks noGrp="1"/>
          </p:cNvSpPr>
          <p:nvPr>
            <p:ph type="title"/>
          </p:nvPr>
        </p:nvSpPr>
        <p:spPr/>
        <p:txBody>
          <a:bodyPr/>
          <a:lstStyle/>
          <a:p>
            <a:r>
              <a:rPr lang="en-IE" dirty="0"/>
              <a:t>Load Balancers</a:t>
            </a:r>
          </a:p>
        </p:txBody>
      </p:sp>
      <p:pic>
        <p:nvPicPr>
          <p:cNvPr id="6" name="Content Placeholder 5">
            <a:extLst>
              <a:ext uri="{FF2B5EF4-FFF2-40B4-BE49-F238E27FC236}">
                <a16:creationId xmlns:a16="http://schemas.microsoft.com/office/drawing/2014/main" id="{2F079059-C2DE-46F3-ACA9-CEBEC7789086}"/>
              </a:ext>
            </a:extLst>
          </p:cNvPr>
          <p:cNvPicPr>
            <a:picLocks noGrp="1" noChangeAspect="1"/>
          </p:cNvPicPr>
          <p:nvPr>
            <p:ph idx="1"/>
          </p:nvPr>
        </p:nvPicPr>
        <p:blipFill rotWithShape="1">
          <a:blip r:embed="rId2"/>
          <a:srcRect l="29404" t="37195" r="29338" b="34086"/>
          <a:stretch/>
        </p:blipFill>
        <p:spPr>
          <a:xfrm>
            <a:off x="4851865" y="2873828"/>
            <a:ext cx="6815406" cy="2668556"/>
          </a:xfrm>
        </p:spPr>
      </p:pic>
      <p:sp>
        <p:nvSpPr>
          <p:cNvPr id="4" name="Text Placeholder 3">
            <a:extLst>
              <a:ext uri="{FF2B5EF4-FFF2-40B4-BE49-F238E27FC236}">
                <a16:creationId xmlns:a16="http://schemas.microsoft.com/office/drawing/2014/main" id="{5568E124-A2E1-48BF-8BB3-77159D303893}"/>
              </a:ext>
            </a:extLst>
          </p:cNvPr>
          <p:cNvSpPr>
            <a:spLocks noGrp="1"/>
          </p:cNvSpPr>
          <p:nvPr>
            <p:ph type="body" sz="half" idx="2"/>
          </p:nvPr>
        </p:nvSpPr>
        <p:spPr/>
        <p:txBody>
          <a:bodyPr/>
          <a:lstStyle/>
          <a:p>
            <a:pPr marL="285750" indent="-285750">
              <a:buFont typeface="Arial" panose="020B0604020202020204" pitchFamily="34" charset="0"/>
              <a:buChar char="•"/>
            </a:pPr>
            <a:r>
              <a:rPr lang="en-IE" dirty="0"/>
              <a:t>We create two Elastic load balancers </a:t>
            </a:r>
          </a:p>
          <a:p>
            <a:pPr marL="285750" indent="-285750">
              <a:buFont typeface="Arial" panose="020B0604020202020204" pitchFamily="34" charset="0"/>
              <a:buChar char="•"/>
            </a:pPr>
            <a:r>
              <a:rPr lang="en-IE" dirty="0"/>
              <a:t>This way we can ensure high availability by distributing traffic across the subnets.</a:t>
            </a:r>
          </a:p>
        </p:txBody>
      </p:sp>
    </p:spTree>
    <p:extLst>
      <p:ext uri="{BB962C8B-B14F-4D97-AF65-F5344CB8AC3E}">
        <p14:creationId xmlns:p14="http://schemas.microsoft.com/office/powerpoint/2010/main" val="202029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9566-41E7-44DB-9437-18F739E75DD9}"/>
              </a:ext>
            </a:extLst>
          </p:cNvPr>
          <p:cNvSpPr>
            <a:spLocks noGrp="1"/>
          </p:cNvSpPr>
          <p:nvPr>
            <p:ph type="title"/>
          </p:nvPr>
        </p:nvSpPr>
        <p:spPr/>
        <p:txBody>
          <a:bodyPr/>
          <a:lstStyle/>
          <a:p>
            <a:r>
              <a:rPr lang="en-IE" dirty="0"/>
              <a:t>Security Group Chaining</a:t>
            </a:r>
          </a:p>
        </p:txBody>
      </p:sp>
      <p:pic>
        <p:nvPicPr>
          <p:cNvPr id="8" name="Content Placeholder 7">
            <a:extLst>
              <a:ext uri="{FF2B5EF4-FFF2-40B4-BE49-F238E27FC236}">
                <a16:creationId xmlns:a16="http://schemas.microsoft.com/office/drawing/2014/main" id="{795FEA0E-9F62-45D5-86F9-931DF5F6D5E1}"/>
              </a:ext>
            </a:extLst>
          </p:cNvPr>
          <p:cNvPicPr>
            <a:picLocks noGrp="1" noChangeAspect="1"/>
          </p:cNvPicPr>
          <p:nvPr>
            <p:ph sz="half" idx="2"/>
          </p:nvPr>
        </p:nvPicPr>
        <p:blipFill rotWithShape="1">
          <a:blip r:embed="rId2"/>
          <a:srcRect l="29400" t="27763" r="28093" b="48410"/>
          <a:stretch/>
        </p:blipFill>
        <p:spPr>
          <a:xfrm>
            <a:off x="6312581" y="3408005"/>
            <a:ext cx="5563469" cy="1926772"/>
          </a:xfrm>
        </p:spPr>
      </p:pic>
      <p:pic>
        <p:nvPicPr>
          <p:cNvPr id="10" name="Content Placeholder 9">
            <a:extLst>
              <a:ext uri="{FF2B5EF4-FFF2-40B4-BE49-F238E27FC236}">
                <a16:creationId xmlns:a16="http://schemas.microsoft.com/office/drawing/2014/main" id="{86E8303D-703E-49DD-90FC-00B14B4F6EBD}"/>
              </a:ext>
            </a:extLst>
          </p:cNvPr>
          <p:cNvPicPr>
            <a:picLocks noGrp="1" noChangeAspect="1"/>
          </p:cNvPicPr>
          <p:nvPr>
            <p:ph sz="quarter" idx="4"/>
          </p:nvPr>
        </p:nvPicPr>
        <p:blipFill rotWithShape="1">
          <a:blip r:embed="rId3"/>
          <a:srcRect l="29455" t="26021" r="31164" b="21813"/>
          <a:stretch/>
        </p:blipFill>
        <p:spPr>
          <a:xfrm>
            <a:off x="457109" y="2351314"/>
            <a:ext cx="5422312" cy="4040155"/>
          </a:xfrm>
        </p:spPr>
      </p:pic>
    </p:spTree>
    <p:extLst>
      <p:ext uri="{BB962C8B-B14F-4D97-AF65-F5344CB8AC3E}">
        <p14:creationId xmlns:p14="http://schemas.microsoft.com/office/powerpoint/2010/main" val="301077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21" name="Rectangle 20">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AD5A3-1E34-4AF7-8A49-D84DD898DF75}"/>
              </a:ext>
            </a:extLst>
          </p:cNvPr>
          <p:cNvSpPr>
            <a:spLocks noGrp="1"/>
          </p:cNvSpPr>
          <p:nvPr>
            <p:ph type="title"/>
          </p:nvPr>
        </p:nvSpPr>
        <p:spPr>
          <a:xfrm>
            <a:off x="680322" y="1216404"/>
            <a:ext cx="9689360" cy="3841362"/>
          </a:xfrm>
        </p:spPr>
        <p:txBody>
          <a:bodyPr vert="horz" lIns="91440" tIns="45720" rIns="91440" bIns="45720" rtlCol="0" anchor="b">
            <a:normAutofit/>
          </a:bodyPr>
          <a:lstStyle/>
          <a:p>
            <a:pPr algn="r"/>
            <a:r>
              <a:rPr lang="en-US" sz="7200" dirty="0"/>
              <a:t>Business Continuity</a:t>
            </a:r>
          </a:p>
        </p:txBody>
      </p:sp>
    </p:spTree>
    <p:extLst>
      <p:ext uri="{BB962C8B-B14F-4D97-AF65-F5344CB8AC3E}">
        <p14:creationId xmlns:p14="http://schemas.microsoft.com/office/powerpoint/2010/main" val="355083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8" name="Picture 3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9" name="Picture 3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0" name="Picture 4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1" name="Rectangle 4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4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91BDB9-792B-42D6-A12A-3B4E9C2EDB56}"/>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a:t>Launch Configuration</a:t>
            </a:r>
          </a:p>
        </p:txBody>
      </p:sp>
      <p:sp>
        <p:nvSpPr>
          <p:cNvPr id="4" name="Text Placeholder 3">
            <a:extLst>
              <a:ext uri="{FF2B5EF4-FFF2-40B4-BE49-F238E27FC236}">
                <a16:creationId xmlns:a16="http://schemas.microsoft.com/office/drawing/2014/main" id="{6EE852E8-E6E2-4E7F-9B54-65EC0B8160EB}"/>
              </a:ext>
            </a:extLst>
          </p:cNvPr>
          <p:cNvSpPr>
            <a:spLocks noGrp="1"/>
          </p:cNvSpPr>
          <p:nvPr>
            <p:ph type="body" sz="half" idx="2"/>
          </p:nvPr>
        </p:nvSpPr>
        <p:spPr>
          <a:xfrm>
            <a:off x="680322" y="2336873"/>
            <a:ext cx="3489341" cy="3599316"/>
          </a:xfrm>
        </p:spPr>
        <p:txBody>
          <a:bodyPr vert="horz" lIns="91440" tIns="45720" rIns="91440" bIns="45720" rtlCol="0">
            <a:normAutofit/>
          </a:bodyPr>
          <a:lstStyle/>
          <a:p>
            <a:pPr marL="285750" indent="-228600">
              <a:buFont typeface="Arial" panose="020B0604020202020204" pitchFamily="34" charset="0"/>
              <a:buChar char="•"/>
            </a:pPr>
            <a:r>
              <a:rPr lang="en-US" sz="1800"/>
              <a:t>We Create two launch configurations called WebTier and AppTier</a:t>
            </a:r>
          </a:p>
          <a:p>
            <a:pPr marL="285750" indent="-228600">
              <a:buFont typeface="Arial" panose="020B0604020202020204" pitchFamily="34" charset="0"/>
              <a:buChar char="•"/>
            </a:pPr>
            <a:endParaRPr lang="en-US" sz="1800"/>
          </a:p>
          <a:p>
            <a:pPr marL="285750" indent="-228600">
              <a:buFont typeface="Arial" panose="020B0604020202020204" pitchFamily="34" charset="0"/>
              <a:buChar char="•"/>
            </a:pPr>
            <a:r>
              <a:rPr lang="en-US" sz="1800"/>
              <a:t>We use these launch configuration when creating our Auto Scaling groups.</a:t>
            </a:r>
          </a:p>
        </p:txBody>
      </p:sp>
      <p:pic>
        <p:nvPicPr>
          <p:cNvPr id="6" name="Content Placeholder 5">
            <a:extLst>
              <a:ext uri="{FF2B5EF4-FFF2-40B4-BE49-F238E27FC236}">
                <a16:creationId xmlns:a16="http://schemas.microsoft.com/office/drawing/2014/main" id="{0CA355D1-EDF1-4FBA-90DC-4D5960667AE5}"/>
              </a:ext>
            </a:extLst>
          </p:cNvPr>
          <p:cNvPicPr>
            <a:picLocks noGrp="1" noChangeAspect="1"/>
          </p:cNvPicPr>
          <p:nvPr>
            <p:ph idx="1"/>
          </p:nvPr>
        </p:nvPicPr>
        <p:blipFill rotWithShape="1">
          <a:blip r:embed="rId5"/>
          <a:srcRect l="29404" t="30688" r="27341" b="55707"/>
          <a:stretch/>
        </p:blipFill>
        <p:spPr>
          <a:xfrm>
            <a:off x="5218906" y="3488926"/>
            <a:ext cx="5639886" cy="99782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26443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B7EA-48B3-4FD9-9BE2-BC1F269DBC62}"/>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C67393CB-61DD-4DCB-814B-4FEF4EDC0584}"/>
              </a:ext>
            </a:extLst>
          </p:cNvPr>
          <p:cNvSpPr>
            <a:spLocks noGrp="1"/>
          </p:cNvSpPr>
          <p:nvPr>
            <p:ph idx="1"/>
          </p:nvPr>
        </p:nvSpPr>
        <p:spPr/>
        <p:txBody>
          <a:bodyPr/>
          <a:lstStyle/>
          <a:p>
            <a:r>
              <a:rPr lang="en-IE" sz="1800" dirty="0">
                <a:effectLst/>
                <a:latin typeface="Calibri" panose="020F0502020204030204" pitchFamily="34" charset="0"/>
                <a:ea typeface="Calibri" panose="020F0502020204030204" pitchFamily="34" charset="0"/>
                <a:cs typeface="Times New Roman" panose="02020603050405020304" pitchFamily="18" charset="0"/>
              </a:rPr>
              <a:t>The goal of this assignment was to bring together our previous work in the labs and design a cloud architecture solution for a medical company. </a:t>
            </a:r>
          </a:p>
          <a:p>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E" sz="1800" dirty="0">
                <a:effectLst/>
                <a:latin typeface="Calibri" panose="020F0502020204030204" pitchFamily="34" charset="0"/>
                <a:ea typeface="Calibri" panose="020F0502020204030204" pitchFamily="34" charset="0"/>
                <a:cs typeface="Times New Roman" panose="02020603050405020304" pitchFamily="18" charset="0"/>
              </a:rPr>
              <a:t>To complete this project, we reviewed the detailed customer requirements as a group and discussed different solutions. </a:t>
            </a:r>
          </a:p>
          <a:p>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E" sz="1800" dirty="0">
                <a:effectLst/>
                <a:latin typeface="Calibri" panose="020F0502020204030204" pitchFamily="34" charset="0"/>
                <a:ea typeface="Calibri" panose="020F0502020204030204" pitchFamily="34" charset="0"/>
                <a:cs typeface="Times New Roman" panose="02020603050405020304" pitchFamily="18" charset="0"/>
              </a:rPr>
              <a:t>Once everyone in the group was happy with the solution discussed we filled out the worksheets that were provided. Before we began filling out the worksheets, we completed an example of our architecture in draw.io.</a:t>
            </a:r>
          </a:p>
          <a:p>
            <a:endParaRPr lang="en-IE" dirty="0"/>
          </a:p>
        </p:txBody>
      </p:sp>
    </p:spTree>
    <p:extLst>
      <p:ext uri="{BB962C8B-B14F-4D97-AF65-F5344CB8AC3E}">
        <p14:creationId xmlns:p14="http://schemas.microsoft.com/office/powerpoint/2010/main" val="1795765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002-A861-442A-ABAE-BA4261A6A53F}"/>
              </a:ext>
            </a:extLst>
          </p:cNvPr>
          <p:cNvSpPr>
            <a:spLocks noGrp="1"/>
          </p:cNvSpPr>
          <p:nvPr>
            <p:ph type="title"/>
          </p:nvPr>
        </p:nvSpPr>
        <p:spPr/>
        <p:txBody>
          <a:bodyPr/>
          <a:lstStyle/>
          <a:p>
            <a:r>
              <a:rPr lang="en-IE" dirty="0"/>
              <a:t>Autoscaling Groups</a:t>
            </a:r>
          </a:p>
        </p:txBody>
      </p:sp>
      <p:sp>
        <p:nvSpPr>
          <p:cNvPr id="4" name="Text Placeholder 3">
            <a:extLst>
              <a:ext uri="{FF2B5EF4-FFF2-40B4-BE49-F238E27FC236}">
                <a16:creationId xmlns:a16="http://schemas.microsoft.com/office/drawing/2014/main" id="{F1193F1F-7F1C-4DAE-A503-10400D3909FA}"/>
              </a:ext>
            </a:extLst>
          </p:cNvPr>
          <p:cNvSpPr>
            <a:spLocks noGrp="1"/>
          </p:cNvSpPr>
          <p:nvPr>
            <p:ph type="body" sz="half" idx="2"/>
          </p:nvPr>
        </p:nvSpPr>
        <p:spPr/>
        <p:txBody>
          <a:bodyPr/>
          <a:lstStyle/>
          <a:p>
            <a:pPr marL="285750" indent="-285750">
              <a:buFont typeface="Arial" panose="020B0604020202020204" pitchFamily="34" charset="0"/>
              <a:buChar char="•"/>
            </a:pPr>
            <a:r>
              <a:rPr lang="en-IE" dirty="0"/>
              <a:t>These autoscaling groups enable us to use amazon EC2 autoscaling features such as health check replacements and scaling policies.</a:t>
            </a:r>
          </a:p>
          <a:p>
            <a:endParaRPr lang="en-IE" dirty="0"/>
          </a:p>
          <a:p>
            <a:pPr marL="285750" indent="-285750">
              <a:buFont typeface="Arial" panose="020B0604020202020204" pitchFamily="34" charset="0"/>
              <a:buChar char="•"/>
            </a:pPr>
            <a:r>
              <a:rPr lang="en-IE" dirty="0"/>
              <a:t>These enable high availability which is vital for the medical company. </a:t>
            </a:r>
          </a:p>
        </p:txBody>
      </p:sp>
      <p:pic>
        <p:nvPicPr>
          <p:cNvPr id="13" name="Content Placeholder 12">
            <a:extLst>
              <a:ext uri="{FF2B5EF4-FFF2-40B4-BE49-F238E27FC236}">
                <a16:creationId xmlns:a16="http://schemas.microsoft.com/office/drawing/2014/main" id="{7BCC50E9-A0BF-4613-995D-5FD4A225A91B}"/>
              </a:ext>
            </a:extLst>
          </p:cNvPr>
          <p:cNvPicPr>
            <a:picLocks noGrp="1" noChangeAspect="1"/>
          </p:cNvPicPr>
          <p:nvPr>
            <p:ph idx="1"/>
          </p:nvPr>
        </p:nvPicPr>
        <p:blipFill rotWithShape="1">
          <a:blip r:embed="rId2"/>
          <a:srcRect l="25330" t="55236" r="25013" b="13415"/>
          <a:stretch/>
        </p:blipFill>
        <p:spPr>
          <a:xfrm>
            <a:off x="4829246" y="2926940"/>
            <a:ext cx="7049621" cy="2503476"/>
          </a:xfrm>
        </p:spPr>
      </p:pic>
    </p:spTree>
    <p:extLst>
      <p:ext uri="{BB962C8B-B14F-4D97-AF65-F5344CB8AC3E}">
        <p14:creationId xmlns:p14="http://schemas.microsoft.com/office/powerpoint/2010/main" val="1670150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21" name="Rectangle 20">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6BB7D-F6E5-4170-9469-0A456703C2B3}"/>
              </a:ext>
            </a:extLst>
          </p:cNvPr>
          <p:cNvSpPr>
            <a:spLocks noGrp="1"/>
          </p:cNvSpPr>
          <p:nvPr>
            <p:ph type="title"/>
          </p:nvPr>
        </p:nvSpPr>
        <p:spPr>
          <a:xfrm>
            <a:off x="680322" y="1216404"/>
            <a:ext cx="9689360" cy="3841362"/>
          </a:xfrm>
        </p:spPr>
        <p:txBody>
          <a:bodyPr vert="horz" lIns="91440" tIns="45720" rIns="91440" bIns="45720" rtlCol="0" anchor="b">
            <a:normAutofit/>
          </a:bodyPr>
          <a:lstStyle/>
          <a:p>
            <a:pPr algn="r"/>
            <a:r>
              <a:rPr lang="en-US" sz="7200" dirty="0"/>
              <a:t>Auditing</a:t>
            </a:r>
          </a:p>
        </p:txBody>
      </p:sp>
    </p:spTree>
    <p:extLst>
      <p:ext uri="{BB962C8B-B14F-4D97-AF65-F5344CB8AC3E}">
        <p14:creationId xmlns:p14="http://schemas.microsoft.com/office/powerpoint/2010/main" val="88677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5A47-30E9-4590-AC58-5DBBDE6D3475}"/>
              </a:ext>
            </a:extLst>
          </p:cNvPr>
          <p:cNvSpPr>
            <a:spLocks noGrp="1"/>
          </p:cNvSpPr>
          <p:nvPr>
            <p:ph type="title"/>
          </p:nvPr>
        </p:nvSpPr>
        <p:spPr/>
        <p:txBody>
          <a:bodyPr/>
          <a:lstStyle/>
          <a:p>
            <a:r>
              <a:rPr lang="en-IE" dirty="0"/>
              <a:t>CloudTrail</a:t>
            </a:r>
          </a:p>
        </p:txBody>
      </p:sp>
      <p:sp>
        <p:nvSpPr>
          <p:cNvPr id="3" name="Content Placeholder 2">
            <a:extLst>
              <a:ext uri="{FF2B5EF4-FFF2-40B4-BE49-F238E27FC236}">
                <a16:creationId xmlns:a16="http://schemas.microsoft.com/office/drawing/2014/main" id="{4B822ADD-1E9F-42DB-83F5-C8BF95CED2E6}"/>
              </a:ext>
            </a:extLst>
          </p:cNvPr>
          <p:cNvSpPr>
            <a:spLocks noGrp="1"/>
          </p:cNvSpPr>
          <p:nvPr>
            <p:ph idx="1"/>
          </p:nvPr>
        </p:nvSpPr>
        <p:spPr/>
        <p:txBody>
          <a:bodyPr/>
          <a:lstStyle/>
          <a:p>
            <a:r>
              <a:rPr lang="en-IE" dirty="0"/>
              <a:t>Compliance Aid</a:t>
            </a:r>
          </a:p>
          <a:p>
            <a:r>
              <a:rPr lang="en-IE" dirty="0"/>
              <a:t>Security Analysis</a:t>
            </a:r>
          </a:p>
          <a:p>
            <a:r>
              <a:rPr lang="en-IE" dirty="0"/>
              <a:t>Data Exfiltration</a:t>
            </a:r>
          </a:p>
          <a:p>
            <a:r>
              <a:rPr lang="en-IE" dirty="0"/>
              <a:t>Operational Issue Troubleshooting </a:t>
            </a:r>
          </a:p>
          <a:p>
            <a:r>
              <a:rPr lang="en-IE" dirty="0"/>
              <a:t>Unusual Activity Detection</a:t>
            </a:r>
          </a:p>
          <a:p>
            <a:r>
              <a:rPr lang="en-IE" dirty="0"/>
              <a:t>Data Events</a:t>
            </a:r>
          </a:p>
          <a:p>
            <a:r>
              <a:rPr lang="en-IE" dirty="0"/>
              <a:t>Management Events</a:t>
            </a:r>
          </a:p>
        </p:txBody>
      </p:sp>
      <p:pic>
        <p:nvPicPr>
          <p:cNvPr id="5" name="Picture 4">
            <a:extLst>
              <a:ext uri="{FF2B5EF4-FFF2-40B4-BE49-F238E27FC236}">
                <a16:creationId xmlns:a16="http://schemas.microsoft.com/office/drawing/2014/main" id="{5260BD93-F7DE-43A0-9A10-E06661DDA328}"/>
              </a:ext>
            </a:extLst>
          </p:cNvPr>
          <p:cNvPicPr>
            <a:picLocks noChangeAspect="1"/>
          </p:cNvPicPr>
          <p:nvPr/>
        </p:nvPicPr>
        <p:blipFill>
          <a:blip r:embed="rId2"/>
          <a:stretch>
            <a:fillRect/>
          </a:stretch>
        </p:blipFill>
        <p:spPr>
          <a:xfrm>
            <a:off x="6701569" y="2628931"/>
            <a:ext cx="4232179" cy="2695943"/>
          </a:xfrm>
          <a:prstGeom prst="rect">
            <a:avLst/>
          </a:prstGeom>
        </p:spPr>
      </p:pic>
    </p:spTree>
    <p:extLst>
      <p:ext uri="{BB962C8B-B14F-4D97-AF65-F5344CB8AC3E}">
        <p14:creationId xmlns:p14="http://schemas.microsoft.com/office/powerpoint/2010/main" val="1779886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976B-CE7F-4A1E-803B-CD8C2D6F0F30}"/>
              </a:ext>
            </a:extLst>
          </p:cNvPr>
          <p:cNvSpPr>
            <a:spLocks noGrp="1"/>
          </p:cNvSpPr>
          <p:nvPr>
            <p:ph type="title"/>
          </p:nvPr>
        </p:nvSpPr>
        <p:spPr/>
        <p:txBody>
          <a:bodyPr/>
          <a:lstStyle/>
          <a:p>
            <a:r>
              <a:rPr lang="en-IE" dirty="0"/>
              <a:t>Conclusion</a:t>
            </a:r>
          </a:p>
        </p:txBody>
      </p:sp>
      <p:pic>
        <p:nvPicPr>
          <p:cNvPr id="3" name="Picture 2">
            <a:extLst>
              <a:ext uri="{FF2B5EF4-FFF2-40B4-BE49-F238E27FC236}">
                <a16:creationId xmlns:a16="http://schemas.microsoft.com/office/drawing/2014/main" id="{255C15B0-90C5-478B-87B9-EFE43AC0D7EC}"/>
              </a:ext>
            </a:extLst>
          </p:cNvPr>
          <p:cNvPicPr>
            <a:picLocks noChangeAspect="1"/>
          </p:cNvPicPr>
          <p:nvPr/>
        </p:nvPicPr>
        <p:blipFill>
          <a:blip r:embed="rId2"/>
          <a:stretch>
            <a:fillRect/>
          </a:stretch>
        </p:blipFill>
        <p:spPr>
          <a:xfrm>
            <a:off x="3842445" y="2756755"/>
            <a:ext cx="4507109" cy="2999276"/>
          </a:xfrm>
          <a:prstGeom prst="rect">
            <a:avLst/>
          </a:prstGeom>
        </p:spPr>
      </p:pic>
    </p:spTree>
    <p:extLst>
      <p:ext uri="{BB962C8B-B14F-4D97-AF65-F5344CB8AC3E}">
        <p14:creationId xmlns:p14="http://schemas.microsoft.com/office/powerpoint/2010/main" val="336034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AB1E6F-18F2-4A1A-9131-FCF981D9979F}"/>
              </a:ext>
            </a:extLst>
          </p:cNvPr>
          <p:cNvPicPr>
            <a:picLocks noChangeAspect="1"/>
          </p:cNvPicPr>
          <p:nvPr/>
        </p:nvPicPr>
        <p:blipFill rotWithShape="1">
          <a:blip r:embed="rId3"/>
          <a:srcRect l="33138" t="16190" r="34031" b="9388"/>
          <a:stretch/>
        </p:blipFill>
        <p:spPr>
          <a:xfrm>
            <a:off x="2918903" y="604006"/>
            <a:ext cx="6354194" cy="5947953"/>
          </a:xfrm>
          <a:prstGeom prst="rect">
            <a:avLst/>
          </a:prstGeom>
        </p:spPr>
      </p:pic>
    </p:spTree>
    <p:extLst>
      <p:ext uri="{BB962C8B-B14F-4D97-AF65-F5344CB8AC3E}">
        <p14:creationId xmlns:p14="http://schemas.microsoft.com/office/powerpoint/2010/main" val="112542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50FC-34DE-4A8A-9045-A94C8C97CE02}"/>
              </a:ext>
            </a:extLst>
          </p:cNvPr>
          <p:cNvSpPr>
            <a:spLocks noGrp="1"/>
          </p:cNvSpPr>
          <p:nvPr>
            <p:ph type="title"/>
          </p:nvPr>
        </p:nvSpPr>
        <p:spPr/>
        <p:txBody>
          <a:bodyPr/>
          <a:lstStyle/>
          <a:p>
            <a:r>
              <a:rPr lang="en-IE" dirty="0"/>
              <a:t>Potential services needed</a:t>
            </a:r>
          </a:p>
        </p:txBody>
      </p:sp>
      <p:sp>
        <p:nvSpPr>
          <p:cNvPr id="3" name="Content Placeholder 2">
            <a:extLst>
              <a:ext uri="{FF2B5EF4-FFF2-40B4-BE49-F238E27FC236}">
                <a16:creationId xmlns:a16="http://schemas.microsoft.com/office/drawing/2014/main" id="{0167C975-F6C4-45E8-BF76-FEAAE5C45500}"/>
              </a:ext>
            </a:extLst>
          </p:cNvPr>
          <p:cNvSpPr>
            <a:spLocks noGrp="1"/>
          </p:cNvSpPr>
          <p:nvPr>
            <p:ph idx="1"/>
          </p:nvPr>
        </p:nvSpPr>
        <p:spPr/>
        <p:txBody>
          <a:bodyPr>
            <a:normAutofit fontScale="92500" lnSpcReduction="20000"/>
          </a:bodyPr>
          <a:lstStyle/>
          <a:p>
            <a:pPr>
              <a:lnSpc>
                <a:spcPct val="110000"/>
              </a:lnSpc>
            </a:pPr>
            <a:r>
              <a:rPr lang="en-IE" dirty="0"/>
              <a:t>Identity Access Management (IAM)</a:t>
            </a:r>
          </a:p>
          <a:p>
            <a:pPr>
              <a:lnSpc>
                <a:spcPct val="110000"/>
              </a:lnSpc>
            </a:pPr>
            <a:r>
              <a:rPr lang="en-IE" dirty="0"/>
              <a:t>Amazon Virtual Private Cloud (VPC)</a:t>
            </a:r>
          </a:p>
          <a:p>
            <a:pPr>
              <a:lnSpc>
                <a:spcPct val="110000"/>
              </a:lnSpc>
            </a:pPr>
            <a:r>
              <a:rPr lang="en-IE" dirty="0"/>
              <a:t>Amazon </a:t>
            </a:r>
            <a:r>
              <a:rPr lang="en-IE" dirty="0" err="1"/>
              <a:t>Elsatic</a:t>
            </a:r>
            <a:r>
              <a:rPr lang="en-IE" dirty="0"/>
              <a:t> Compute Cloud (EC2)</a:t>
            </a:r>
          </a:p>
          <a:p>
            <a:pPr>
              <a:lnSpc>
                <a:spcPct val="110000"/>
              </a:lnSpc>
            </a:pPr>
            <a:r>
              <a:rPr lang="en-IE" dirty="0"/>
              <a:t>Amazon Simple Storage (S3)</a:t>
            </a:r>
          </a:p>
          <a:p>
            <a:pPr>
              <a:lnSpc>
                <a:spcPct val="110000"/>
              </a:lnSpc>
            </a:pPr>
            <a:r>
              <a:rPr lang="en-IE" dirty="0"/>
              <a:t>Auto Scaling</a:t>
            </a:r>
          </a:p>
          <a:p>
            <a:pPr>
              <a:lnSpc>
                <a:spcPct val="110000"/>
              </a:lnSpc>
            </a:pPr>
            <a:r>
              <a:rPr lang="en-IE" dirty="0"/>
              <a:t>Elastic Load Balancer (ELB)</a:t>
            </a:r>
          </a:p>
          <a:p>
            <a:pPr>
              <a:lnSpc>
                <a:spcPct val="110000"/>
              </a:lnSpc>
            </a:pPr>
            <a:r>
              <a:rPr lang="en-IE" dirty="0"/>
              <a:t>Relational Database Service (RDS)</a:t>
            </a:r>
          </a:p>
          <a:p>
            <a:pPr>
              <a:lnSpc>
                <a:spcPct val="110000"/>
              </a:lnSpc>
            </a:pPr>
            <a:r>
              <a:rPr lang="en-IE" dirty="0"/>
              <a:t>CloudTrail</a:t>
            </a:r>
          </a:p>
        </p:txBody>
      </p:sp>
      <p:pic>
        <p:nvPicPr>
          <p:cNvPr id="4" name="Picture 3">
            <a:extLst>
              <a:ext uri="{FF2B5EF4-FFF2-40B4-BE49-F238E27FC236}">
                <a16:creationId xmlns:a16="http://schemas.microsoft.com/office/drawing/2014/main" id="{062B9AAF-9A03-4F9E-9108-045DAD0CB589}"/>
              </a:ext>
            </a:extLst>
          </p:cNvPr>
          <p:cNvPicPr>
            <a:picLocks noChangeAspect="1"/>
          </p:cNvPicPr>
          <p:nvPr/>
        </p:nvPicPr>
        <p:blipFill>
          <a:blip r:embed="rId2"/>
          <a:stretch>
            <a:fillRect/>
          </a:stretch>
        </p:blipFill>
        <p:spPr>
          <a:xfrm>
            <a:off x="7196076" y="2587478"/>
            <a:ext cx="3098106" cy="3098106"/>
          </a:xfrm>
          <a:prstGeom prst="rect">
            <a:avLst/>
          </a:prstGeom>
        </p:spPr>
      </p:pic>
    </p:spTree>
    <p:extLst>
      <p:ext uri="{BB962C8B-B14F-4D97-AF65-F5344CB8AC3E}">
        <p14:creationId xmlns:p14="http://schemas.microsoft.com/office/powerpoint/2010/main" val="303519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0885-2796-4D30-B010-D1B7CF245792}"/>
              </a:ext>
            </a:extLst>
          </p:cNvPr>
          <p:cNvSpPr>
            <a:spLocks noGrp="1"/>
          </p:cNvSpPr>
          <p:nvPr>
            <p:ph type="title"/>
          </p:nvPr>
        </p:nvSpPr>
        <p:spPr>
          <a:xfrm>
            <a:off x="1" y="753228"/>
            <a:ext cx="10294182" cy="1080938"/>
          </a:xfrm>
        </p:spPr>
        <p:txBody>
          <a:bodyPr/>
          <a:lstStyle/>
          <a:p>
            <a:r>
              <a:rPr lang="en-IE" dirty="0"/>
              <a:t>Detailed Requirements – Detailed Authentication</a:t>
            </a:r>
          </a:p>
        </p:txBody>
      </p:sp>
      <p:sp>
        <p:nvSpPr>
          <p:cNvPr id="3" name="Content Placeholder 2">
            <a:extLst>
              <a:ext uri="{FF2B5EF4-FFF2-40B4-BE49-F238E27FC236}">
                <a16:creationId xmlns:a16="http://schemas.microsoft.com/office/drawing/2014/main" id="{70D2BFF8-4F59-401D-B708-FFB90F8FF975}"/>
              </a:ext>
            </a:extLst>
          </p:cNvPr>
          <p:cNvSpPr>
            <a:spLocks noGrp="1"/>
          </p:cNvSpPr>
          <p:nvPr>
            <p:ph idx="1"/>
          </p:nvPr>
        </p:nvSpPr>
        <p:spPr/>
        <p:txBody>
          <a:bodyPr/>
          <a:lstStyle/>
          <a:p>
            <a:r>
              <a:rPr lang="en-IE" dirty="0"/>
              <a:t>Administrators would require a programmatic access and AWS Management Console access.</a:t>
            </a:r>
          </a:p>
          <a:p>
            <a:endParaRPr lang="en-IE" dirty="0"/>
          </a:p>
          <a:p>
            <a:r>
              <a:rPr lang="en-IE" dirty="0"/>
              <a:t>All other users should only have AWS Console Management access, using a combination of username and password.</a:t>
            </a:r>
          </a:p>
          <a:p>
            <a:endParaRPr lang="en-IE" dirty="0"/>
          </a:p>
          <a:p>
            <a:r>
              <a:rPr lang="en-IE" dirty="0"/>
              <a:t>We configured the password policy according to the industry standards.</a:t>
            </a:r>
          </a:p>
          <a:p>
            <a:endParaRPr lang="en-IE" dirty="0"/>
          </a:p>
        </p:txBody>
      </p:sp>
    </p:spTree>
    <p:extLst>
      <p:ext uri="{BB962C8B-B14F-4D97-AF65-F5344CB8AC3E}">
        <p14:creationId xmlns:p14="http://schemas.microsoft.com/office/powerpoint/2010/main" val="194336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7" name="Picture 16">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9" name="Rectangle 18">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27" name="Rectangle 26">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FF6C-1F8F-460C-B41D-A124A0F880D9}"/>
              </a:ext>
            </a:extLst>
          </p:cNvPr>
          <p:cNvSpPr>
            <a:spLocks noGrp="1"/>
          </p:cNvSpPr>
          <p:nvPr>
            <p:ph type="title"/>
          </p:nvPr>
        </p:nvSpPr>
        <p:spPr>
          <a:xfrm>
            <a:off x="680322" y="1216404"/>
            <a:ext cx="9689360" cy="3841362"/>
          </a:xfrm>
        </p:spPr>
        <p:txBody>
          <a:bodyPr vert="horz" lIns="91440" tIns="45720" rIns="91440" bIns="45720" rtlCol="0" anchor="b">
            <a:normAutofit/>
          </a:bodyPr>
          <a:lstStyle/>
          <a:p>
            <a:r>
              <a:rPr lang="en-US" sz="7200"/>
              <a:t>User Authentication</a:t>
            </a:r>
          </a:p>
        </p:txBody>
      </p:sp>
    </p:spTree>
    <p:extLst>
      <p:ext uri="{BB962C8B-B14F-4D97-AF65-F5344CB8AC3E}">
        <p14:creationId xmlns:p14="http://schemas.microsoft.com/office/powerpoint/2010/main" val="108394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7BE8D1-1FF9-4952-A3AD-E0504CE5D058}"/>
              </a:ext>
            </a:extLst>
          </p:cNvPr>
          <p:cNvPicPr>
            <a:picLocks noChangeAspect="1"/>
          </p:cNvPicPr>
          <p:nvPr/>
        </p:nvPicPr>
        <p:blipFill rotWithShape="1">
          <a:blip r:embed="rId2"/>
          <a:srcRect l="2128" t="24777" r="56776" b="25427"/>
          <a:stretch/>
        </p:blipFill>
        <p:spPr>
          <a:xfrm>
            <a:off x="2786537" y="1173389"/>
            <a:ext cx="6618926" cy="4511222"/>
          </a:xfrm>
          <a:prstGeom prst="rect">
            <a:avLst/>
          </a:prstGeom>
        </p:spPr>
      </p:pic>
    </p:spTree>
    <p:extLst>
      <p:ext uri="{BB962C8B-B14F-4D97-AF65-F5344CB8AC3E}">
        <p14:creationId xmlns:p14="http://schemas.microsoft.com/office/powerpoint/2010/main" val="13891648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9F944-ABAA-4C71-B9AD-0DED19452D68}"/>
              </a:ext>
            </a:extLst>
          </p:cNvPr>
          <p:cNvPicPr>
            <a:picLocks noChangeAspect="1"/>
          </p:cNvPicPr>
          <p:nvPr/>
        </p:nvPicPr>
        <p:blipFill rotWithShape="1">
          <a:blip r:embed="rId2"/>
          <a:srcRect l="29495" t="27267" r="30389" b="49158"/>
          <a:stretch/>
        </p:blipFill>
        <p:spPr>
          <a:xfrm>
            <a:off x="2172477" y="2132045"/>
            <a:ext cx="7847045" cy="2593910"/>
          </a:xfrm>
          <a:prstGeom prst="rect">
            <a:avLst/>
          </a:prstGeom>
        </p:spPr>
      </p:pic>
    </p:spTree>
    <p:extLst>
      <p:ext uri="{BB962C8B-B14F-4D97-AF65-F5344CB8AC3E}">
        <p14:creationId xmlns:p14="http://schemas.microsoft.com/office/powerpoint/2010/main" val="4420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98B5C-5F4C-482A-875F-72A3A88E723A}"/>
              </a:ext>
            </a:extLst>
          </p:cNvPr>
          <p:cNvPicPr>
            <a:picLocks noChangeAspect="1"/>
          </p:cNvPicPr>
          <p:nvPr/>
        </p:nvPicPr>
        <p:blipFill rotWithShape="1">
          <a:blip r:embed="rId2"/>
          <a:srcRect l="29373" t="19125" r="30474" b="22143"/>
          <a:stretch/>
        </p:blipFill>
        <p:spPr>
          <a:xfrm>
            <a:off x="3051110" y="765110"/>
            <a:ext cx="6475445" cy="5327780"/>
          </a:xfrm>
          <a:prstGeom prst="rect">
            <a:avLst/>
          </a:prstGeom>
        </p:spPr>
      </p:pic>
    </p:spTree>
    <p:extLst>
      <p:ext uri="{BB962C8B-B14F-4D97-AF65-F5344CB8AC3E}">
        <p14:creationId xmlns:p14="http://schemas.microsoft.com/office/powerpoint/2010/main" val="22893347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356</Words>
  <Application>Microsoft Office PowerPoint</Application>
  <PresentationFormat>Widescreen</PresentationFormat>
  <Paragraphs>63</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Trebuchet MS</vt:lpstr>
      <vt:lpstr>Berlin</vt:lpstr>
      <vt:lpstr>Designing A Cloud Solution</vt:lpstr>
      <vt:lpstr>Introduction</vt:lpstr>
      <vt:lpstr>PowerPoint Presentation</vt:lpstr>
      <vt:lpstr>Potential services needed</vt:lpstr>
      <vt:lpstr>Detailed Requirements – Detailed Authentication</vt:lpstr>
      <vt:lpstr>User Authentication</vt:lpstr>
      <vt:lpstr>PowerPoint Presentation</vt:lpstr>
      <vt:lpstr>PowerPoint Presentation</vt:lpstr>
      <vt:lpstr>PowerPoint Presentation</vt:lpstr>
      <vt:lpstr>Network and Security</vt:lpstr>
      <vt:lpstr>VPC’s</vt:lpstr>
      <vt:lpstr>Production VPC Subnet Solution</vt:lpstr>
      <vt:lpstr>Development and Testing VPC Subnet Solution</vt:lpstr>
      <vt:lpstr>Web and Application Tiers</vt:lpstr>
      <vt:lpstr>Instances</vt:lpstr>
      <vt:lpstr>Load Balancers</vt:lpstr>
      <vt:lpstr>Security Group Chaining</vt:lpstr>
      <vt:lpstr>Business Continuity</vt:lpstr>
      <vt:lpstr>Launch Configuration</vt:lpstr>
      <vt:lpstr>Autoscaling Groups</vt:lpstr>
      <vt:lpstr>Auditing</vt:lpstr>
      <vt:lpstr>CloudTrail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Cloud Solution</dc:title>
  <dc:creator>C18470774 Philip Herweling</dc:creator>
  <cp:lastModifiedBy>C18470774 Philip Herweling</cp:lastModifiedBy>
  <cp:revision>8</cp:revision>
  <dcterms:created xsi:type="dcterms:W3CDTF">2020-12-20T15:08:05Z</dcterms:created>
  <dcterms:modified xsi:type="dcterms:W3CDTF">2020-12-20T20:25:36Z</dcterms:modified>
</cp:coreProperties>
</file>