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8.xml" ContentType="application/vnd.openxmlformats-officedocument.presentationml.tags+xml"/>
  <Override PartName="/ppt/notesSlides/notesSlide40.xml" ContentType="application/vnd.openxmlformats-officedocument.presentationml.notesSlide+xml"/>
  <Override PartName="/ppt/tags/tag9.xml" ContentType="application/vnd.openxmlformats-officedocument.presentationml.tags+xml"/>
  <Override PartName="/ppt/notesSlides/notesSlide41.xml" ContentType="application/vnd.openxmlformats-officedocument.presentationml.notesSlide+xml"/>
  <Override PartName="/ppt/tags/tag10.xml" ContentType="application/vnd.openxmlformats-officedocument.presentationml.tags+xml"/>
  <Override PartName="/ppt/notesSlides/notesSlide42.xml" ContentType="application/vnd.openxmlformats-officedocument.presentationml.notesSlide+xml"/>
  <Override PartName="/ppt/tags/tag11.xml" ContentType="application/vnd.openxmlformats-officedocument.presentationml.tags+xml"/>
  <Override PartName="/ppt/notesSlides/notesSlide43.xml" ContentType="application/vnd.openxmlformats-officedocument.presentationml.notesSlide+xml"/>
  <Override PartName="/ppt/tags/tag12.xml" ContentType="application/vnd.openxmlformats-officedocument.presentationml.tags+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769" r:id="rId2"/>
    <p:sldId id="768" r:id="rId3"/>
    <p:sldId id="828" r:id="rId4"/>
    <p:sldId id="770" r:id="rId5"/>
    <p:sldId id="771" r:id="rId6"/>
    <p:sldId id="772" r:id="rId7"/>
    <p:sldId id="776" r:id="rId8"/>
    <p:sldId id="773" r:id="rId9"/>
    <p:sldId id="774" r:id="rId10"/>
    <p:sldId id="777" r:id="rId11"/>
    <p:sldId id="676" r:id="rId12"/>
    <p:sldId id="682" r:id="rId13"/>
    <p:sldId id="686" r:id="rId14"/>
    <p:sldId id="779" r:id="rId15"/>
    <p:sldId id="678" r:id="rId16"/>
    <p:sldId id="680" r:id="rId17"/>
    <p:sldId id="780" r:id="rId18"/>
    <p:sldId id="783" r:id="rId19"/>
    <p:sldId id="829" r:id="rId20"/>
    <p:sldId id="794" r:id="rId21"/>
    <p:sldId id="830" r:id="rId22"/>
    <p:sldId id="795" r:id="rId23"/>
    <p:sldId id="790" r:id="rId24"/>
    <p:sldId id="793" r:id="rId25"/>
    <p:sldId id="832" r:id="rId26"/>
    <p:sldId id="833" r:id="rId27"/>
    <p:sldId id="802" r:id="rId28"/>
    <p:sldId id="806" r:id="rId29"/>
    <p:sldId id="804" r:id="rId30"/>
    <p:sldId id="809" r:id="rId31"/>
    <p:sldId id="834" r:id="rId32"/>
    <p:sldId id="812" r:id="rId33"/>
    <p:sldId id="813" r:id="rId34"/>
    <p:sldId id="836" r:id="rId35"/>
    <p:sldId id="817" r:id="rId36"/>
    <p:sldId id="819" r:id="rId37"/>
    <p:sldId id="831" r:id="rId38"/>
    <p:sldId id="824" r:id="rId39"/>
    <p:sldId id="825" r:id="rId40"/>
    <p:sldId id="826" r:id="rId41"/>
    <p:sldId id="840" r:id="rId42"/>
    <p:sldId id="838" r:id="rId43"/>
    <p:sldId id="827" r:id="rId44"/>
    <p:sldId id="816"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1" id="{680E1F91-9950-3B44-9D23-C3BD1468A1B0}">
          <p14:sldIdLst>
            <p14:sldId id="769"/>
            <p14:sldId id="768"/>
            <p14:sldId id="828"/>
            <p14:sldId id="770"/>
            <p14:sldId id="771"/>
            <p14:sldId id="772"/>
            <p14:sldId id="776"/>
            <p14:sldId id="773"/>
            <p14:sldId id="774"/>
          </p14:sldIdLst>
        </p14:section>
        <p14:section name="Customer Meeting Role Play" id="{BCB00683-4AB2-B04E-9E57-0CDF8B0239BA}">
          <p14:sldIdLst>
            <p14:sldId id="777"/>
            <p14:sldId id="676"/>
            <p14:sldId id="682"/>
          </p14:sldIdLst>
        </p14:section>
        <p14:section name="Role Play Topics" id="{8986BAAA-D24C-7843-B664-C8D25CFC427B}">
          <p14:sldIdLst>
            <p14:sldId id="686"/>
            <p14:sldId id="779"/>
            <p14:sldId id="678"/>
            <p14:sldId id="680"/>
            <p14:sldId id="780"/>
          </p14:sldIdLst>
        </p14:section>
        <p14:section name="Customer Requirements and Solution Design" id="{87C8CE2C-C9F0-BA45-A161-9B77591C1A2B}">
          <p14:sldIdLst>
            <p14:sldId id="783"/>
            <p14:sldId id="829"/>
            <p14:sldId id="794"/>
            <p14:sldId id="830"/>
            <p14:sldId id="795"/>
            <p14:sldId id="790"/>
            <p14:sldId id="793"/>
            <p14:sldId id="832"/>
            <p14:sldId id="833"/>
            <p14:sldId id="802"/>
            <p14:sldId id="806"/>
            <p14:sldId id="804"/>
            <p14:sldId id="809"/>
            <p14:sldId id="834"/>
            <p14:sldId id="812"/>
            <p14:sldId id="813"/>
            <p14:sldId id="836"/>
            <p14:sldId id="817"/>
            <p14:sldId id="819"/>
            <p14:sldId id="831"/>
            <p14:sldId id="824"/>
            <p14:sldId id="825"/>
            <p14:sldId id="826"/>
            <p14:sldId id="840"/>
            <p14:sldId id="838"/>
            <p14:sldId id="827"/>
            <p14:sldId id="81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3" clrIdx="0">
    <p:extLst>
      <p:ext uri="{19B8F6BF-5375-455C-9EA6-DF929625EA0E}">
        <p15:presenceInfo xmlns:p15="http://schemas.microsoft.com/office/powerpoint/2012/main" userId="Microsoft Office User" providerId="None"/>
      </p:ext>
    </p:extLst>
  </p:cmAuthor>
  <p:cmAuthor id="2" name="Kelly, Caryn" initials="KC" lastIdx="6" clrIdx="1">
    <p:extLst>
      <p:ext uri="{19B8F6BF-5375-455C-9EA6-DF929625EA0E}">
        <p15:presenceInfo xmlns:p15="http://schemas.microsoft.com/office/powerpoint/2012/main" userId="S-1-5-21-1407069837-2091007605-538272213-29636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2F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02" autoAdjust="0"/>
    <p:restoredTop sz="74023" autoAdjust="0"/>
  </p:normalViewPr>
  <p:slideViewPr>
    <p:cSldViewPr snapToGrid="0" snapToObjects="1" showGuides="1">
      <p:cViewPr varScale="1">
        <p:scale>
          <a:sx n="84" d="100"/>
          <a:sy n="84" d="100"/>
        </p:scale>
        <p:origin x="1074" y="90"/>
      </p:cViewPr>
      <p:guideLst>
        <p:guide orient="horz" pos="2160"/>
        <p:guide pos="3840"/>
      </p:guideLst>
    </p:cSldViewPr>
  </p:slideViewPr>
  <p:notesTextViewPr>
    <p:cViewPr>
      <p:scale>
        <a:sx n="100" d="100"/>
        <a:sy n="100" d="100"/>
      </p:scale>
      <p:origin x="0" y="0"/>
    </p:cViewPr>
  </p:notesTextViewPr>
  <p:sorterViewPr>
    <p:cViewPr>
      <p:scale>
        <a:sx n="130" d="100"/>
        <a:sy n="130" d="100"/>
      </p:scale>
      <p:origin x="0" y="-1632"/>
    </p:cViewPr>
  </p:sorterViewPr>
  <p:notesViewPr>
    <p:cSldViewPr snapToGrid="0" snapToObjects="1">
      <p:cViewPr varScale="1">
        <p:scale>
          <a:sx n="87" d="100"/>
          <a:sy n="87" d="100"/>
        </p:scale>
        <p:origin x="3840" y="-21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01FDFC-8250-AD46-B773-8125051BCCF6}" type="datetimeFigureOut">
              <a:rPr lang="en-US" smtClean="0"/>
              <a:t>11/29/2020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E5F624-DD5C-304D-B845-4CA850FA0F7C}" type="slidenum">
              <a:rPr lang="en-US" smtClean="0"/>
              <a:t>‹#›</a:t>
            </a:fld>
            <a:endParaRPr lang="en-US" dirty="0"/>
          </a:p>
        </p:txBody>
      </p:sp>
    </p:spTree>
    <p:extLst>
      <p:ext uri="{BB962C8B-B14F-4D97-AF65-F5344CB8AC3E}">
        <p14:creationId xmlns:p14="http://schemas.microsoft.com/office/powerpoint/2010/main" val="2247105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docs.aws.amazon.com/IAM/latest/UserGuide/access_controlling.html#access_controlling-principal-accounts" TargetMode="External"/><Relationship Id="rId3" Type="http://schemas.openxmlformats.org/officeDocument/2006/relationships/hyperlink" Target="https://docs.aws.amazon.com/IAM/latest/UserGuide/access_controlling.html#access_controlling-principals" TargetMode="External"/><Relationship Id="rId7" Type="http://schemas.openxmlformats.org/officeDocument/2006/relationships/hyperlink" Target="https://docs.aws.amazon.com/IAM/latest/UserGuide/access_controlling.html#access_controlling-resources"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docs.aws.amazon.com/IAM/latest/UserGuide/access_controlling.html#access_controlling-policies" TargetMode="External"/><Relationship Id="rId5" Type="http://schemas.openxmlformats.org/officeDocument/2006/relationships/hyperlink" Target="https://docs.aws.amazon.com/IAM/latest/UserGuide/access_controlling.html#access_controlling-identities" TargetMode="External"/><Relationship Id="rId4" Type="http://schemas.openxmlformats.org/officeDocument/2006/relationships/hyperlink" Target="https://docs.aws.amazon.com/IAM/latest/UserGuide/intro-structure.html#intro-structure-principal"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docs.aws.amazon.com/AmazonRDS/latest/UserGuide/USER_VPC.WorkingWithRDSInstanceinaVPC.html#USER_VPC.Non-VPC2VPC" TargetMode="External"/><Relationship Id="rId2" Type="http://schemas.openxmlformats.org/officeDocument/2006/relationships/slide" Target="../slides/slide27.xml"/><Relationship Id="rId1" Type="http://schemas.openxmlformats.org/officeDocument/2006/relationships/notesMaster" Target="../notesMasters/notesMaster1.xml"/><Relationship Id="rId5" Type="http://schemas.openxmlformats.org/officeDocument/2006/relationships/hyperlink" Target="http://docs.aws.amazon.com/AmazonRDS/latest/UserGuide/USER_SQLServerMultiAZ.html" TargetMode="External"/><Relationship Id="rId4" Type="http://schemas.openxmlformats.org/officeDocument/2006/relationships/hyperlink" Target="http://docs.aws.amazon.com/AmazonRDS/latest/UserGuide/Concepts.DBInstanceClass.html"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Welcome to Project 1: Designing a Cloud Solution.</a:t>
            </a:r>
          </a:p>
          <a:p>
            <a:endParaRPr lang="en-US" sz="1100" dirty="0"/>
          </a:p>
          <a:p>
            <a:r>
              <a:rPr lang="en-US" sz="1100" dirty="0"/>
              <a:t>This project is suitable as an individual or group project. For those educators that choose to complete this as a team project, team evaluation materials have been included in the project guide.</a:t>
            </a:r>
          </a:p>
        </p:txBody>
      </p:sp>
      <p:sp>
        <p:nvSpPr>
          <p:cNvPr id="4" name="Slide Number Placeholder 3"/>
          <p:cNvSpPr>
            <a:spLocks noGrp="1"/>
          </p:cNvSpPr>
          <p:nvPr>
            <p:ph type="sldNum" sz="quarter" idx="5"/>
          </p:nvPr>
        </p:nvSpPr>
        <p:spPr/>
        <p:txBody>
          <a:bodyPr/>
          <a:lstStyle/>
          <a:p>
            <a:fld id="{5CE5F624-DD5C-304D-B845-4CA850FA0F7C}" type="slidenum">
              <a:rPr lang="en-US" smtClean="0"/>
              <a:t>1</a:t>
            </a:fld>
            <a:endParaRPr lang="en-US" dirty="0"/>
          </a:p>
        </p:txBody>
      </p:sp>
    </p:spTree>
    <p:extLst>
      <p:ext uri="{BB962C8B-B14F-4D97-AF65-F5344CB8AC3E}">
        <p14:creationId xmlns:p14="http://schemas.microsoft.com/office/powerpoint/2010/main" val="3488130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It’s time to meet with the customer! As part of this role play, you will have the opportunity to play both the role of the customer and the role of the solution architect.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The Solution Architect, also referred to as a SA, is the individual responsible for the design, description, and management of the technical solution. A SA should possess a mix of both business and technical skills with a focus 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effectLst/>
                <a:latin typeface="+mn-lt"/>
                <a:ea typeface="+mn-ea"/>
                <a:cs typeface="+mn-cs"/>
              </a:rPr>
              <a:t>Identifying how technology can be used to solve a given business problem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effectLst/>
                <a:latin typeface="+mn-lt"/>
                <a:ea typeface="+mn-ea"/>
                <a:cs typeface="+mn-cs"/>
              </a:rPr>
              <a:t>Determining how technology can be applied to solve a business problem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effectLst/>
                <a:latin typeface="+mn-lt"/>
                <a:ea typeface="+mn-ea"/>
                <a:cs typeface="+mn-cs"/>
              </a:rPr>
              <a:t>Determining which framework, platform, or tech-stack can be used to create a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effectLst/>
                <a:latin typeface="+mn-lt"/>
                <a:ea typeface="+mn-ea"/>
                <a:cs typeface="+mn-cs"/>
              </a:rPr>
              <a:t>Determining how the application’s back end will look, what resources will be used, and how the resources will interact with each other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effectLst/>
                <a:latin typeface="+mn-lt"/>
                <a:ea typeface="+mn-ea"/>
                <a:cs typeface="+mn-cs"/>
              </a:rPr>
              <a:t>Determining how the architecture or application will scale for the future and how they will be maintained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effectLst/>
                <a:latin typeface="+mn-lt"/>
                <a:ea typeface="+mn-ea"/>
                <a:cs typeface="+mn-cs"/>
              </a:rPr>
              <a:t>Identifying the risk with third party frameworks/ platforms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kern="1200" dirty="0">
                <a:solidFill>
                  <a:schemeClr val="tx1"/>
                </a:solidFill>
                <a:effectLst/>
                <a:latin typeface="+mn-lt"/>
                <a:ea typeface="+mn-ea"/>
                <a:cs typeface="+mn-cs"/>
              </a:rPr>
              <a:t>So, the SA is responsible for both identifying the components of the solution and effective communication of the requirements with their business partner. The discussions are intended to review and summarize the information</a:t>
            </a:r>
            <a:r>
              <a:rPr lang="en-US" sz="1100" kern="1200" baseline="0" dirty="0">
                <a:solidFill>
                  <a:schemeClr val="tx1"/>
                </a:solidFill>
                <a:effectLst/>
                <a:latin typeface="+mn-lt"/>
                <a:ea typeface="+mn-ea"/>
                <a:cs typeface="+mn-cs"/>
              </a:rPr>
              <a:t> about </a:t>
            </a:r>
            <a:r>
              <a:rPr lang="en-US" sz="1100" kern="1200" dirty="0">
                <a:solidFill>
                  <a:schemeClr val="tx1"/>
                </a:solidFill>
                <a:effectLst/>
                <a:latin typeface="+mn-lt"/>
                <a:ea typeface="+mn-ea"/>
                <a:cs typeface="+mn-cs"/>
              </a:rPr>
              <a:t>high availability </a:t>
            </a:r>
            <a:r>
              <a:rPr lang="en-US" sz="1100" kern="1200" baseline="0" dirty="0">
                <a:solidFill>
                  <a:schemeClr val="tx1"/>
                </a:solidFill>
                <a:effectLst/>
                <a:latin typeface="+mn-lt"/>
                <a:ea typeface="+mn-ea"/>
                <a:cs typeface="+mn-cs"/>
              </a:rPr>
              <a:t>previously covered</a:t>
            </a:r>
            <a:r>
              <a:rPr lang="en-US" sz="11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kern="1200" dirty="0">
                <a:solidFill>
                  <a:schemeClr val="tx1"/>
                </a:solidFill>
                <a:effectLst/>
                <a:latin typeface="+mn-lt"/>
                <a:ea typeface="+mn-ea"/>
                <a:cs typeface="+mn-cs"/>
              </a:rPr>
              <a:t>Approach this activity from a</a:t>
            </a:r>
            <a:r>
              <a:rPr lang="en-US" sz="1100" kern="1200" baseline="0" dirty="0">
                <a:solidFill>
                  <a:schemeClr val="tx1"/>
                </a:solidFill>
                <a:effectLst/>
                <a:latin typeface="+mn-lt"/>
                <a:ea typeface="+mn-ea"/>
                <a:cs typeface="+mn-cs"/>
              </a:rPr>
              <a:t> strategy</a:t>
            </a:r>
            <a:r>
              <a:rPr lang="en-US" sz="1100" kern="1200" dirty="0">
                <a:solidFill>
                  <a:schemeClr val="tx1"/>
                </a:solidFill>
                <a:effectLst/>
                <a:latin typeface="+mn-lt"/>
                <a:ea typeface="+mn-ea"/>
                <a:cs typeface="+mn-cs"/>
              </a:rPr>
              <a:t> perspective. Participants should engage in strategic questions, and not </a:t>
            </a:r>
            <a:r>
              <a:rPr lang="en-US" sz="1100" kern="1200" baseline="0" dirty="0">
                <a:solidFill>
                  <a:schemeClr val="tx1"/>
                </a:solidFill>
                <a:effectLst/>
                <a:latin typeface="+mn-lt"/>
                <a:ea typeface="+mn-ea"/>
                <a:cs typeface="+mn-cs"/>
              </a:rPr>
              <a:t>focus only on the services that are used. </a:t>
            </a:r>
            <a:endParaRPr lang="en-US" sz="11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CE5F624-DD5C-304D-B845-4CA850FA0F7C}" type="slidenum">
              <a:rPr lang="en-US" smtClean="0"/>
              <a:t>10</a:t>
            </a:fld>
            <a:endParaRPr lang="en-US" dirty="0"/>
          </a:p>
        </p:txBody>
      </p:sp>
    </p:spTree>
    <p:extLst>
      <p:ext uri="{BB962C8B-B14F-4D97-AF65-F5344CB8AC3E}">
        <p14:creationId xmlns:p14="http://schemas.microsoft.com/office/powerpoint/2010/main" val="384460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indent="0">
              <a:buNone/>
            </a:pPr>
            <a:r>
              <a:rPr lang="en-US" sz="1000" b="1" i="0" baseline="0" dirty="0">
                <a:solidFill>
                  <a:schemeClr val="tx1"/>
                </a:solidFill>
                <a:latin typeface="Calibri" panose="020F0502020204030204" pitchFamily="34" charset="0"/>
              </a:rPr>
              <a:t>Timing: </a:t>
            </a:r>
            <a:r>
              <a:rPr lang="en-US" sz="1000" b="0" i="0" baseline="0" dirty="0">
                <a:solidFill>
                  <a:schemeClr val="tx1"/>
                </a:solidFill>
                <a:latin typeface="Calibri" panose="020F0502020204030204" pitchFamily="34" charset="0"/>
              </a:rPr>
              <a:t>5 minutes for role play prompt review and group discussion</a:t>
            </a:r>
          </a:p>
          <a:p>
            <a:pPr marL="0" indent="0">
              <a:buNone/>
            </a:pPr>
            <a:r>
              <a:rPr lang="en-US" sz="1000" b="1" i="0" baseline="0" dirty="0">
                <a:solidFill>
                  <a:schemeClr val="tx1"/>
                </a:solidFill>
                <a:latin typeface="Calibri" panose="020F0502020204030204" pitchFamily="34" charset="0"/>
              </a:rPr>
              <a:t>Role Play per Prompt: </a:t>
            </a:r>
            <a:r>
              <a:rPr lang="en-US" sz="1000" b="0" i="0" baseline="0" dirty="0">
                <a:solidFill>
                  <a:schemeClr val="tx1"/>
                </a:solidFill>
                <a:latin typeface="Calibri" panose="020F0502020204030204" pitchFamily="34" charset="0"/>
              </a:rPr>
              <a:t>5-8 minutes x 4 prompts = approximately 30 minutes</a:t>
            </a:r>
          </a:p>
          <a:p>
            <a:pPr marL="0" indent="0">
              <a:buNone/>
            </a:pPr>
            <a:endParaRPr lang="en-US" sz="1000" b="0" i="0" baseline="0" dirty="0">
              <a:solidFill>
                <a:schemeClr val="tx1"/>
              </a:solidFill>
              <a:latin typeface="Calibri" panose="020F0502020204030204" pitchFamily="34" charset="0"/>
            </a:endParaRPr>
          </a:p>
          <a:p>
            <a:pPr marL="0" indent="0">
              <a:buNone/>
            </a:pPr>
            <a:r>
              <a:rPr lang="en-US" sz="1000" b="1" i="0" baseline="0" dirty="0">
                <a:solidFill>
                  <a:schemeClr val="tx1"/>
                </a:solidFill>
                <a:latin typeface="Calibri" panose="020F0502020204030204" pitchFamily="34" charset="0"/>
              </a:rPr>
              <a:t>Before Class: Instructor Requirements</a:t>
            </a:r>
          </a:p>
          <a:p>
            <a:pPr marL="0" indent="0">
              <a:buNone/>
            </a:pPr>
            <a:r>
              <a:rPr lang="en-US" sz="1000" b="0" i="0" u="sng" baseline="0" dirty="0">
                <a:solidFill>
                  <a:schemeClr val="tx1"/>
                </a:solidFill>
                <a:latin typeface="Calibri" panose="020F0502020204030204" pitchFamily="34" charset="0"/>
              </a:rPr>
              <a:t>Before class</a:t>
            </a:r>
            <a:r>
              <a:rPr lang="en-US" sz="1000" b="0" i="0" baseline="0" dirty="0">
                <a:solidFill>
                  <a:schemeClr val="tx1"/>
                </a:solidFill>
                <a:latin typeface="Calibri" panose="020F0502020204030204" pitchFamily="34" charset="0"/>
              </a:rPr>
              <a:t>, print or provide copies of each role play prompt slide for the groups. Assign each group one role play prompt, and give them copies of the prompt slide. Each group should have a different prompt.</a:t>
            </a:r>
          </a:p>
          <a:p>
            <a:pPr marL="0" indent="0">
              <a:buNone/>
            </a:pPr>
            <a:endParaRPr lang="en-US" sz="1000" b="0" i="0" baseline="0" dirty="0">
              <a:solidFill>
                <a:schemeClr val="tx1"/>
              </a:solidFill>
              <a:latin typeface="Calibri" panose="020F0502020204030204" pitchFamily="34" charset="0"/>
            </a:endParaRPr>
          </a:p>
          <a:p>
            <a:pPr marL="0" indent="0">
              <a:buNone/>
            </a:pPr>
            <a:r>
              <a:rPr lang="en-US" sz="1000" b="0" i="0" baseline="0" dirty="0">
                <a:solidFill>
                  <a:schemeClr val="tx1"/>
                </a:solidFill>
                <a:latin typeface="Calibri" panose="020F0502020204030204" pitchFamily="34" charset="0"/>
              </a:rPr>
              <a:t>If you have a large class, you can combine groups. Alternatively, you can also allow two groups to have the same prompt, and use the differences in their role plays as a discussion point.</a:t>
            </a:r>
          </a:p>
          <a:p>
            <a:pPr marL="0" indent="0">
              <a:buNone/>
            </a:pPr>
            <a:endParaRPr lang="en-US" sz="1000" b="0" i="0" baseline="0" dirty="0">
              <a:solidFill>
                <a:schemeClr val="tx1"/>
              </a:solidFill>
              <a:latin typeface="Calibri" panose="020F0502020204030204" pitchFamily="34" charset="0"/>
            </a:endParaRPr>
          </a:p>
          <a:p>
            <a:pPr marL="0" indent="0">
              <a:buNone/>
            </a:pPr>
            <a:r>
              <a:rPr lang="en-US" sz="1000" b="0" i="0" baseline="0" dirty="0">
                <a:solidFill>
                  <a:schemeClr val="tx1"/>
                </a:solidFill>
                <a:latin typeface="Calibri" panose="020F0502020204030204" pitchFamily="34" charset="0"/>
              </a:rPr>
              <a:t>Slides are in the </a:t>
            </a:r>
            <a:r>
              <a:rPr lang="en-US" sz="1000" b="1" i="0" baseline="0" dirty="0">
                <a:solidFill>
                  <a:schemeClr val="tx1"/>
                </a:solidFill>
                <a:latin typeface="Calibri" panose="020F0502020204030204" pitchFamily="34" charset="0"/>
              </a:rPr>
              <a:t>Role Play Topics </a:t>
            </a:r>
            <a:r>
              <a:rPr lang="en-US" sz="1000" b="0" i="0" baseline="0" dirty="0">
                <a:solidFill>
                  <a:schemeClr val="tx1"/>
                </a:solidFill>
                <a:latin typeface="Calibri" panose="020F0502020204030204" pitchFamily="34" charset="0"/>
              </a:rPr>
              <a:t>section of this presentation.</a:t>
            </a:r>
          </a:p>
          <a:p>
            <a:pPr marL="0" indent="0">
              <a:buNone/>
            </a:pPr>
            <a:endParaRPr lang="en-US" sz="1000" b="0" i="0" baseline="0" dirty="0">
              <a:solidFill>
                <a:schemeClr val="tx1"/>
              </a:solidFill>
              <a:latin typeface="Calibri" panose="020F0502020204030204" pitchFamily="34" charset="0"/>
            </a:endParaRPr>
          </a:p>
          <a:p>
            <a:pPr marL="0" indent="0">
              <a:buNone/>
            </a:pPr>
            <a:r>
              <a:rPr lang="en-US" sz="1000" b="1" i="0" baseline="0" dirty="0">
                <a:solidFill>
                  <a:schemeClr val="tx1"/>
                </a:solidFill>
                <a:latin typeface="Calibri" panose="020F0502020204030204" pitchFamily="34" charset="0"/>
              </a:rPr>
              <a:t>Considerations for the Instructor</a:t>
            </a:r>
          </a:p>
          <a:p>
            <a:pPr marL="228600" indent="-228600">
              <a:buFont typeface="+mj-lt"/>
              <a:buAutoNum type="arabicPeriod"/>
            </a:pPr>
            <a:r>
              <a:rPr lang="en-US" sz="1000" b="0" i="0" baseline="0" dirty="0">
                <a:solidFill>
                  <a:schemeClr val="tx1"/>
                </a:solidFill>
                <a:latin typeface="Calibri" panose="020F0502020204030204" pitchFamily="34" charset="0"/>
              </a:rPr>
              <a:t>You might also benefit from showing the instructions on the screen during a screen share, referring students to their Student Guides, and copying and pasting the following instructions as a group:</a:t>
            </a:r>
          </a:p>
          <a:p>
            <a:pPr marL="971550" lvl="1" indent="-514350">
              <a:buFont typeface="+mj-lt"/>
              <a:buAutoNum type="arabicPeriod"/>
            </a:pPr>
            <a:r>
              <a:rPr lang="en-US" sz="1000" i="1" dirty="0">
                <a:solidFill>
                  <a:schemeClr val="tx1"/>
                </a:solidFill>
                <a:latin typeface="Calibri" panose="020F0502020204030204" pitchFamily="34" charset="0"/>
              </a:rPr>
              <a:t>Create groups</a:t>
            </a:r>
            <a:r>
              <a:rPr lang="en-US" sz="1000" i="1" baseline="0" dirty="0">
                <a:solidFill>
                  <a:schemeClr val="tx1"/>
                </a:solidFill>
                <a:latin typeface="Calibri" panose="020F0502020204030204" pitchFamily="34" charset="0"/>
              </a:rPr>
              <a:t> of </a:t>
            </a:r>
            <a:r>
              <a:rPr lang="en-US" sz="1000" i="1" dirty="0">
                <a:solidFill>
                  <a:schemeClr val="tx1"/>
                </a:solidFill>
                <a:latin typeface="Calibri" panose="020F0502020204030204" pitchFamily="34" charset="0"/>
              </a:rPr>
              <a:t>4-6 students, and give a different role play prompt to each group. Students</a:t>
            </a:r>
            <a:r>
              <a:rPr lang="en-US" sz="1000" i="1" baseline="0" dirty="0">
                <a:solidFill>
                  <a:schemeClr val="tx1"/>
                </a:solidFill>
                <a:latin typeface="Calibri" panose="020F0502020204030204" pitchFamily="34" charset="0"/>
              </a:rPr>
              <a:t> will </a:t>
            </a:r>
            <a:r>
              <a:rPr lang="en-US" sz="1000" i="1" dirty="0">
                <a:solidFill>
                  <a:schemeClr val="tx1"/>
                </a:solidFill>
                <a:latin typeface="Calibri" panose="020F0502020204030204" pitchFamily="34" charset="0"/>
              </a:rPr>
              <a:t>have a discuss the topic within their group.</a:t>
            </a:r>
          </a:p>
          <a:p>
            <a:pPr marL="971550" lvl="1" indent="-514350">
              <a:buFont typeface="+mj-lt"/>
              <a:buAutoNum type="arabicPeriod"/>
            </a:pPr>
            <a:r>
              <a:rPr lang="en-US" sz="1000" i="1" dirty="0">
                <a:solidFill>
                  <a:schemeClr val="tx1"/>
                </a:solidFill>
                <a:latin typeface="Calibri" panose="020F0502020204030204" pitchFamily="34" charset="0"/>
              </a:rPr>
              <a:t>Give each group 10 minutes to discuss the question and any potential explanations, based on their resources and notes.</a:t>
            </a:r>
          </a:p>
          <a:p>
            <a:pPr marL="971550" lvl="1" indent="-514350">
              <a:buFont typeface="+mj-lt"/>
              <a:buAutoNum type="arabicPeriod"/>
            </a:pPr>
            <a:r>
              <a:rPr lang="en-US" sz="1000" i="1" dirty="0">
                <a:solidFill>
                  <a:schemeClr val="tx1"/>
                </a:solidFill>
                <a:latin typeface="Calibri" panose="020F0502020204030204" pitchFamily="34" charset="0"/>
              </a:rPr>
              <a:t>Two students from each group will then “role-play” the</a:t>
            </a:r>
            <a:r>
              <a:rPr lang="en-US" sz="1000" i="1" baseline="0" dirty="0">
                <a:solidFill>
                  <a:schemeClr val="tx1"/>
                </a:solidFill>
                <a:latin typeface="Calibri" panose="020F0502020204030204" pitchFamily="34" charset="0"/>
              </a:rPr>
              <a:t> question-and-answer session </a:t>
            </a:r>
            <a:r>
              <a:rPr lang="en-US" sz="1000" i="1" dirty="0">
                <a:solidFill>
                  <a:schemeClr val="tx1"/>
                </a:solidFill>
                <a:latin typeface="Calibri" panose="020F0502020204030204" pitchFamily="34" charset="0"/>
              </a:rPr>
              <a:t>for the class.</a:t>
            </a:r>
          </a:p>
          <a:p>
            <a:pPr marL="971550" lvl="1" indent="-514350">
              <a:buFont typeface="+mj-lt"/>
              <a:buAutoNum type="arabicPeriod"/>
            </a:pPr>
            <a:r>
              <a:rPr lang="en-US" sz="1000" i="1" dirty="0">
                <a:solidFill>
                  <a:schemeClr val="tx1"/>
                </a:solidFill>
                <a:latin typeface="Calibri" panose="020F0502020204030204" pitchFamily="34" charset="0"/>
              </a:rPr>
              <a:t>This activity provides each group with the opportunity to “teach” the class about their explanations in response to the prompt, and the approach they took to explain their ideas to the customer.</a:t>
            </a:r>
          </a:p>
          <a:p>
            <a:pPr marL="971550" lvl="1" indent="-514350">
              <a:buFont typeface="+mj-lt"/>
              <a:buAutoNum type="arabicPeriod"/>
            </a:pPr>
            <a:r>
              <a:rPr lang="en-US" sz="1000" i="1" dirty="0">
                <a:solidFill>
                  <a:schemeClr val="tx1"/>
                </a:solidFill>
                <a:latin typeface="Calibri" panose="020F0502020204030204" pitchFamily="34" charset="0"/>
              </a:rPr>
              <a:t>The class will collectively</a:t>
            </a:r>
            <a:r>
              <a:rPr lang="en-US" sz="1000" i="1" baseline="0" dirty="0">
                <a:solidFill>
                  <a:schemeClr val="tx1"/>
                </a:solidFill>
                <a:latin typeface="Calibri" panose="020F0502020204030204" pitchFamily="34" charset="0"/>
              </a:rPr>
              <a:t> </a:t>
            </a:r>
            <a:r>
              <a:rPr lang="en-US" sz="1000" i="1" dirty="0">
                <a:solidFill>
                  <a:schemeClr val="tx1"/>
                </a:solidFill>
                <a:latin typeface="Calibri" panose="020F0502020204030204" pitchFamily="34" charset="0"/>
              </a:rPr>
              <a:t>provide feedback.</a:t>
            </a:r>
          </a:p>
          <a:p>
            <a:pPr marL="971550" lvl="1" indent="-514350">
              <a:buFont typeface="+mj-lt"/>
              <a:buAutoNum type="arabicPeriod"/>
            </a:pPr>
            <a:r>
              <a:rPr lang="en-US" sz="1000" i="1" dirty="0">
                <a:solidFill>
                  <a:schemeClr val="tx1"/>
                </a:solidFill>
                <a:latin typeface="Calibri" panose="020F0502020204030204" pitchFamily="34" charset="0"/>
              </a:rPr>
              <a:t>The instructor will resolve misconceptions or highlight focus points.</a:t>
            </a:r>
          </a:p>
          <a:p>
            <a:pPr marL="228600" indent="-228600">
              <a:buFont typeface="+mj-lt"/>
              <a:buAutoNum type="arabicPeriod"/>
            </a:pPr>
            <a:r>
              <a:rPr lang="en-US" sz="1000" b="0" i="0" baseline="0" dirty="0">
                <a:solidFill>
                  <a:schemeClr val="tx1"/>
                </a:solidFill>
                <a:latin typeface="Calibri" panose="020F0502020204030204" pitchFamily="34" charset="0"/>
              </a:rPr>
              <a:t>You can provide the prompts to students through one of the following ways:</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baseline="0" dirty="0">
                <a:solidFill>
                  <a:schemeClr val="tx1"/>
                </a:solidFill>
                <a:latin typeface="Calibri" panose="020F0502020204030204" pitchFamily="34" charset="0"/>
              </a:rPr>
              <a:t>Print the prompts before class and pass copies out to each group. </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baseline="0" dirty="0">
                <a:solidFill>
                  <a:schemeClr val="tx1"/>
                </a:solidFill>
                <a:latin typeface="Calibri" panose="020F0502020204030204" pitchFamily="34" charset="0"/>
              </a:rPr>
              <a:t>Refer students to their Student Guides, where they can read the prompt for the role play number that they were assigned.</a:t>
            </a:r>
          </a:p>
          <a:p>
            <a:pPr marL="457200" lvl="1" indent="0">
              <a:buFont typeface="Arial" panose="020B0604020202020204" pitchFamily="34" charset="0"/>
              <a:buNone/>
            </a:pPr>
            <a:endParaRPr lang="en-US" sz="1000" b="0" i="0" baseline="0" dirty="0">
              <a:solidFill>
                <a:schemeClr val="tx1"/>
              </a:solidFill>
              <a:latin typeface="Calibri" panose="020F0502020204030204" pitchFamily="34" charset="0"/>
            </a:endParaRPr>
          </a:p>
        </p:txBody>
      </p:sp>
    </p:spTree>
    <p:extLst>
      <p:ext uri="{BB962C8B-B14F-4D97-AF65-F5344CB8AC3E}">
        <p14:creationId xmlns:p14="http://schemas.microsoft.com/office/powerpoint/2010/main" val="4120795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sz="1100" b="0" kern="1200" dirty="0">
                <a:solidFill>
                  <a:schemeClr val="tx1"/>
                </a:solidFill>
                <a:effectLst/>
                <a:latin typeface="Calibri" panose="020F0502020204030204" pitchFamily="34" charset="0"/>
                <a:ea typeface="MS PGothic" panose="020B0600070205080204" pitchFamily="34" charset="-128"/>
                <a:cs typeface="ＭＳ Ｐゴシック" charset="0"/>
              </a:rPr>
              <a:t>Questions?</a:t>
            </a:r>
          </a:p>
        </p:txBody>
      </p:sp>
    </p:spTree>
    <p:extLst>
      <p:ext uri="{BB962C8B-B14F-4D97-AF65-F5344CB8AC3E}">
        <p14:creationId xmlns:p14="http://schemas.microsoft.com/office/powerpoint/2010/main" val="391274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Font typeface="Arial"/>
              <a:defRPr sz="1800" b="0">
                <a:solidFill>
                  <a:srgbClr val="000000"/>
                </a:solidFill>
              </a:defRPr>
            </a:pPr>
            <a:r>
              <a:rPr lang="en-US" sz="1000" b="1" dirty="0">
                <a:solidFill>
                  <a:schemeClr val="tx1"/>
                </a:solidFill>
                <a:latin typeface="+mn-lt"/>
              </a:rPr>
              <a:t>Role Play</a:t>
            </a:r>
            <a:endParaRPr lang="en-US" sz="1000" b="1" baseline="0" dirty="0">
              <a:solidFill>
                <a:schemeClr val="tx1"/>
              </a:solidFill>
              <a:latin typeface="+mn-lt"/>
            </a:endParaRPr>
          </a:p>
          <a:p>
            <a:pPr lvl="0">
              <a:buFont typeface="Arial"/>
              <a:defRPr sz="1800" b="0">
                <a:solidFill>
                  <a:srgbClr val="000000"/>
                </a:solidFill>
              </a:defRPr>
            </a:pPr>
            <a:r>
              <a:rPr lang="en-US" sz="1000" b="1" baseline="0" dirty="0">
                <a:solidFill>
                  <a:schemeClr val="tx1"/>
                </a:solidFill>
                <a:latin typeface="+mn-lt"/>
              </a:rPr>
              <a:t>Time: </a:t>
            </a:r>
            <a:r>
              <a:rPr lang="en-US" sz="1000" b="0" baseline="0" dirty="0">
                <a:solidFill>
                  <a:schemeClr val="tx1"/>
                </a:solidFill>
                <a:latin typeface="+mn-lt"/>
              </a:rPr>
              <a:t>10 minutes</a:t>
            </a:r>
          </a:p>
          <a:p>
            <a:pPr lvl="0">
              <a:buFont typeface="Arial"/>
              <a:defRPr sz="1800" b="0">
                <a:solidFill>
                  <a:srgbClr val="000000"/>
                </a:solidFill>
              </a:defRPr>
            </a:pPr>
            <a:endParaRPr lang="en-US" sz="1000" b="0" baseline="0" dirty="0">
              <a:solidFill>
                <a:schemeClr val="tx1"/>
              </a:solidFill>
              <a:latin typeface="+mn-lt"/>
            </a:endParaRPr>
          </a:p>
          <a:p>
            <a:pPr lvl="0">
              <a:buFont typeface="Arial"/>
              <a:defRPr sz="1800" b="0">
                <a:solidFill>
                  <a:srgbClr val="000000"/>
                </a:solidFill>
              </a:defRPr>
            </a:pPr>
            <a:r>
              <a:rPr lang="en-US" sz="1000" b="0" baseline="0" dirty="0">
                <a:solidFill>
                  <a:schemeClr val="tx1"/>
                </a:solidFill>
                <a:latin typeface="+mn-lt"/>
              </a:rPr>
              <a:t>This activity provides students with opportunities to create explanations about high availability that a customer can understand. </a:t>
            </a:r>
          </a:p>
          <a:p>
            <a:pPr marL="228600" lvl="0" indent="-228600">
              <a:buFont typeface="+mj-lt"/>
              <a:buAutoNum type="arabicPeriod"/>
              <a:defRPr sz="1800" b="0">
                <a:solidFill>
                  <a:srgbClr val="000000"/>
                </a:solidFill>
              </a:defRPr>
            </a:pPr>
            <a:r>
              <a:rPr lang="en-US" sz="1000" baseline="0" dirty="0">
                <a:solidFill>
                  <a:schemeClr val="tx1"/>
                </a:solidFill>
                <a:latin typeface="+mn-lt"/>
              </a:rPr>
              <a:t>Students should pair up to discuss the above prompt. One student should play the customer, and the other student should play the Solutions Architect (SA).</a:t>
            </a:r>
          </a:p>
          <a:p>
            <a:pPr marL="228600" lvl="0" indent="-228600">
              <a:buFont typeface="+mj-lt"/>
              <a:buAutoNum type="arabicPeriod"/>
              <a:defRPr sz="1800" b="0">
                <a:solidFill>
                  <a:srgbClr val="000000"/>
                </a:solidFill>
              </a:defRPr>
            </a:pPr>
            <a:r>
              <a:rPr lang="en-US" sz="1000" baseline="0" dirty="0">
                <a:solidFill>
                  <a:schemeClr val="tx1"/>
                </a:solidFill>
                <a:latin typeface="+mn-lt"/>
              </a:rPr>
              <a:t>(1-2 minutes) The student who plays the customer should ask the student who plays the SA the question prompt.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sz="1800" b="0">
                <a:solidFill>
                  <a:srgbClr val="000000"/>
                </a:solidFill>
              </a:defRPr>
            </a:pPr>
            <a:r>
              <a:rPr lang="en-US" sz="1000" baseline="0" dirty="0">
                <a:solidFill>
                  <a:schemeClr val="tx1"/>
                </a:solidFill>
                <a:latin typeface="+mn-lt"/>
              </a:rPr>
              <a:t>(1-2 minutes) The SA will then provide their explanations of the question based on the customer’s responses. The SA should ask the customer questions to obtain more information, as needed.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sz="1800" b="0">
                <a:solidFill>
                  <a:srgbClr val="000000"/>
                </a:solidFill>
              </a:defRPr>
            </a:pPr>
            <a:r>
              <a:rPr lang="en-US" sz="1000" baseline="0" dirty="0">
                <a:solidFill>
                  <a:schemeClr val="tx1"/>
                </a:solidFill>
                <a:latin typeface="+mn-lt"/>
              </a:rPr>
              <a:t>(1 minute) Through constructive feedback, the customer will decide if the SA addressed their question in a way that they could understand.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sz="1800" b="0">
                <a:solidFill>
                  <a:srgbClr val="000000"/>
                </a:solidFill>
              </a:defRPr>
            </a:pPr>
            <a:r>
              <a:rPr lang="en-US" sz="1000" baseline="0" dirty="0">
                <a:solidFill>
                  <a:schemeClr val="tx1"/>
                </a:solidFill>
                <a:latin typeface="+mn-lt"/>
              </a:rPr>
              <a:t>Allow students to switch roles, and repeat steps 2-4.</a:t>
            </a:r>
          </a:p>
          <a:p>
            <a:pPr marL="228600" lvl="0" indent="-228600">
              <a:buFont typeface="+mj-lt"/>
              <a:buAutoNum type="arabicPeriod"/>
              <a:defRPr sz="1800" b="0">
                <a:solidFill>
                  <a:srgbClr val="000000"/>
                </a:solidFill>
              </a:defRPr>
            </a:pPr>
            <a:r>
              <a:rPr lang="en-US" sz="1000" baseline="0" dirty="0">
                <a:solidFill>
                  <a:schemeClr val="tx1"/>
                </a:solidFill>
                <a:latin typeface="+mn-lt"/>
              </a:rPr>
              <a:t>As a class, discuss the activity and share ways that made it easier to obtain information from the customer. Also discuss the approaches that the SAs used to explain the various concepts. Evaluate the SA responses from the customer perspective – were the responses understandable and did the provide enough technical detail without confusing the customer? Suggest that students take notes that they can use in future customer conversations.</a:t>
            </a:r>
            <a:endParaRPr lang="en-US" sz="1000" dirty="0">
              <a:solidFill>
                <a:schemeClr val="tx1"/>
              </a:solidFill>
              <a:latin typeface="+mn-lt"/>
            </a:endParaRPr>
          </a:p>
          <a:p>
            <a:pPr lvl="0">
              <a:buFont typeface="Arial"/>
              <a:defRPr sz="1800" b="0">
                <a:solidFill>
                  <a:srgbClr val="000000"/>
                </a:solidFill>
              </a:defRPr>
            </a:pPr>
            <a:endParaRPr lang="en-US" sz="1000" dirty="0">
              <a:solidFill>
                <a:schemeClr val="tx1"/>
              </a:solidFill>
              <a:latin typeface="+mn-lt"/>
            </a:endParaRPr>
          </a:p>
          <a:p>
            <a:pPr lvl="0">
              <a:buFont typeface="Arial"/>
              <a:defRPr sz="1800" b="0">
                <a:solidFill>
                  <a:srgbClr val="000000"/>
                </a:solidFill>
              </a:defRPr>
            </a:pPr>
            <a:r>
              <a:rPr lang="en-US" sz="1000" b="1" dirty="0">
                <a:solidFill>
                  <a:schemeClr val="tx1"/>
                </a:solidFill>
                <a:latin typeface="+mn-lt"/>
              </a:rPr>
              <a:t>Answers: </a:t>
            </a:r>
            <a:r>
              <a:rPr lang="en-US" sz="1000" b="0" dirty="0">
                <a:solidFill>
                  <a:schemeClr val="tx1"/>
                </a:solidFill>
                <a:latin typeface="+mn-lt"/>
              </a:rPr>
              <a:t>Student answers might</a:t>
            </a:r>
            <a:r>
              <a:rPr lang="en-US" sz="1000" b="0" baseline="0" dirty="0">
                <a:solidFill>
                  <a:schemeClr val="tx1"/>
                </a:solidFill>
                <a:latin typeface="+mn-lt"/>
              </a:rPr>
              <a:t> </a:t>
            </a:r>
            <a:r>
              <a:rPr lang="en-US" sz="1000" baseline="0" dirty="0">
                <a:solidFill>
                  <a:schemeClr val="tx1"/>
                </a:solidFill>
                <a:latin typeface="+mn-lt"/>
              </a:rPr>
              <a:t>vary, but they should provide accurate explanations that help customers understand the relationship between the two concepts. </a:t>
            </a:r>
          </a:p>
          <a:p>
            <a:pPr marL="171450" lvl="0" indent="-171450">
              <a:buFont typeface="Arial" panose="020B0604020202020204" pitchFamily="34" charset="0"/>
              <a:buChar char="•"/>
              <a:defRPr sz="1800" b="0">
                <a:solidFill>
                  <a:srgbClr val="000000"/>
                </a:solidFill>
              </a:defRPr>
            </a:pPr>
            <a:r>
              <a:rPr lang="en-US" sz="1000" kern="1200" dirty="0">
                <a:solidFill>
                  <a:schemeClr val="tx1"/>
                </a:solidFill>
                <a:effectLst/>
                <a:latin typeface="+mn-lt"/>
                <a:cs typeface="Arial" panose="020B0604020202020204" pitchFamily="34" charset="0"/>
              </a:rPr>
              <a:t>High availability is about ensuring that your application has a minimum to no downtime. </a:t>
            </a:r>
            <a:endParaRPr lang="en-US" sz="1000" baseline="0" dirty="0">
              <a:solidFill>
                <a:schemeClr val="tx1"/>
              </a:solidFill>
              <a:latin typeface="+mn-lt"/>
            </a:endParaRPr>
          </a:p>
          <a:p>
            <a:pPr marL="171450" lvl="0" indent="-171450">
              <a:buFont typeface="Arial" panose="020B0604020202020204" pitchFamily="34" charset="0"/>
              <a:buChar char="•"/>
              <a:defRPr sz="1800" b="0">
                <a:solidFill>
                  <a:srgbClr val="000000"/>
                </a:solidFill>
              </a:defRPr>
            </a:pPr>
            <a:r>
              <a:rPr lang="en-US" sz="1000" baseline="0" dirty="0">
                <a:solidFill>
                  <a:schemeClr val="tx1"/>
                </a:solidFill>
                <a:latin typeface="+mn-lt"/>
              </a:rPr>
              <a:t>High availability design ensures that the architecture can survive a disaster and usually focuses on one failure that might be predictable.</a:t>
            </a:r>
          </a:p>
          <a:p>
            <a:pPr marL="171450" lvl="0" indent="-171450">
              <a:buFont typeface="Arial" panose="020B0604020202020204" pitchFamily="34" charset="0"/>
              <a:buChar char="•"/>
              <a:defRPr sz="1800" b="0">
                <a:solidFill>
                  <a:srgbClr val="000000"/>
                </a:solidFill>
              </a:defRPr>
            </a:pPr>
            <a:r>
              <a:rPr lang="en-US" sz="1000" baseline="0" dirty="0">
                <a:solidFill>
                  <a:schemeClr val="tx1"/>
                </a:solidFill>
                <a:latin typeface="+mn-lt"/>
              </a:rPr>
              <a:t>Disaster recovery is being able to recover data and re-establish IT services when multiple failures occur.</a:t>
            </a:r>
          </a:p>
          <a:p>
            <a:pPr lvl="0">
              <a:buFont typeface="Arial"/>
              <a:defRPr sz="1800" b="0">
                <a:solidFill>
                  <a:srgbClr val="000000"/>
                </a:solidFill>
              </a:defRPr>
            </a:pPr>
            <a:endParaRPr lang="en-US" sz="1000" baseline="0" dirty="0">
              <a:solidFill>
                <a:schemeClr val="tx1"/>
              </a:solidFill>
              <a:latin typeface="+mn-lt"/>
            </a:endParaRPr>
          </a:p>
          <a:p>
            <a:pPr lvl="0">
              <a:buFont typeface="Arial"/>
              <a:defRPr sz="1800" b="0">
                <a:solidFill>
                  <a:srgbClr val="000000"/>
                </a:solidFill>
              </a:defRPr>
            </a:pPr>
            <a:r>
              <a:rPr lang="en-US" sz="1000" baseline="0" dirty="0">
                <a:solidFill>
                  <a:schemeClr val="tx1"/>
                </a:solidFill>
                <a:latin typeface="+mn-lt"/>
              </a:rPr>
              <a:t>Students should use the customer’s existing architecture diagram to illustrate how high availability impacts the current architecture, and relate it to their explanation.</a:t>
            </a:r>
          </a:p>
          <a:p>
            <a:pPr lvl="0">
              <a:buFont typeface="Arial"/>
              <a:defRPr sz="1800" b="0">
                <a:solidFill>
                  <a:srgbClr val="000000"/>
                </a:solidFill>
              </a:defRPr>
            </a:pPr>
            <a:endParaRPr lang="en-US" sz="1000" b="0" kern="1200" baseline="0" dirty="0">
              <a:solidFill>
                <a:schemeClr val="tx1"/>
              </a:solidFill>
              <a:latin typeface="+mn-lt"/>
            </a:endParaRPr>
          </a:p>
          <a:p>
            <a:pPr lvl="0">
              <a:buFont typeface="Arial"/>
              <a:defRPr sz="1800" b="0">
                <a:solidFill>
                  <a:srgbClr val="000000"/>
                </a:solidFill>
              </a:defRPr>
            </a:pPr>
            <a:r>
              <a:rPr lang="en-US" sz="1000" b="1" kern="1200" baseline="0" dirty="0">
                <a:solidFill>
                  <a:schemeClr val="tx1"/>
                </a:solidFill>
                <a:latin typeface="+mn-lt"/>
              </a:rPr>
              <a:t>Instructor Action: </a:t>
            </a:r>
            <a:r>
              <a:rPr lang="en-US" sz="1000" b="0" kern="1200" baseline="0" dirty="0">
                <a:solidFill>
                  <a:schemeClr val="tx1"/>
                </a:solidFill>
                <a:latin typeface="+mn-lt"/>
              </a:rPr>
              <a:t>Be sure to provide clarification when students need help understanding these concepts, which might include drawing the architecture to support visual learners, and providing the “why” behind various concepts.</a:t>
            </a:r>
          </a:p>
          <a:p>
            <a:pPr marL="0" lvl="0" indent="0">
              <a:buFont typeface="Arial" panose="020B0604020202020204" pitchFamily="34" charset="0"/>
              <a:buNone/>
              <a:defRPr sz="1800" b="0">
                <a:solidFill>
                  <a:srgbClr val="000000"/>
                </a:solidFill>
              </a:defRPr>
            </a:pPr>
            <a:endParaRPr lang="en-US" sz="1000" baseline="0" dirty="0">
              <a:solidFill>
                <a:schemeClr val="tx1"/>
              </a:solidFill>
              <a:latin typeface="+mn-lt"/>
            </a:endParaRPr>
          </a:p>
          <a:p>
            <a:pPr marL="0" lvl="0" indent="0">
              <a:buFont typeface="Arial" panose="020B0604020202020204" pitchFamily="34" charset="0"/>
              <a:buNone/>
              <a:defRPr sz="1800" b="0">
                <a:solidFill>
                  <a:srgbClr val="000000"/>
                </a:solidFill>
              </a:defRPr>
            </a:pPr>
            <a:r>
              <a:rPr lang="en-US" sz="1000" b="1" baseline="0" dirty="0">
                <a:solidFill>
                  <a:schemeClr val="tx1"/>
                </a:solidFill>
                <a:latin typeface="+mn-lt"/>
              </a:rPr>
              <a:t>Instructor Note: </a:t>
            </a:r>
            <a:r>
              <a:rPr lang="en-US" sz="1000" baseline="0" dirty="0">
                <a:solidFill>
                  <a:schemeClr val="tx1"/>
                </a:solidFill>
                <a:latin typeface="+mn-lt"/>
              </a:rPr>
              <a:t>Students should be able to build rapport, ask customers questions to obtain more information, and resolve misconceptions, as needed.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F83337-5DB3-1549-B91D-904535992E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471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Font typeface="Arial"/>
              <a:defRPr sz="1800" b="0">
                <a:solidFill>
                  <a:srgbClr val="000000"/>
                </a:solidFill>
              </a:defRPr>
            </a:pPr>
            <a:r>
              <a:rPr lang="en-US" sz="1000" b="1" dirty="0">
                <a:solidFill>
                  <a:schemeClr val="tx1"/>
                </a:solidFill>
                <a:latin typeface="+mn-lt"/>
              </a:rPr>
              <a:t>Role Play</a:t>
            </a:r>
            <a:endParaRPr lang="en-US" sz="1000" b="1" baseline="0" dirty="0">
              <a:solidFill>
                <a:schemeClr val="tx1"/>
              </a:solidFill>
              <a:latin typeface="+mn-lt"/>
            </a:endParaRPr>
          </a:p>
          <a:p>
            <a:pPr lvl="0">
              <a:buFont typeface="Arial"/>
              <a:defRPr sz="1800" b="0">
                <a:solidFill>
                  <a:srgbClr val="000000"/>
                </a:solidFill>
              </a:defRPr>
            </a:pPr>
            <a:r>
              <a:rPr lang="en-US" sz="1000" b="1" baseline="0" dirty="0">
                <a:solidFill>
                  <a:schemeClr val="tx1"/>
                </a:solidFill>
                <a:latin typeface="+mn-lt"/>
              </a:rPr>
              <a:t>Time: </a:t>
            </a:r>
            <a:r>
              <a:rPr lang="en-US" sz="1000" b="0" baseline="0" dirty="0">
                <a:solidFill>
                  <a:schemeClr val="tx1"/>
                </a:solidFill>
                <a:latin typeface="+mn-lt"/>
              </a:rPr>
              <a:t>10 minutes</a:t>
            </a:r>
          </a:p>
          <a:p>
            <a:pPr lvl="0">
              <a:buFont typeface="Arial"/>
              <a:defRPr sz="1800" b="0">
                <a:solidFill>
                  <a:srgbClr val="000000"/>
                </a:solidFill>
              </a:defRPr>
            </a:pPr>
            <a:endParaRPr lang="en-US" sz="1000" b="0" baseline="0" dirty="0">
              <a:solidFill>
                <a:schemeClr val="tx1"/>
              </a:solidFill>
              <a:latin typeface="+mn-lt"/>
            </a:endParaRPr>
          </a:p>
          <a:p>
            <a:pPr lvl="0">
              <a:buFont typeface="Arial"/>
              <a:defRPr sz="1800" b="0">
                <a:solidFill>
                  <a:srgbClr val="000000"/>
                </a:solidFill>
              </a:defRPr>
            </a:pPr>
            <a:r>
              <a:rPr lang="en-US" sz="1000" b="0" baseline="0" dirty="0">
                <a:solidFill>
                  <a:schemeClr val="tx1"/>
                </a:solidFill>
                <a:latin typeface="+mn-lt"/>
              </a:rPr>
              <a:t>This activity provides students with opportunities to create explanations about high availability that a customer can understand. </a:t>
            </a:r>
          </a:p>
          <a:p>
            <a:pPr marL="228600" lvl="0" indent="-228600">
              <a:buFont typeface="+mj-lt"/>
              <a:buAutoNum type="arabicPeriod"/>
              <a:defRPr sz="1800" b="0">
                <a:solidFill>
                  <a:srgbClr val="000000"/>
                </a:solidFill>
              </a:defRPr>
            </a:pPr>
            <a:r>
              <a:rPr lang="en-US" sz="1000" baseline="0" dirty="0">
                <a:solidFill>
                  <a:schemeClr val="tx1"/>
                </a:solidFill>
                <a:latin typeface="+mn-lt"/>
              </a:rPr>
              <a:t>Students should pair up to discuss the above prompt. One student should play the customer, and the other student should play the Solutions Architect (SA).</a:t>
            </a:r>
          </a:p>
          <a:p>
            <a:pPr marL="228600" lvl="0" indent="-228600">
              <a:buFont typeface="+mj-lt"/>
              <a:buAutoNum type="arabicPeriod"/>
              <a:defRPr sz="1800" b="0">
                <a:solidFill>
                  <a:srgbClr val="000000"/>
                </a:solidFill>
              </a:defRPr>
            </a:pPr>
            <a:r>
              <a:rPr lang="en-US" sz="1000" baseline="0" dirty="0">
                <a:solidFill>
                  <a:schemeClr val="tx1"/>
                </a:solidFill>
                <a:latin typeface="+mn-lt"/>
              </a:rPr>
              <a:t>(1-2 minutes) The student who plays the customer should ask the student who plays the SA the question prompt.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sz="1800" b="0">
                <a:solidFill>
                  <a:srgbClr val="000000"/>
                </a:solidFill>
              </a:defRPr>
            </a:pPr>
            <a:r>
              <a:rPr lang="en-US" sz="1000" baseline="0" dirty="0">
                <a:solidFill>
                  <a:schemeClr val="tx1"/>
                </a:solidFill>
                <a:latin typeface="+mn-lt"/>
              </a:rPr>
              <a:t>(1-2 minutes) The SA will then provide their explanations of the question based on the customer’s responses. The SA should ask the customer questions to obtain more information, as needed.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sz="1800" b="0">
                <a:solidFill>
                  <a:srgbClr val="000000"/>
                </a:solidFill>
              </a:defRPr>
            </a:pPr>
            <a:r>
              <a:rPr lang="en-US" sz="1000" baseline="0" dirty="0">
                <a:solidFill>
                  <a:schemeClr val="tx1"/>
                </a:solidFill>
                <a:latin typeface="+mn-lt"/>
              </a:rPr>
              <a:t>(1 minute) Through constructive feedback, the customer will decide if the SA addressed their question in a way that they could understand.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sz="1800" b="0">
                <a:solidFill>
                  <a:srgbClr val="000000"/>
                </a:solidFill>
              </a:defRPr>
            </a:pPr>
            <a:r>
              <a:rPr lang="en-US" sz="1000" baseline="0" dirty="0">
                <a:solidFill>
                  <a:schemeClr val="tx1"/>
                </a:solidFill>
                <a:latin typeface="+mn-lt"/>
              </a:rPr>
              <a:t>Allow students to switch roles, and repeat steps 2-4.</a:t>
            </a:r>
          </a:p>
          <a:p>
            <a:pPr marL="228600" lvl="0" indent="-228600">
              <a:buFont typeface="+mj-lt"/>
              <a:buAutoNum type="arabicPeriod"/>
              <a:defRPr sz="1800" b="0">
                <a:solidFill>
                  <a:srgbClr val="000000"/>
                </a:solidFill>
              </a:defRPr>
            </a:pPr>
            <a:r>
              <a:rPr lang="en-US" sz="1000" baseline="0" dirty="0">
                <a:solidFill>
                  <a:schemeClr val="tx1"/>
                </a:solidFill>
                <a:latin typeface="+mn-lt"/>
              </a:rPr>
              <a:t>As a class, discuss the activity and share ways that made it easier to obtain information from the customer. Also discuss the approaches that the SAs used to explain the various concepts. Evaluate the SA responses from the customer perspective – were the responses understandable and did the provide enough technical detail without confusing the customer? Suggest that students take notes that they can use in future customer conversations.</a:t>
            </a:r>
            <a:endParaRPr lang="en-US" sz="1000" dirty="0">
              <a:solidFill>
                <a:schemeClr val="tx1"/>
              </a:solidFill>
              <a:latin typeface="+mn-lt"/>
            </a:endParaRPr>
          </a:p>
          <a:p>
            <a:pPr lvl="0">
              <a:buFont typeface="Arial"/>
              <a:defRPr sz="1800" b="0">
                <a:solidFill>
                  <a:srgbClr val="000000"/>
                </a:solidFill>
              </a:defRPr>
            </a:pPr>
            <a:endParaRPr lang="en-US" sz="1000" dirty="0">
              <a:solidFill>
                <a:schemeClr val="tx1"/>
              </a:solidFill>
              <a:latin typeface="+mn-lt"/>
            </a:endParaRPr>
          </a:p>
          <a:p>
            <a:pPr lvl="0">
              <a:buFont typeface="Arial"/>
              <a:defRPr sz="1800" b="0">
                <a:solidFill>
                  <a:srgbClr val="000000"/>
                </a:solidFill>
              </a:defRPr>
            </a:pPr>
            <a:r>
              <a:rPr lang="en-US" sz="800" b="1" dirty="0">
                <a:solidFill>
                  <a:schemeClr val="tx1"/>
                </a:solidFill>
                <a:latin typeface="+mn-lt"/>
              </a:rPr>
              <a:t>Answers: </a:t>
            </a:r>
            <a:r>
              <a:rPr lang="en-US" sz="800" b="0" dirty="0">
                <a:solidFill>
                  <a:schemeClr val="tx1"/>
                </a:solidFill>
                <a:latin typeface="+mn-lt"/>
              </a:rPr>
              <a:t>Student answers might</a:t>
            </a:r>
            <a:r>
              <a:rPr lang="en-US" sz="800" b="0" baseline="0" dirty="0">
                <a:solidFill>
                  <a:schemeClr val="tx1"/>
                </a:solidFill>
                <a:latin typeface="+mn-lt"/>
              </a:rPr>
              <a:t> </a:t>
            </a:r>
            <a:r>
              <a:rPr lang="en-US" sz="800" baseline="0" dirty="0">
                <a:solidFill>
                  <a:schemeClr val="tx1"/>
                </a:solidFill>
                <a:latin typeface="+mn-lt"/>
              </a:rPr>
              <a:t>vary, but they should provide accurate explanations that help customers understand the relationship between Regions, Availability Zones, and high availability. Answers could reflect the following: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sz="1800" b="0">
                <a:solidFill>
                  <a:srgbClr val="000000"/>
                </a:solidFill>
              </a:defRPr>
            </a:pPr>
            <a:r>
              <a:rPr lang="en-US" sz="1000" b="0" i="0" kern="1200" dirty="0">
                <a:solidFill>
                  <a:schemeClr val="tx1"/>
                </a:solidFill>
                <a:effectLst/>
                <a:latin typeface="+mn-lt"/>
                <a:ea typeface="+mn-ea"/>
                <a:cs typeface="+mn-cs"/>
              </a:rPr>
              <a:t>A discussion about the differences between regions and availability zones. </a:t>
            </a:r>
            <a:r>
              <a:rPr lang="en-US" sz="800" b="0" i="0" kern="1200" dirty="0">
                <a:solidFill>
                  <a:schemeClr val="tx1"/>
                </a:solidFill>
                <a:effectLst/>
                <a:latin typeface="+mn-lt"/>
                <a:ea typeface="+mn-ea"/>
                <a:cs typeface="+mn-cs"/>
              </a:rPr>
              <a:t>Each </a:t>
            </a:r>
            <a:r>
              <a:rPr lang="en-US" sz="800" b="0" i="1" kern="1200" dirty="0">
                <a:solidFill>
                  <a:schemeClr val="tx1"/>
                </a:solidFill>
                <a:effectLst/>
                <a:latin typeface="+mn-lt"/>
                <a:ea typeface="+mn-ea"/>
                <a:cs typeface="+mn-cs"/>
              </a:rPr>
              <a:t>region</a:t>
            </a:r>
            <a:r>
              <a:rPr lang="en-US" sz="800" b="0" i="0" kern="1200" dirty="0">
                <a:solidFill>
                  <a:schemeClr val="tx1"/>
                </a:solidFill>
                <a:effectLst/>
                <a:latin typeface="+mn-lt"/>
                <a:ea typeface="+mn-ea"/>
                <a:cs typeface="+mn-cs"/>
              </a:rPr>
              <a:t> is a separate geographic area. Each region has multiple, isolated locations known as </a:t>
            </a:r>
            <a:r>
              <a:rPr lang="en-US" sz="800" b="0" i="1" kern="1200" dirty="0">
                <a:solidFill>
                  <a:schemeClr val="tx1"/>
                </a:solidFill>
                <a:effectLst/>
                <a:latin typeface="+mn-lt"/>
                <a:ea typeface="+mn-ea"/>
                <a:cs typeface="+mn-cs"/>
              </a:rPr>
              <a:t>Availability Zones</a:t>
            </a:r>
            <a:r>
              <a:rPr lang="en-US" sz="800" b="0" i="0" kern="1200" dirty="0">
                <a:solidFill>
                  <a:schemeClr val="tx1"/>
                </a:solidFill>
                <a:effectLst/>
                <a:latin typeface="+mn-lt"/>
                <a:ea typeface="+mn-ea"/>
                <a:cs typeface="+mn-cs"/>
              </a:rPr>
              <a:t>. Resources aren't replicated across regions unless you do so specifically. Amazon operates state-of-the-art, highly-available data centers. Although rare, failures can occur that affect the availability of instances that are in the same location. If you host all your instances in a single location that is affected by such a failure, none of your instances would be available.</a:t>
            </a:r>
            <a:r>
              <a:rPr lang="en-US" sz="1000" b="0" i="0" kern="1200" dirty="0">
                <a:solidFill>
                  <a:schemeClr val="tx1"/>
                </a:solidFill>
                <a:effectLst/>
                <a:latin typeface="+mn-lt"/>
                <a:ea typeface="+mn-ea"/>
                <a:cs typeface="+mn-cs"/>
              </a:rPr>
              <a:t> Availability Zones are geographically distributed within a region and spaced for best insulation and stability in the event of a natural disaster. AWS recommends maximizing your use of Availability Zones to isolate a data center outage. (One Availability Zone in a region is not highly available.)</a:t>
            </a:r>
          </a:p>
          <a:p>
            <a:pPr marL="171450" lvl="0" indent="-171450">
              <a:buFont typeface="Arial" panose="020B0604020202020204" pitchFamily="34" charset="0"/>
              <a:buChar char="•"/>
              <a:defRPr sz="1800" b="0">
                <a:solidFill>
                  <a:srgbClr val="000000"/>
                </a:solidFill>
              </a:defRPr>
            </a:pPr>
            <a:r>
              <a:rPr lang="en-US" sz="1000" b="0" kern="1200" dirty="0">
                <a:solidFill>
                  <a:schemeClr val="tx1"/>
                </a:solidFill>
                <a:latin typeface="+mn-lt"/>
                <a:ea typeface="+mn-ea"/>
                <a:cs typeface="+mn-cs"/>
              </a:rPr>
              <a:t>Divide the VPC network range evenly across all available Availability Zones (AZs) in a region.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sz="1800" b="0">
                <a:solidFill>
                  <a:srgbClr val="000000"/>
                </a:solidFill>
              </a:defRPr>
            </a:pPr>
            <a:r>
              <a:rPr lang="en-US" sz="1000" b="0" kern="1200" dirty="0">
                <a:solidFill>
                  <a:schemeClr val="tx1"/>
                </a:solidFill>
                <a:latin typeface="+mn-lt"/>
                <a:ea typeface="+mn-ea"/>
                <a:cs typeface="+mn-cs"/>
              </a:rPr>
              <a:t>Think about ways to automate recovery and reduce disruption at every layer of the architecture. A system is highly available when it can withstand the failure of an individual or multiple components (e.g., hard disks, servers, network links etc.). </a:t>
            </a:r>
            <a:endParaRPr lang="en-US" sz="800" b="0" kern="1200" baseline="0" dirty="0">
              <a:solidFill>
                <a:schemeClr val="tx1"/>
              </a:solidFill>
              <a:latin typeface="+mn-lt"/>
              <a:ea typeface="+mn-ea"/>
              <a:cs typeface="+mn-cs"/>
            </a:endParaRPr>
          </a:p>
          <a:p>
            <a:pPr lvl="0">
              <a:buFont typeface="Arial"/>
              <a:defRPr sz="1800" b="0">
                <a:solidFill>
                  <a:srgbClr val="000000"/>
                </a:solidFill>
              </a:defRPr>
            </a:pPr>
            <a:endParaRPr lang="en-US" sz="1000" baseline="0" dirty="0">
              <a:solidFill>
                <a:schemeClr val="tx1"/>
              </a:solidFill>
              <a:latin typeface="+mn-lt"/>
            </a:endParaRPr>
          </a:p>
          <a:p>
            <a:pPr lvl="0">
              <a:buFont typeface="Arial"/>
              <a:defRPr sz="1800" b="0">
                <a:solidFill>
                  <a:srgbClr val="000000"/>
                </a:solidFill>
              </a:defRPr>
            </a:pPr>
            <a:r>
              <a:rPr lang="en-US" sz="1000" baseline="0" dirty="0">
                <a:solidFill>
                  <a:schemeClr val="tx1"/>
                </a:solidFill>
                <a:latin typeface="+mn-lt"/>
              </a:rPr>
              <a:t>Students should use the customer’s existing architecture diagram to illustrate how high availability impacts the current architecture, and relate it to their explanation.</a:t>
            </a:r>
          </a:p>
          <a:p>
            <a:pPr lvl="0">
              <a:buFont typeface="Arial"/>
              <a:defRPr sz="1800" b="0">
                <a:solidFill>
                  <a:srgbClr val="000000"/>
                </a:solidFill>
              </a:defRPr>
            </a:pPr>
            <a:endParaRPr lang="en-US" sz="1000" b="0" kern="1200" baseline="0" dirty="0">
              <a:solidFill>
                <a:schemeClr val="tx1"/>
              </a:solidFill>
              <a:latin typeface="+mn-lt"/>
            </a:endParaRPr>
          </a:p>
          <a:p>
            <a:pPr lvl="0">
              <a:buFont typeface="Arial"/>
              <a:defRPr sz="1800" b="0">
                <a:solidFill>
                  <a:srgbClr val="000000"/>
                </a:solidFill>
              </a:defRPr>
            </a:pPr>
            <a:r>
              <a:rPr lang="en-US" sz="1000" b="1" kern="1200" baseline="0" dirty="0">
                <a:solidFill>
                  <a:schemeClr val="tx1"/>
                </a:solidFill>
                <a:latin typeface="+mn-lt"/>
              </a:rPr>
              <a:t>Instructor Action: </a:t>
            </a:r>
            <a:r>
              <a:rPr lang="en-US" sz="1000" b="0" kern="1200" baseline="0" dirty="0">
                <a:solidFill>
                  <a:schemeClr val="tx1"/>
                </a:solidFill>
                <a:latin typeface="+mn-lt"/>
              </a:rPr>
              <a:t>Be sure to provide clarification when students need help understanding these concepts, which might include drawing the architecture to support visual learners, and providing the “why” behind various concepts.</a:t>
            </a:r>
          </a:p>
          <a:p>
            <a:pPr marL="0" lvl="0" indent="0">
              <a:buFont typeface="Arial" panose="020B0604020202020204" pitchFamily="34" charset="0"/>
              <a:buNone/>
              <a:defRPr sz="1800" b="0">
                <a:solidFill>
                  <a:srgbClr val="000000"/>
                </a:solidFill>
              </a:defRPr>
            </a:pPr>
            <a:endParaRPr lang="en-US" sz="1000" baseline="0" dirty="0">
              <a:solidFill>
                <a:schemeClr val="tx1"/>
              </a:solidFill>
              <a:latin typeface="+mn-lt"/>
            </a:endParaRPr>
          </a:p>
          <a:p>
            <a:pPr marL="0" lvl="0" indent="0">
              <a:buFont typeface="Arial" panose="020B0604020202020204" pitchFamily="34" charset="0"/>
              <a:buNone/>
              <a:defRPr sz="1800" b="0">
                <a:solidFill>
                  <a:srgbClr val="000000"/>
                </a:solidFill>
              </a:defRPr>
            </a:pPr>
            <a:r>
              <a:rPr lang="en-US" sz="1000" b="1" baseline="0" dirty="0">
                <a:solidFill>
                  <a:schemeClr val="tx1"/>
                </a:solidFill>
                <a:latin typeface="+mn-lt"/>
              </a:rPr>
              <a:t>Instructor Note: </a:t>
            </a:r>
            <a:r>
              <a:rPr lang="en-US" sz="1000" baseline="0" dirty="0">
                <a:solidFill>
                  <a:schemeClr val="tx1"/>
                </a:solidFill>
                <a:latin typeface="+mn-lt"/>
              </a:rPr>
              <a:t>Students should be able to build rapport, ask customers questions to obtain more information, and resolve misconceptions, as needed.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F83337-5DB3-1549-B91D-904535992E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29574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Font typeface="Arial"/>
              <a:defRPr sz="1800" b="0">
                <a:solidFill>
                  <a:srgbClr val="000000"/>
                </a:solidFill>
              </a:defRPr>
            </a:pPr>
            <a:r>
              <a:rPr lang="en-US" sz="1000" b="1" dirty="0">
                <a:solidFill>
                  <a:schemeClr val="tx1"/>
                </a:solidFill>
                <a:latin typeface="+mn-lt"/>
              </a:rPr>
              <a:t>Role Play</a:t>
            </a:r>
            <a:endParaRPr lang="en-US" sz="1000" b="1" baseline="0" dirty="0">
              <a:solidFill>
                <a:schemeClr val="tx1"/>
              </a:solidFill>
              <a:latin typeface="+mn-lt"/>
            </a:endParaRPr>
          </a:p>
          <a:p>
            <a:pPr lvl="0">
              <a:buFont typeface="Arial"/>
              <a:defRPr sz="1800" b="0">
                <a:solidFill>
                  <a:srgbClr val="000000"/>
                </a:solidFill>
              </a:defRPr>
            </a:pPr>
            <a:r>
              <a:rPr lang="en-US" sz="1000" b="1" baseline="0" dirty="0">
                <a:solidFill>
                  <a:schemeClr val="tx1"/>
                </a:solidFill>
                <a:latin typeface="+mn-lt"/>
              </a:rPr>
              <a:t>Time: </a:t>
            </a:r>
            <a:r>
              <a:rPr lang="en-US" sz="1000" b="0" baseline="0" dirty="0">
                <a:solidFill>
                  <a:schemeClr val="tx1"/>
                </a:solidFill>
                <a:latin typeface="+mn-lt"/>
              </a:rPr>
              <a:t>10 minutes</a:t>
            </a:r>
          </a:p>
          <a:p>
            <a:pPr lvl="0">
              <a:buFont typeface="Arial"/>
              <a:defRPr sz="1800" b="0">
                <a:solidFill>
                  <a:srgbClr val="000000"/>
                </a:solidFill>
              </a:defRPr>
            </a:pPr>
            <a:endParaRPr lang="en-US" sz="1000" b="0" baseline="0" dirty="0">
              <a:solidFill>
                <a:schemeClr val="tx1"/>
              </a:solidFill>
              <a:latin typeface="+mn-lt"/>
            </a:endParaRPr>
          </a:p>
          <a:p>
            <a:pPr lvl="0">
              <a:buFont typeface="Arial"/>
              <a:defRPr sz="1800" b="0">
                <a:solidFill>
                  <a:srgbClr val="000000"/>
                </a:solidFill>
              </a:defRPr>
            </a:pPr>
            <a:r>
              <a:rPr lang="en-US" sz="1000" b="0" baseline="0" dirty="0">
                <a:solidFill>
                  <a:schemeClr val="tx1"/>
                </a:solidFill>
                <a:latin typeface="+mn-lt"/>
              </a:rPr>
              <a:t>This activity provides students with opportunities to create explanations about high availability that a customer can understand. </a:t>
            </a:r>
          </a:p>
          <a:p>
            <a:pPr marL="228600" lvl="0" indent="-228600">
              <a:buFont typeface="+mj-lt"/>
              <a:buAutoNum type="arabicPeriod"/>
              <a:defRPr sz="1800" b="0">
                <a:solidFill>
                  <a:srgbClr val="000000"/>
                </a:solidFill>
              </a:defRPr>
            </a:pPr>
            <a:r>
              <a:rPr lang="en-US" sz="1000" baseline="0" dirty="0">
                <a:solidFill>
                  <a:schemeClr val="tx1"/>
                </a:solidFill>
                <a:latin typeface="+mn-lt"/>
              </a:rPr>
              <a:t>Students should pair up to discuss the above prompt. One student should play the customer, and the other student should play the Solutions Architect (SA).</a:t>
            </a:r>
          </a:p>
          <a:p>
            <a:pPr marL="228600" lvl="0" indent="-228600">
              <a:buFont typeface="+mj-lt"/>
              <a:buAutoNum type="arabicPeriod"/>
              <a:defRPr sz="1800" b="0">
                <a:solidFill>
                  <a:srgbClr val="000000"/>
                </a:solidFill>
              </a:defRPr>
            </a:pPr>
            <a:r>
              <a:rPr lang="en-US" sz="1000" baseline="0" dirty="0">
                <a:solidFill>
                  <a:schemeClr val="tx1"/>
                </a:solidFill>
                <a:latin typeface="+mn-lt"/>
              </a:rPr>
              <a:t>(1-2 minutes) The student who plays the customer should ask the student who plays the SA the question prompt.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sz="1800" b="0">
                <a:solidFill>
                  <a:srgbClr val="000000"/>
                </a:solidFill>
              </a:defRPr>
            </a:pPr>
            <a:r>
              <a:rPr lang="en-US" sz="1000" baseline="0" dirty="0">
                <a:solidFill>
                  <a:schemeClr val="tx1"/>
                </a:solidFill>
                <a:latin typeface="+mn-lt"/>
              </a:rPr>
              <a:t>(1-2 minutes) The SA will then provide their explanations of the question based on the customer’s responses. The SA should ask the customer questions to obtain more information, as needed.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sz="1800" b="0">
                <a:solidFill>
                  <a:srgbClr val="000000"/>
                </a:solidFill>
              </a:defRPr>
            </a:pPr>
            <a:r>
              <a:rPr lang="en-US" sz="1000" baseline="0" dirty="0">
                <a:solidFill>
                  <a:schemeClr val="tx1"/>
                </a:solidFill>
                <a:latin typeface="+mn-lt"/>
              </a:rPr>
              <a:t>(1 minute) Through constructive feedback, the customer will decide if the SA addressed their question in a way that they could understand.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sz="1800" b="0">
                <a:solidFill>
                  <a:srgbClr val="000000"/>
                </a:solidFill>
              </a:defRPr>
            </a:pPr>
            <a:r>
              <a:rPr lang="en-US" sz="1000" baseline="0" dirty="0">
                <a:solidFill>
                  <a:schemeClr val="tx1"/>
                </a:solidFill>
                <a:latin typeface="+mn-lt"/>
              </a:rPr>
              <a:t>Allow students to switch roles, and repeat steps 2-4.</a:t>
            </a:r>
          </a:p>
          <a:p>
            <a:pPr marL="228600" lvl="0" indent="-228600">
              <a:buFont typeface="+mj-lt"/>
              <a:buAutoNum type="arabicPeriod"/>
              <a:defRPr sz="1800" b="0">
                <a:solidFill>
                  <a:srgbClr val="000000"/>
                </a:solidFill>
              </a:defRPr>
            </a:pPr>
            <a:r>
              <a:rPr lang="en-US" sz="1000" baseline="0" dirty="0">
                <a:solidFill>
                  <a:schemeClr val="tx1"/>
                </a:solidFill>
                <a:latin typeface="+mn-lt"/>
              </a:rPr>
              <a:t>As a class, discuss the activity and share ways that made it easier to obtain information from the customer. Also discuss the approaches that the SAs used to explain the various concepts. Evaluate the SA responses from the customer perspective – were the responses understandable and did the provide enough technical detail without confusing the customer? Suggest that students take notes that they can use in future customer conversations.</a:t>
            </a:r>
            <a:endParaRPr lang="en-US" sz="1000" b="1" dirty="0">
              <a:solidFill>
                <a:schemeClr val="tx1"/>
              </a:solidFill>
              <a:latin typeface="+mn-lt"/>
            </a:endParaRPr>
          </a:p>
          <a:p>
            <a:pPr lvl="0">
              <a:buFont typeface="Arial"/>
              <a:defRPr sz="1800" b="0">
                <a:solidFill>
                  <a:srgbClr val="000000"/>
                </a:solidFill>
              </a:defRPr>
            </a:pPr>
            <a:endParaRPr lang="en-US" sz="1000" dirty="0">
              <a:solidFill>
                <a:schemeClr val="tx1"/>
              </a:solidFill>
              <a:latin typeface="+mn-lt"/>
            </a:endParaRPr>
          </a:p>
          <a:p>
            <a:pPr lvl="0">
              <a:buFont typeface="Arial"/>
              <a:defRPr sz="1800" b="0">
                <a:solidFill>
                  <a:srgbClr val="000000"/>
                </a:solidFill>
              </a:defRPr>
            </a:pPr>
            <a:r>
              <a:rPr lang="en-US" sz="1000" b="1" dirty="0">
                <a:solidFill>
                  <a:schemeClr val="tx1"/>
                </a:solidFill>
                <a:latin typeface="+mn-lt"/>
              </a:rPr>
              <a:t>Answers: </a:t>
            </a:r>
            <a:r>
              <a:rPr lang="en-US" sz="1000" b="0" dirty="0">
                <a:solidFill>
                  <a:schemeClr val="tx1"/>
                </a:solidFill>
                <a:latin typeface="+mn-lt"/>
              </a:rPr>
              <a:t>Student answers might</a:t>
            </a:r>
            <a:r>
              <a:rPr lang="en-US" sz="1000" b="0" baseline="0" dirty="0">
                <a:solidFill>
                  <a:schemeClr val="tx1"/>
                </a:solidFill>
                <a:latin typeface="+mn-lt"/>
              </a:rPr>
              <a:t> </a:t>
            </a:r>
            <a:r>
              <a:rPr lang="en-US" sz="1000" baseline="0" dirty="0">
                <a:solidFill>
                  <a:schemeClr val="tx1"/>
                </a:solidFill>
                <a:latin typeface="+mn-lt"/>
              </a:rPr>
              <a:t>vary, but they should provide accurate explanations that help customers understand the relationship between the two concepts. </a:t>
            </a:r>
          </a:p>
          <a:p>
            <a:pPr marL="171450" lvl="0" indent="-171450">
              <a:buFont typeface="Arial" panose="020B0604020202020204" pitchFamily="34" charset="0"/>
              <a:buChar char="•"/>
              <a:defRPr sz="1800" b="0">
                <a:solidFill>
                  <a:srgbClr val="000000"/>
                </a:solidFill>
              </a:defRPr>
            </a:pPr>
            <a:r>
              <a:rPr lang="en-US" sz="1000" b="1" kern="1200" dirty="0">
                <a:solidFill>
                  <a:schemeClr val="tx1"/>
                </a:solidFill>
                <a:effectLst/>
                <a:latin typeface="+mn-lt"/>
                <a:cs typeface="Arial" panose="020B0604020202020204" pitchFamily="34" charset="0"/>
              </a:rPr>
              <a:t>Load balancing </a:t>
            </a:r>
            <a:r>
              <a:rPr lang="en-US" sz="1000" kern="1200" dirty="0">
                <a:solidFill>
                  <a:schemeClr val="tx1"/>
                </a:solidFill>
                <a:effectLst/>
                <a:latin typeface="+mn-lt"/>
                <a:cs typeface="Arial" panose="020B0604020202020204" pitchFamily="34" charset="0"/>
              </a:rPr>
              <a:t>improves the distribution of workloads across multiple computing resources such as Amazon EC2 instances. This helps take the “load” off servers to ensure they don’t get overworked. Load balancing is a helpful when the volume of users is expected in increase.</a:t>
            </a:r>
          </a:p>
          <a:p>
            <a:pPr marL="171450" lvl="0" indent="-171450">
              <a:buFont typeface="Arial" panose="020B0604020202020204" pitchFamily="34" charset="0"/>
              <a:buChar char="•"/>
              <a:defRPr sz="1800" b="0">
                <a:solidFill>
                  <a:srgbClr val="000000"/>
                </a:solidFill>
              </a:defRPr>
            </a:pPr>
            <a:r>
              <a:rPr lang="en-US" sz="1800" b="1" i="0" kern="1200" dirty="0">
                <a:solidFill>
                  <a:schemeClr val="tx1"/>
                </a:solidFill>
                <a:effectLst/>
                <a:latin typeface="+mn-lt"/>
                <a:ea typeface="+mn-ea"/>
                <a:cs typeface="+mn-cs"/>
              </a:rPr>
              <a:t>Elasticity</a:t>
            </a:r>
            <a:r>
              <a:rPr lang="en-US" sz="1800" b="0" i="0" kern="1200" dirty="0">
                <a:solidFill>
                  <a:schemeClr val="tx1"/>
                </a:solidFill>
                <a:effectLst/>
                <a:latin typeface="+mn-lt"/>
                <a:ea typeface="+mn-ea"/>
                <a:cs typeface="+mn-cs"/>
              </a:rPr>
              <a:t> is the ability of a system to adapt to workload changes. For example, can the system provided the same level of response whether there are 1,000 or 10,000 users? The system would accomplish this by provisioning and de-provisioning resources automatically.</a:t>
            </a:r>
          </a:p>
          <a:p>
            <a:pPr lvl="0">
              <a:buFont typeface="Arial"/>
              <a:defRPr sz="1800" b="0">
                <a:solidFill>
                  <a:srgbClr val="000000"/>
                </a:solidFill>
              </a:defRPr>
            </a:pPr>
            <a:endParaRPr lang="en-US" sz="1000" b="0" kern="1200" baseline="0" dirty="0">
              <a:solidFill>
                <a:schemeClr val="tx1"/>
              </a:solidFill>
              <a:latin typeface="+mn-lt"/>
            </a:endParaRPr>
          </a:p>
          <a:p>
            <a:pPr lvl="0">
              <a:buFont typeface="Arial"/>
              <a:defRPr sz="1800" b="0">
                <a:solidFill>
                  <a:srgbClr val="000000"/>
                </a:solidFill>
              </a:defRPr>
            </a:pPr>
            <a:r>
              <a:rPr lang="en-US" sz="1000" b="1" kern="1200" baseline="0" dirty="0">
                <a:solidFill>
                  <a:schemeClr val="tx1"/>
                </a:solidFill>
                <a:latin typeface="+mn-lt"/>
              </a:rPr>
              <a:t>Instructor Action: </a:t>
            </a:r>
            <a:r>
              <a:rPr lang="en-US" sz="1000" b="0" kern="1200" baseline="0" dirty="0">
                <a:solidFill>
                  <a:schemeClr val="tx1"/>
                </a:solidFill>
                <a:latin typeface="+mn-lt"/>
              </a:rPr>
              <a:t>Be sure to provide clarification when students need help understanding these concepts, which might include drawing the architecture to support visual learners, and providing the “why” behind various concepts.</a:t>
            </a:r>
          </a:p>
          <a:p>
            <a:pPr marL="0" lvl="0" indent="0">
              <a:buFont typeface="Arial" panose="020B0604020202020204" pitchFamily="34" charset="0"/>
              <a:buNone/>
              <a:defRPr sz="1800" b="0">
                <a:solidFill>
                  <a:srgbClr val="000000"/>
                </a:solidFill>
              </a:defRPr>
            </a:pPr>
            <a:endParaRPr lang="en-US" sz="1000" baseline="0" dirty="0">
              <a:solidFill>
                <a:schemeClr val="tx1"/>
              </a:solidFill>
              <a:latin typeface="+mn-lt"/>
            </a:endParaRPr>
          </a:p>
          <a:p>
            <a:pPr marL="0" lvl="0" indent="0">
              <a:buFont typeface="Arial" panose="020B0604020202020204" pitchFamily="34" charset="0"/>
              <a:buNone/>
              <a:defRPr sz="1800" b="0">
                <a:solidFill>
                  <a:srgbClr val="000000"/>
                </a:solidFill>
              </a:defRPr>
            </a:pPr>
            <a:r>
              <a:rPr lang="en-US" sz="1000" b="1" baseline="0" dirty="0">
                <a:solidFill>
                  <a:schemeClr val="tx1"/>
                </a:solidFill>
                <a:latin typeface="+mn-lt"/>
              </a:rPr>
              <a:t>Instructor Note: </a:t>
            </a:r>
            <a:r>
              <a:rPr lang="en-US" sz="1000" baseline="0" dirty="0">
                <a:solidFill>
                  <a:schemeClr val="tx1"/>
                </a:solidFill>
                <a:latin typeface="+mn-lt"/>
              </a:rPr>
              <a:t>Students should be able to build rapport, ask customers questions to obtain more information, and resolve misconceptions, as needed.</a:t>
            </a:r>
          </a:p>
          <a:p>
            <a:pPr lvl="0">
              <a:buFont typeface="Arial"/>
              <a:defRPr sz="1800" b="0">
                <a:solidFill>
                  <a:srgbClr val="000000"/>
                </a:solidFill>
              </a:defRPr>
            </a:pPr>
            <a:endParaRPr lang="en-US" sz="1000" baseline="0" dirty="0">
              <a:solidFill>
                <a:schemeClr val="tx1"/>
              </a:solidFill>
              <a:latin typeface="+mn-lt"/>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F83337-5DB3-1549-B91D-904535992E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5977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Font typeface="Arial"/>
              <a:defRPr sz="1800" b="0">
                <a:solidFill>
                  <a:srgbClr val="000000"/>
                </a:solidFill>
              </a:defRPr>
            </a:pPr>
            <a:r>
              <a:rPr lang="en-US" sz="1000" b="1" dirty="0">
                <a:solidFill>
                  <a:schemeClr val="tx1"/>
                </a:solidFill>
                <a:latin typeface="+mn-lt"/>
              </a:rPr>
              <a:t>Role Play</a:t>
            </a:r>
            <a:endParaRPr lang="en-US" sz="1000" b="1" baseline="0" dirty="0">
              <a:solidFill>
                <a:schemeClr val="tx1"/>
              </a:solidFill>
              <a:latin typeface="+mn-lt"/>
            </a:endParaRPr>
          </a:p>
          <a:p>
            <a:pPr lvl="0">
              <a:buFont typeface="Arial"/>
              <a:defRPr sz="1800" b="0">
                <a:solidFill>
                  <a:srgbClr val="000000"/>
                </a:solidFill>
              </a:defRPr>
            </a:pPr>
            <a:r>
              <a:rPr lang="en-US" sz="1000" b="1" baseline="0" dirty="0">
                <a:solidFill>
                  <a:schemeClr val="tx1"/>
                </a:solidFill>
                <a:latin typeface="+mn-lt"/>
              </a:rPr>
              <a:t>Time: </a:t>
            </a:r>
            <a:r>
              <a:rPr lang="en-US" sz="1000" b="0" baseline="0" dirty="0">
                <a:solidFill>
                  <a:schemeClr val="tx1"/>
                </a:solidFill>
                <a:latin typeface="+mn-lt"/>
              </a:rPr>
              <a:t>10 minutes</a:t>
            </a:r>
          </a:p>
          <a:p>
            <a:pPr lvl="0">
              <a:buFont typeface="Arial"/>
              <a:defRPr sz="1800" b="0">
                <a:solidFill>
                  <a:srgbClr val="000000"/>
                </a:solidFill>
              </a:defRPr>
            </a:pPr>
            <a:endParaRPr lang="en-US" sz="1000" b="0" baseline="0" dirty="0">
              <a:solidFill>
                <a:schemeClr val="tx1"/>
              </a:solidFill>
              <a:latin typeface="+mn-lt"/>
            </a:endParaRPr>
          </a:p>
          <a:p>
            <a:pPr lvl="0">
              <a:buFont typeface="Arial"/>
              <a:defRPr sz="1800" b="0">
                <a:solidFill>
                  <a:srgbClr val="000000"/>
                </a:solidFill>
              </a:defRPr>
            </a:pPr>
            <a:r>
              <a:rPr lang="en-US" sz="1000" b="0" baseline="0" dirty="0">
                <a:solidFill>
                  <a:schemeClr val="tx1"/>
                </a:solidFill>
                <a:latin typeface="+mn-lt"/>
              </a:rPr>
              <a:t>This activity provides students with opportunities to create explanations about high availability that a customer can understand. </a:t>
            </a:r>
          </a:p>
          <a:p>
            <a:pPr marL="228600" lvl="0" indent="-228600">
              <a:buFont typeface="+mj-lt"/>
              <a:buAutoNum type="arabicPeriod"/>
              <a:defRPr sz="1800" b="0">
                <a:solidFill>
                  <a:srgbClr val="000000"/>
                </a:solidFill>
              </a:defRPr>
            </a:pPr>
            <a:r>
              <a:rPr lang="en-US" sz="1000" baseline="0" dirty="0">
                <a:solidFill>
                  <a:schemeClr val="tx1"/>
                </a:solidFill>
                <a:latin typeface="+mn-lt"/>
              </a:rPr>
              <a:t>Students should pair up to discuss the above prompt. One student should play the customer, and the other student should play the Solutions Architect (SA).</a:t>
            </a:r>
          </a:p>
          <a:p>
            <a:pPr marL="228600" lvl="0" indent="-228600">
              <a:buFont typeface="+mj-lt"/>
              <a:buAutoNum type="arabicPeriod"/>
              <a:defRPr sz="1800" b="0">
                <a:solidFill>
                  <a:srgbClr val="000000"/>
                </a:solidFill>
              </a:defRPr>
            </a:pPr>
            <a:r>
              <a:rPr lang="en-US" sz="1000" baseline="0" dirty="0">
                <a:solidFill>
                  <a:schemeClr val="tx1"/>
                </a:solidFill>
                <a:latin typeface="+mn-lt"/>
              </a:rPr>
              <a:t>(1-2 minutes) The student who plays the customer should ask the student who plays the SA the question prompt.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sz="1800" b="0">
                <a:solidFill>
                  <a:srgbClr val="000000"/>
                </a:solidFill>
              </a:defRPr>
            </a:pPr>
            <a:r>
              <a:rPr lang="en-US" sz="1000" baseline="0" dirty="0">
                <a:solidFill>
                  <a:schemeClr val="tx1"/>
                </a:solidFill>
                <a:latin typeface="+mn-lt"/>
              </a:rPr>
              <a:t>(1-2 minutes) The SA will then provide their explanations of the question based on the customer’s responses. The SA should ask the customer questions to obtain more information, as needed.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sz="1800" b="0">
                <a:solidFill>
                  <a:srgbClr val="000000"/>
                </a:solidFill>
              </a:defRPr>
            </a:pPr>
            <a:r>
              <a:rPr lang="en-US" sz="1000" baseline="0" dirty="0">
                <a:solidFill>
                  <a:schemeClr val="tx1"/>
                </a:solidFill>
                <a:latin typeface="+mn-lt"/>
              </a:rPr>
              <a:t>(1 minute) Through constructive feedback, the customer will decide if the SA addressed their question in a way that they could understand.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sz="1800" b="0">
                <a:solidFill>
                  <a:srgbClr val="000000"/>
                </a:solidFill>
              </a:defRPr>
            </a:pPr>
            <a:r>
              <a:rPr lang="en-US" sz="1000" baseline="0" dirty="0">
                <a:solidFill>
                  <a:schemeClr val="tx1"/>
                </a:solidFill>
                <a:latin typeface="+mn-lt"/>
              </a:rPr>
              <a:t>Allow students to switch roles, and repeat steps 2-4.</a:t>
            </a:r>
          </a:p>
          <a:p>
            <a:pPr marL="228600" lvl="0" indent="-228600">
              <a:buFont typeface="+mj-lt"/>
              <a:buAutoNum type="arabicPeriod"/>
              <a:defRPr sz="1800" b="0">
                <a:solidFill>
                  <a:srgbClr val="000000"/>
                </a:solidFill>
              </a:defRPr>
            </a:pPr>
            <a:r>
              <a:rPr lang="en-US" sz="1000" baseline="0" dirty="0">
                <a:solidFill>
                  <a:schemeClr val="tx1"/>
                </a:solidFill>
                <a:latin typeface="+mn-lt"/>
              </a:rPr>
              <a:t>As a class, discuss the activity and share ways that made it easier to obtain information from the customer. Also discuss the approaches that the SAs used to explain the various concepts. Evaluate the SA responses from the customer perspective – were the responses understandable and did the provide enough technical detail without confusing the customer? Suggest that students take notes that they can use in future customer conversations.</a:t>
            </a:r>
            <a:endParaRPr lang="en-US" sz="1000" b="1" dirty="0">
              <a:solidFill>
                <a:schemeClr val="tx1"/>
              </a:solidFill>
              <a:latin typeface="+mn-lt"/>
            </a:endParaRPr>
          </a:p>
          <a:p>
            <a:pPr lvl="0">
              <a:buFont typeface="Arial"/>
              <a:defRPr sz="1800" b="0">
                <a:solidFill>
                  <a:srgbClr val="000000"/>
                </a:solidFill>
              </a:defRPr>
            </a:pPr>
            <a:endParaRPr lang="en-US" sz="1000" dirty="0">
              <a:solidFill>
                <a:schemeClr val="tx1"/>
              </a:solidFill>
              <a:latin typeface="+mn-lt"/>
            </a:endParaRPr>
          </a:p>
          <a:p>
            <a:pPr lvl="0">
              <a:buFont typeface="Arial"/>
              <a:defRPr sz="1800" b="0">
                <a:solidFill>
                  <a:srgbClr val="000000"/>
                </a:solidFill>
              </a:defRPr>
            </a:pPr>
            <a:r>
              <a:rPr lang="en-US" sz="1000" b="1" dirty="0">
                <a:solidFill>
                  <a:schemeClr val="tx1"/>
                </a:solidFill>
                <a:latin typeface="+mn-lt"/>
              </a:rPr>
              <a:t>Answers: </a:t>
            </a:r>
            <a:r>
              <a:rPr lang="en-US" sz="1000" b="0" dirty="0">
                <a:solidFill>
                  <a:schemeClr val="tx1"/>
                </a:solidFill>
                <a:latin typeface="+mn-lt"/>
              </a:rPr>
              <a:t>Student answers might</a:t>
            </a:r>
            <a:r>
              <a:rPr lang="en-US" sz="1000" b="0" baseline="0" dirty="0">
                <a:solidFill>
                  <a:schemeClr val="tx1"/>
                </a:solidFill>
                <a:latin typeface="+mn-lt"/>
              </a:rPr>
              <a:t> </a:t>
            </a:r>
            <a:r>
              <a:rPr lang="en-US" sz="1000" baseline="0" dirty="0">
                <a:solidFill>
                  <a:schemeClr val="tx1"/>
                </a:solidFill>
                <a:latin typeface="+mn-lt"/>
              </a:rPr>
              <a:t>vary, but they should provide explanations that help customers understand the services that can be used.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AWS Identity and Access Management (IAM) is a web service that helps you securely control access to AWS resources. You use IAM to control who is authenticated (signed in) and authorized (has permissions) to use resources.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IAM has the following features to control access: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Shared access -  grant other people permission to administer and use resources in your AWS account without having to share your password or access key.</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Granular permissions - grant different permissions to different people for different resources.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Secure access to AWS resources for applications that run on Amazon EC2.</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Multi-factor authentication (MFA) - Add two-factor authentication to the account and to individual users for extra security.</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Identity federation - allow users who already have passwords elsewhere (corporate network) to get temporary access to your AWS account.</a:t>
            </a:r>
            <a:endParaRPr lang="en-US" sz="1000" b="0" i="0" baseline="0" dirty="0">
              <a:solidFill>
                <a:schemeClr val="tx1"/>
              </a:solidFill>
              <a:latin typeface="+mn-lt"/>
            </a:endParaRPr>
          </a:p>
          <a:p>
            <a:pPr marL="171450" lvl="0" indent="-171450">
              <a:buFont typeface="Arial" panose="020B0604020202020204" pitchFamily="34" charset="0"/>
              <a:buChar char="•"/>
              <a:defRPr sz="1800" b="0">
                <a:solidFill>
                  <a:srgbClr val="000000"/>
                </a:solidFill>
              </a:defRPr>
            </a:pPr>
            <a:r>
              <a:rPr lang="en-US" sz="1000" b="0" i="0" baseline="0" dirty="0">
                <a:solidFill>
                  <a:schemeClr val="tx1"/>
                </a:solidFill>
                <a:latin typeface="+mn-lt"/>
              </a:rPr>
              <a:t>Use IAM Policies to control access to the following:</a:t>
            </a:r>
          </a:p>
          <a:p>
            <a:pPr marL="628650" lvl="1" indent="-171450">
              <a:buFont typeface="Arial" panose="020B0604020202020204" pitchFamily="34" charset="0"/>
              <a:buChar char="•"/>
            </a:pPr>
            <a:r>
              <a:rPr lang="en-US" sz="1200" b="1" i="0" u="sng" kern="1200" dirty="0">
                <a:solidFill>
                  <a:schemeClr val="tx1"/>
                </a:solidFill>
                <a:effectLst/>
                <a:latin typeface="+mn-lt"/>
                <a:ea typeface="+mn-ea"/>
                <a:cs typeface="+mn-cs"/>
                <a:hlinkClick r:id="rId3"/>
              </a:rPr>
              <a:t>AWS for Principals</a:t>
            </a:r>
            <a:r>
              <a:rPr lang="en-US" sz="1200" b="0" i="0" kern="1200" dirty="0">
                <a:solidFill>
                  <a:schemeClr val="tx1"/>
                </a:solidFill>
                <a:effectLst/>
                <a:latin typeface="+mn-lt"/>
                <a:ea typeface="+mn-ea"/>
                <a:cs typeface="+mn-cs"/>
              </a:rPr>
              <a:t> – Control what the person making the request (the </a:t>
            </a:r>
            <a:r>
              <a:rPr lang="en-US" sz="1200" b="0" i="0" u="none" strike="noStrike" kern="1200" dirty="0">
                <a:solidFill>
                  <a:schemeClr val="tx1"/>
                </a:solidFill>
                <a:effectLst/>
                <a:latin typeface="+mn-lt"/>
                <a:ea typeface="+mn-ea"/>
                <a:cs typeface="+mn-cs"/>
                <a:hlinkClick r:id="rId4"/>
              </a:rPr>
              <a:t>principal</a:t>
            </a:r>
            <a:r>
              <a:rPr lang="en-US" sz="1200" b="0" i="0" kern="1200" dirty="0">
                <a:solidFill>
                  <a:schemeClr val="tx1"/>
                </a:solidFill>
                <a:effectLst/>
                <a:latin typeface="+mn-lt"/>
                <a:ea typeface="+mn-ea"/>
                <a:cs typeface="+mn-cs"/>
              </a:rPr>
              <a:t>) is allowed to do.</a:t>
            </a:r>
          </a:p>
          <a:p>
            <a:pPr marL="628650" lvl="1" indent="-171450">
              <a:buFont typeface="Arial" panose="020B0604020202020204" pitchFamily="34" charset="0"/>
              <a:buChar char="•"/>
            </a:pPr>
            <a:r>
              <a:rPr lang="en-US" sz="1200" b="1" i="0" u="none" strike="noStrike" kern="1200" dirty="0">
                <a:solidFill>
                  <a:schemeClr val="tx1"/>
                </a:solidFill>
                <a:effectLst/>
                <a:latin typeface="+mn-lt"/>
                <a:ea typeface="+mn-ea"/>
                <a:cs typeface="+mn-cs"/>
                <a:hlinkClick r:id="rId5"/>
              </a:rPr>
              <a:t>IAM Identities</a:t>
            </a:r>
            <a:r>
              <a:rPr lang="en-US" sz="1200" b="0" i="0" kern="1200" dirty="0">
                <a:solidFill>
                  <a:schemeClr val="tx1"/>
                </a:solidFill>
                <a:effectLst/>
                <a:latin typeface="+mn-lt"/>
                <a:ea typeface="+mn-ea"/>
                <a:cs typeface="+mn-cs"/>
              </a:rPr>
              <a:t> – Control which IAM identities (groups, users, and roles) can be accessed and how.</a:t>
            </a:r>
          </a:p>
          <a:p>
            <a:pPr marL="628650" lvl="1" indent="-171450">
              <a:buFont typeface="Arial" panose="020B0604020202020204" pitchFamily="34" charset="0"/>
              <a:buChar char="•"/>
            </a:pPr>
            <a:r>
              <a:rPr lang="en-US" sz="1200" b="1" i="0" u="none" strike="noStrike" kern="1200" dirty="0">
                <a:solidFill>
                  <a:schemeClr val="tx1"/>
                </a:solidFill>
                <a:effectLst/>
                <a:latin typeface="+mn-lt"/>
                <a:ea typeface="+mn-ea"/>
                <a:cs typeface="+mn-cs"/>
                <a:hlinkClick r:id="rId6"/>
              </a:rPr>
              <a:t>IAM Policies</a:t>
            </a:r>
            <a:r>
              <a:rPr lang="en-US" sz="1200" b="0" i="0" kern="1200" dirty="0">
                <a:solidFill>
                  <a:schemeClr val="tx1"/>
                </a:solidFill>
                <a:effectLst/>
                <a:latin typeface="+mn-lt"/>
                <a:ea typeface="+mn-ea"/>
                <a:cs typeface="+mn-cs"/>
              </a:rPr>
              <a:t> – Control who can create, edit, and delete customer managed policies, and who can attach and detach all managed policies.</a:t>
            </a:r>
          </a:p>
          <a:p>
            <a:pPr marL="628650" lvl="1" indent="-171450">
              <a:buFont typeface="Arial" panose="020B0604020202020204" pitchFamily="34" charset="0"/>
              <a:buChar char="•"/>
            </a:pPr>
            <a:r>
              <a:rPr lang="en-US" sz="1200" b="1" i="0" u="none" strike="noStrike" kern="1200" dirty="0">
                <a:solidFill>
                  <a:schemeClr val="tx1"/>
                </a:solidFill>
                <a:effectLst/>
                <a:latin typeface="+mn-lt"/>
                <a:ea typeface="+mn-ea"/>
                <a:cs typeface="+mn-cs"/>
                <a:hlinkClick r:id="rId7"/>
              </a:rPr>
              <a:t>AWS Resources</a:t>
            </a:r>
            <a:r>
              <a:rPr lang="en-US" sz="1200" b="0" i="0" kern="1200" dirty="0">
                <a:solidFill>
                  <a:schemeClr val="tx1"/>
                </a:solidFill>
                <a:effectLst/>
                <a:latin typeface="+mn-lt"/>
                <a:ea typeface="+mn-ea"/>
                <a:cs typeface="+mn-cs"/>
              </a:rPr>
              <a:t> – Control who has access to resources using an identity-based policy or a resource-based policy.</a:t>
            </a:r>
          </a:p>
          <a:p>
            <a:pPr marL="628650" lvl="1" indent="-171450">
              <a:buFont typeface="Arial" panose="020B0604020202020204" pitchFamily="34" charset="0"/>
              <a:buChar char="•"/>
            </a:pPr>
            <a:r>
              <a:rPr lang="en-US" sz="1200" b="1" i="0" u="none" strike="noStrike" kern="1200" dirty="0">
                <a:solidFill>
                  <a:schemeClr val="tx1"/>
                </a:solidFill>
                <a:effectLst/>
                <a:latin typeface="+mn-lt"/>
                <a:ea typeface="+mn-ea"/>
                <a:cs typeface="+mn-cs"/>
                <a:hlinkClick r:id="rId8"/>
              </a:rPr>
              <a:t>AWS Accounts</a:t>
            </a:r>
            <a:r>
              <a:rPr lang="en-US" sz="1200" b="0" i="0" kern="1200" dirty="0">
                <a:solidFill>
                  <a:schemeClr val="tx1"/>
                </a:solidFill>
                <a:effectLst/>
                <a:latin typeface="+mn-lt"/>
                <a:ea typeface="+mn-ea"/>
                <a:cs typeface="+mn-cs"/>
              </a:rPr>
              <a:t> – Control whether a request is allowed only for members of a specific account.</a:t>
            </a:r>
          </a:p>
          <a:p>
            <a:pPr marL="628650" lvl="1" indent="-171450">
              <a:buFont typeface="Arial" panose="020B0604020202020204" pitchFamily="34" charset="0"/>
              <a:buChar char="•"/>
            </a:pPr>
            <a:endParaRPr lang="en-US" sz="1200" b="0" i="0" kern="1200" baseline="0" dirty="0">
              <a:solidFill>
                <a:schemeClr val="tx1"/>
              </a:solidFill>
              <a:effectLst/>
              <a:latin typeface="+mn-lt"/>
              <a:ea typeface="+mn-ea"/>
              <a:cs typeface="+mn-cs"/>
            </a:endParaRPr>
          </a:p>
          <a:p>
            <a:pPr lvl="0">
              <a:buFont typeface="Arial"/>
              <a:defRPr sz="1800" b="0">
                <a:solidFill>
                  <a:srgbClr val="000000"/>
                </a:solidFill>
              </a:defRPr>
            </a:pPr>
            <a:r>
              <a:rPr lang="en-US" sz="1000" b="1" kern="1200" baseline="0" dirty="0">
                <a:solidFill>
                  <a:schemeClr val="tx1"/>
                </a:solidFill>
                <a:latin typeface="+mn-lt"/>
              </a:rPr>
              <a:t>Instructor Action: </a:t>
            </a:r>
            <a:r>
              <a:rPr lang="en-US" sz="1000" b="0" kern="1200" baseline="0" dirty="0">
                <a:solidFill>
                  <a:schemeClr val="tx1"/>
                </a:solidFill>
                <a:latin typeface="+mn-lt"/>
              </a:rPr>
              <a:t>Be sure to provide clarification when students need help understanding these concepts, which might include drawing the architecture to support visual learners, and providing the “why” behind various concepts.</a:t>
            </a:r>
          </a:p>
          <a:p>
            <a:pPr marL="0" lvl="0" indent="0">
              <a:buFont typeface="Arial" panose="020B0604020202020204" pitchFamily="34" charset="0"/>
              <a:buNone/>
              <a:defRPr sz="1800" b="0">
                <a:solidFill>
                  <a:srgbClr val="000000"/>
                </a:solidFill>
              </a:defRPr>
            </a:pPr>
            <a:endParaRPr lang="en-US" sz="1000" baseline="0" dirty="0">
              <a:solidFill>
                <a:schemeClr val="tx1"/>
              </a:solidFill>
              <a:latin typeface="+mn-lt"/>
            </a:endParaRPr>
          </a:p>
          <a:p>
            <a:pPr marL="0" lvl="0" indent="0">
              <a:buFont typeface="Arial" panose="020B0604020202020204" pitchFamily="34" charset="0"/>
              <a:buNone/>
              <a:defRPr sz="1800" b="0">
                <a:solidFill>
                  <a:srgbClr val="000000"/>
                </a:solidFill>
              </a:defRPr>
            </a:pPr>
            <a:r>
              <a:rPr lang="en-US" sz="1000" b="1" baseline="0" dirty="0">
                <a:solidFill>
                  <a:schemeClr val="tx1"/>
                </a:solidFill>
                <a:latin typeface="+mn-lt"/>
              </a:rPr>
              <a:t>Instructor Note: </a:t>
            </a:r>
            <a:r>
              <a:rPr lang="en-US" sz="1000" baseline="0" dirty="0">
                <a:solidFill>
                  <a:schemeClr val="tx1"/>
                </a:solidFill>
                <a:latin typeface="+mn-lt"/>
              </a:rPr>
              <a:t>Students should be able to build rapport, ask customers questions to obtain more information, and resolve misconceptions, as needed.</a:t>
            </a:r>
          </a:p>
          <a:p>
            <a:pPr marL="457200" lvl="1" indent="0">
              <a:buFont typeface="Arial" panose="020B0604020202020204" pitchFamily="34" charset="0"/>
              <a:buNone/>
            </a:pPr>
            <a:endParaRPr lang="en-US" sz="1000" b="0" i="0" baseline="0" dirty="0">
              <a:solidFill>
                <a:schemeClr val="tx1"/>
              </a:solidFill>
              <a:latin typeface="+mn-lt"/>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F83337-5DB3-1549-B91D-904535992E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7363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Font typeface="Arial"/>
              <a:defRPr sz="1800" b="0">
                <a:solidFill>
                  <a:srgbClr val="000000"/>
                </a:solidFill>
              </a:defRPr>
            </a:pPr>
            <a:r>
              <a:rPr lang="en-US" sz="1000" b="1" dirty="0">
                <a:solidFill>
                  <a:schemeClr val="tx1"/>
                </a:solidFill>
                <a:latin typeface="+mn-lt"/>
              </a:rPr>
              <a:t>Role Play</a:t>
            </a:r>
            <a:endParaRPr lang="en-US" sz="1000" b="1" baseline="0" dirty="0">
              <a:solidFill>
                <a:schemeClr val="tx1"/>
              </a:solidFill>
              <a:latin typeface="+mn-lt"/>
            </a:endParaRPr>
          </a:p>
          <a:p>
            <a:pPr lvl="0">
              <a:buFont typeface="Arial"/>
              <a:defRPr sz="1800" b="0">
                <a:solidFill>
                  <a:srgbClr val="000000"/>
                </a:solidFill>
              </a:defRPr>
            </a:pPr>
            <a:r>
              <a:rPr lang="en-US" sz="1000" b="1" baseline="0" dirty="0">
                <a:solidFill>
                  <a:schemeClr val="tx1"/>
                </a:solidFill>
                <a:latin typeface="+mn-lt"/>
              </a:rPr>
              <a:t>Time: </a:t>
            </a:r>
            <a:r>
              <a:rPr lang="en-US" sz="1000" b="0" baseline="0" dirty="0">
                <a:solidFill>
                  <a:schemeClr val="tx1"/>
                </a:solidFill>
                <a:latin typeface="+mn-lt"/>
              </a:rPr>
              <a:t>10 minutes</a:t>
            </a:r>
          </a:p>
          <a:p>
            <a:pPr lvl="0">
              <a:buFont typeface="Arial"/>
              <a:defRPr sz="1800" b="0">
                <a:solidFill>
                  <a:srgbClr val="000000"/>
                </a:solidFill>
              </a:defRPr>
            </a:pPr>
            <a:endParaRPr lang="en-US" sz="1000" b="0" baseline="0" dirty="0">
              <a:solidFill>
                <a:schemeClr val="tx1"/>
              </a:solidFill>
              <a:latin typeface="+mn-lt"/>
            </a:endParaRPr>
          </a:p>
          <a:p>
            <a:pPr lvl="0">
              <a:buFont typeface="Arial"/>
              <a:defRPr sz="1800" b="0">
                <a:solidFill>
                  <a:srgbClr val="000000"/>
                </a:solidFill>
              </a:defRPr>
            </a:pPr>
            <a:r>
              <a:rPr lang="en-US" sz="1000" b="0" baseline="0" dirty="0">
                <a:solidFill>
                  <a:schemeClr val="tx1"/>
                </a:solidFill>
                <a:latin typeface="+mn-lt"/>
              </a:rPr>
              <a:t>This activity provides students with opportunities to create explanations about high availability that a customer can understand. </a:t>
            </a:r>
          </a:p>
          <a:p>
            <a:pPr marL="228600" lvl="0" indent="-228600">
              <a:buFont typeface="+mj-lt"/>
              <a:buAutoNum type="arabicPeriod"/>
              <a:defRPr sz="1800" b="0">
                <a:solidFill>
                  <a:srgbClr val="000000"/>
                </a:solidFill>
              </a:defRPr>
            </a:pPr>
            <a:r>
              <a:rPr lang="en-US" sz="1000" baseline="0" dirty="0">
                <a:solidFill>
                  <a:schemeClr val="tx1"/>
                </a:solidFill>
                <a:latin typeface="+mn-lt"/>
              </a:rPr>
              <a:t>Students should pair up to discuss the above prompt. One student should play the customer, and the other student should play the Solutions Architect (SA).</a:t>
            </a:r>
          </a:p>
          <a:p>
            <a:pPr marL="228600" lvl="0" indent="-228600">
              <a:buFont typeface="+mj-lt"/>
              <a:buAutoNum type="arabicPeriod"/>
              <a:defRPr sz="1800" b="0">
                <a:solidFill>
                  <a:srgbClr val="000000"/>
                </a:solidFill>
              </a:defRPr>
            </a:pPr>
            <a:r>
              <a:rPr lang="en-US" sz="1000" baseline="0" dirty="0">
                <a:solidFill>
                  <a:schemeClr val="tx1"/>
                </a:solidFill>
                <a:latin typeface="+mn-lt"/>
              </a:rPr>
              <a:t>(1-2 minutes) The student who plays the customer should ask the student who plays the SA the question prompt.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sz="1800" b="0">
                <a:solidFill>
                  <a:srgbClr val="000000"/>
                </a:solidFill>
              </a:defRPr>
            </a:pPr>
            <a:r>
              <a:rPr lang="en-US" sz="1000" baseline="0" dirty="0">
                <a:solidFill>
                  <a:schemeClr val="tx1"/>
                </a:solidFill>
                <a:latin typeface="+mn-lt"/>
              </a:rPr>
              <a:t>(1-2 minutes) The SA will then provide their explanations of the question based on the customer’s responses. The SA should ask the customer questions to obtain more information, as needed.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sz="1800" b="0">
                <a:solidFill>
                  <a:srgbClr val="000000"/>
                </a:solidFill>
              </a:defRPr>
            </a:pPr>
            <a:r>
              <a:rPr lang="en-US" sz="1000" baseline="0" dirty="0">
                <a:solidFill>
                  <a:schemeClr val="tx1"/>
                </a:solidFill>
                <a:latin typeface="+mn-lt"/>
              </a:rPr>
              <a:t>(1 minute) Through constructive feedback, the customer will decide if the SA addressed their question in a way that they could understand.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sz="1800" b="0">
                <a:solidFill>
                  <a:srgbClr val="000000"/>
                </a:solidFill>
              </a:defRPr>
            </a:pPr>
            <a:r>
              <a:rPr lang="en-US" sz="1000" baseline="0" dirty="0">
                <a:solidFill>
                  <a:schemeClr val="tx1"/>
                </a:solidFill>
                <a:latin typeface="+mn-lt"/>
              </a:rPr>
              <a:t>Allow students to switch roles, and repeat steps 2-4.</a:t>
            </a:r>
          </a:p>
          <a:p>
            <a:pPr marL="228600" lvl="0" indent="-228600">
              <a:buFont typeface="+mj-lt"/>
              <a:buAutoNum type="arabicPeriod"/>
              <a:defRPr sz="1800" b="0">
                <a:solidFill>
                  <a:srgbClr val="000000"/>
                </a:solidFill>
              </a:defRPr>
            </a:pPr>
            <a:r>
              <a:rPr lang="en-US" sz="1000" baseline="0" dirty="0">
                <a:solidFill>
                  <a:schemeClr val="tx1"/>
                </a:solidFill>
                <a:latin typeface="+mn-lt"/>
              </a:rPr>
              <a:t>As a class, discuss the activity and share ways that made it easier to obtain information from the customer. Also discuss the approaches that the SAs used to explain the various concepts. Evaluate the SA responses from the customer perspective – were the responses understandable and did the provide enough technical detail without confusing the customer? Suggest that students take notes that they can use in future customer conversations.</a:t>
            </a:r>
            <a:endParaRPr lang="en-US" sz="1000" b="1" dirty="0">
              <a:solidFill>
                <a:schemeClr val="tx1"/>
              </a:solidFill>
              <a:latin typeface="+mn-lt"/>
            </a:endParaRPr>
          </a:p>
          <a:p>
            <a:pPr lvl="0">
              <a:buFont typeface="Arial"/>
              <a:defRPr sz="1800" b="0">
                <a:solidFill>
                  <a:srgbClr val="000000"/>
                </a:solidFill>
              </a:defRPr>
            </a:pPr>
            <a:endParaRPr lang="en-US" sz="1000" dirty="0">
              <a:solidFill>
                <a:schemeClr val="tx1"/>
              </a:solidFill>
              <a:latin typeface="+mn-lt"/>
            </a:endParaRPr>
          </a:p>
          <a:p>
            <a:pPr lvl="0">
              <a:buFont typeface="Arial"/>
              <a:defRPr sz="1800" b="0">
                <a:solidFill>
                  <a:srgbClr val="000000"/>
                </a:solidFill>
              </a:defRPr>
            </a:pPr>
            <a:r>
              <a:rPr lang="en-US" sz="1000" b="1" dirty="0">
                <a:solidFill>
                  <a:schemeClr val="tx1"/>
                </a:solidFill>
                <a:latin typeface="+mn-lt"/>
              </a:rPr>
              <a:t>Answers: </a:t>
            </a:r>
            <a:r>
              <a:rPr lang="en-US" sz="1000" b="0" dirty="0">
                <a:solidFill>
                  <a:schemeClr val="tx1"/>
                </a:solidFill>
                <a:latin typeface="+mn-lt"/>
              </a:rPr>
              <a:t>Student answers might</a:t>
            </a:r>
            <a:r>
              <a:rPr lang="en-US" sz="1000" b="0" baseline="0" dirty="0">
                <a:solidFill>
                  <a:schemeClr val="tx1"/>
                </a:solidFill>
                <a:latin typeface="+mn-lt"/>
              </a:rPr>
              <a:t> </a:t>
            </a:r>
            <a:r>
              <a:rPr lang="en-US" sz="1000" baseline="0" dirty="0">
                <a:solidFill>
                  <a:schemeClr val="tx1"/>
                </a:solidFill>
                <a:latin typeface="+mn-lt"/>
              </a:rPr>
              <a:t>vary, but they should provide explanations that help customers understand </a:t>
            </a:r>
            <a:r>
              <a:rPr lang="en-US" sz="1800" b="0" i="0" kern="1200" dirty="0">
                <a:solidFill>
                  <a:schemeClr val="tx1"/>
                </a:solidFill>
                <a:effectLst/>
                <a:latin typeface="+mn-lt"/>
                <a:ea typeface="+mn-ea"/>
                <a:cs typeface="+mn-cs"/>
              </a:rPr>
              <a:t>AWS CloudTrail.</a:t>
            </a:r>
            <a:endParaRPr lang="en-US" sz="1000" baseline="0" dirty="0">
              <a:solidFill>
                <a:schemeClr val="tx1"/>
              </a:solidFill>
              <a:latin typeface="+mn-lt"/>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AWS CloudTrail is a service that enables governance, compliance, operational auditing, and risk auditing of a AWS account.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With CloudTrail, you can log, continuously monitor, and retain account activity related to actions across your AWS infrastructure.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CloudTrail provides event history of your AWS account activity, including actions taken through the AWS Management Console, AWS SDKs, command line tools, and other AWS services.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This event history simplifies security analysis, resource change tracking, and troubleshooting.</a:t>
            </a:r>
            <a:endParaRPr lang="en-US" sz="1000" b="0" i="0" baseline="0" dirty="0">
              <a:solidFill>
                <a:schemeClr val="tx1"/>
              </a:solidFill>
              <a:latin typeface="+mn-lt"/>
            </a:endParaRPr>
          </a:p>
          <a:p>
            <a:pPr lvl="0">
              <a:buFont typeface="Arial"/>
              <a:defRPr sz="1800" b="0">
                <a:solidFill>
                  <a:srgbClr val="000000"/>
                </a:solidFill>
              </a:defRPr>
            </a:pPr>
            <a:endParaRPr lang="en-US" sz="1000" b="1" kern="1200" baseline="0" dirty="0">
              <a:solidFill>
                <a:schemeClr val="tx1"/>
              </a:solidFill>
              <a:latin typeface="+mn-lt"/>
            </a:endParaRPr>
          </a:p>
          <a:p>
            <a:pPr lvl="0">
              <a:buFont typeface="Arial"/>
              <a:defRPr sz="1800" b="0">
                <a:solidFill>
                  <a:srgbClr val="000000"/>
                </a:solidFill>
              </a:defRPr>
            </a:pPr>
            <a:r>
              <a:rPr lang="en-US" sz="1000" b="1" kern="1200" baseline="0" dirty="0">
                <a:solidFill>
                  <a:schemeClr val="tx1"/>
                </a:solidFill>
                <a:latin typeface="+mn-lt"/>
              </a:rPr>
              <a:t>Instructor Action: </a:t>
            </a:r>
            <a:r>
              <a:rPr lang="en-US" sz="1000" b="0" kern="1200" baseline="0" dirty="0">
                <a:solidFill>
                  <a:schemeClr val="tx1"/>
                </a:solidFill>
                <a:latin typeface="+mn-lt"/>
              </a:rPr>
              <a:t>Be sure to provide clarification when students need help understanding these concepts, which might include drawing the architecture to support visual learners, and providing the “why” behind various concepts.</a:t>
            </a:r>
          </a:p>
          <a:p>
            <a:pPr marL="0" lvl="0" indent="0">
              <a:buFont typeface="Arial" panose="020B0604020202020204" pitchFamily="34" charset="0"/>
              <a:buNone/>
              <a:defRPr sz="1800" b="0">
                <a:solidFill>
                  <a:srgbClr val="000000"/>
                </a:solidFill>
              </a:defRPr>
            </a:pPr>
            <a:endParaRPr lang="en-US" sz="1000" baseline="0" dirty="0">
              <a:solidFill>
                <a:schemeClr val="tx1"/>
              </a:solidFill>
              <a:latin typeface="+mn-lt"/>
            </a:endParaRPr>
          </a:p>
          <a:p>
            <a:pPr marL="0" lvl="0" indent="0">
              <a:buFont typeface="Arial" panose="020B0604020202020204" pitchFamily="34" charset="0"/>
              <a:buNone/>
              <a:defRPr sz="1800" b="0">
                <a:solidFill>
                  <a:srgbClr val="000000"/>
                </a:solidFill>
              </a:defRPr>
            </a:pPr>
            <a:r>
              <a:rPr lang="en-US" sz="1000" b="1" baseline="0" dirty="0">
                <a:solidFill>
                  <a:schemeClr val="tx1"/>
                </a:solidFill>
                <a:latin typeface="+mn-lt"/>
              </a:rPr>
              <a:t>Instructor Note: </a:t>
            </a:r>
            <a:r>
              <a:rPr lang="en-US" sz="1000" baseline="0" dirty="0">
                <a:solidFill>
                  <a:schemeClr val="tx1"/>
                </a:solidFill>
                <a:latin typeface="+mn-lt"/>
              </a:rPr>
              <a:t>Students should be able to build rapport, ask customers questions to obtain more information, and resolve misconceptions, as needed.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F83337-5DB3-1549-B91D-904535992E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1427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u="none" baseline="0" dirty="0"/>
              <a:t>You have returned to the office with your teammates to discuss the </a:t>
            </a:r>
            <a:r>
              <a:rPr lang="en-US" sz="1100" b="0" i="1" u="none" baseline="0" dirty="0"/>
              <a:t>A Medical Company’s </a:t>
            </a:r>
            <a:r>
              <a:rPr lang="en-US" sz="1100" b="0" u="none" baseline="0" dirty="0"/>
              <a:t>requirements. </a:t>
            </a:r>
            <a:r>
              <a:rPr lang="en-US" sz="1100" kern="1200" dirty="0">
                <a:solidFill>
                  <a:schemeClr val="tx1"/>
                </a:solidFill>
                <a:effectLst/>
                <a:latin typeface="+mn-lt"/>
                <a:ea typeface="+mn-ea"/>
                <a:cs typeface="+mn-cs"/>
              </a:rPr>
              <a:t>Now, it is time to turn all of the requirements into a solution design.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For ease of use, the customer requirements have been integrated with the solution design worksheets that can be used to document your solution.</a:t>
            </a:r>
          </a:p>
        </p:txBody>
      </p:sp>
      <p:sp>
        <p:nvSpPr>
          <p:cNvPr id="4" name="Slide Number Placeholder 3"/>
          <p:cNvSpPr>
            <a:spLocks noGrp="1"/>
          </p:cNvSpPr>
          <p:nvPr>
            <p:ph type="sldNum" sz="quarter" idx="5"/>
          </p:nvPr>
        </p:nvSpPr>
        <p:spPr/>
        <p:txBody>
          <a:bodyPr/>
          <a:lstStyle/>
          <a:p>
            <a:fld id="{5CE5F624-DD5C-304D-B845-4CA850FA0F7C}" type="slidenum">
              <a:rPr lang="en-US" smtClean="0"/>
              <a:t>18</a:t>
            </a:fld>
            <a:endParaRPr lang="en-US" dirty="0"/>
          </a:p>
        </p:txBody>
      </p:sp>
    </p:spTree>
    <p:extLst>
      <p:ext uri="{BB962C8B-B14F-4D97-AF65-F5344CB8AC3E}">
        <p14:creationId xmlns:p14="http://schemas.microsoft.com/office/powerpoint/2010/main" val="1049814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latin typeface="+mn-lt"/>
              </a:rPr>
              <a:t>Based on the discussions and current architecture diagrams, the Solutions Architects and </a:t>
            </a:r>
            <a:r>
              <a:rPr lang="en-US" sz="1100" i="1" dirty="0">
                <a:latin typeface="+mn-lt"/>
              </a:rPr>
              <a:t>A Medical Company </a:t>
            </a:r>
            <a:r>
              <a:rPr lang="en-US" sz="1100" i="0" dirty="0">
                <a:latin typeface="+mn-lt"/>
              </a:rPr>
              <a:t>arrived at the following customer requirements</a:t>
            </a:r>
            <a:r>
              <a:rPr lang="en-US" sz="1100" i="1" dirty="0">
                <a:latin typeface="+mn-lt"/>
              </a:rPr>
              <a:t>:</a:t>
            </a:r>
          </a:p>
          <a:p>
            <a:pPr marL="171450" indent="-171450">
              <a:buFont typeface="Arial" panose="020B0604020202020204" pitchFamily="34" charset="0"/>
              <a:buChar char="•"/>
            </a:pPr>
            <a:r>
              <a:rPr lang="en-US" sz="1100" b="1" dirty="0">
                <a:latin typeface="+mn-lt"/>
                <a:ea typeface="Amazon Ember" panose="02000000000000000000" pitchFamily="2" charset="0"/>
                <a:cs typeface="Amazon Ember Light" panose="020B0403020204020204" pitchFamily="34" charset="0"/>
              </a:rPr>
              <a:t>Configure </a:t>
            </a:r>
            <a:r>
              <a:rPr lang="en-US" sz="1100" dirty="0">
                <a:latin typeface="+mn-lt"/>
                <a:ea typeface="Amazon Ember" panose="02000000000000000000" pitchFamily="2" charset="0"/>
                <a:cs typeface="Amazon Ember Light" panose="020B0403020204020204" pitchFamily="34" charset="0"/>
              </a:rPr>
              <a:t>access permissions to conform with AWS best practices.</a:t>
            </a:r>
            <a:endParaRPr lang="en-US" sz="1100" b="0" dirty="0">
              <a:solidFill>
                <a:schemeClr val="tx1"/>
              </a:solidFill>
              <a:latin typeface="+mn-lt"/>
              <a:ea typeface="Amazon Ember" panose="02000000000000000000" pitchFamily="2" charset="0"/>
              <a:cs typeface="+mn-cs"/>
            </a:endParaRPr>
          </a:p>
          <a:p>
            <a:pPr marL="171450" indent="-171450">
              <a:buFont typeface="Arial" panose="020B0604020202020204" pitchFamily="34" charset="0"/>
              <a:buChar char="•"/>
            </a:pPr>
            <a:r>
              <a:rPr lang="en-US" sz="1100" b="1" dirty="0">
                <a:latin typeface="+mn-lt"/>
                <a:ea typeface="Amazon Ember" panose="02000000000000000000" pitchFamily="2" charset="0"/>
                <a:cs typeface="Amazon Ember Light" panose="020B0403020204020204" pitchFamily="34" charset="0"/>
              </a:rPr>
              <a:t>Build</a:t>
            </a:r>
            <a:r>
              <a:rPr lang="en-US" sz="1100" dirty="0">
                <a:latin typeface="+mn-lt"/>
                <a:ea typeface="Amazon Ember" panose="02000000000000000000" pitchFamily="2" charset="0"/>
                <a:cs typeface="Amazon Ember Light" panose="020B0403020204020204" pitchFamily="34" charset="0"/>
              </a:rPr>
              <a:t> networks that conform to AWS best practices while providing all the necessary network services to the application in their different environments.</a:t>
            </a:r>
          </a:p>
          <a:p>
            <a:pPr marL="171450" indent="-171450">
              <a:buFont typeface="Arial" panose="020B0604020202020204" pitchFamily="34" charset="0"/>
              <a:buChar char="•"/>
            </a:pPr>
            <a:r>
              <a:rPr lang="en-US" sz="1100" b="1" dirty="0">
                <a:latin typeface="+mn-lt"/>
                <a:ea typeface="Amazon Ember" panose="02000000000000000000" pitchFamily="2" charset="0"/>
                <a:cs typeface="Amazon Ember Light" panose="020B0403020204020204" pitchFamily="34" charset="0"/>
              </a:rPr>
              <a:t>Build</a:t>
            </a:r>
            <a:r>
              <a:rPr lang="en-US" sz="1100" dirty="0">
                <a:latin typeface="+mn-lt"/>
                <a:ea typeface="Amazon Ember" panose="02000000000000000000" pitchFamily="2" charset="0"/>
                <a:cs typeface="Amazon Ember Light" panose="020B0403020204020204" pitchFamily="34" charset="0"/>
              </a:rPr>
              <a:t> an architecture that matches the current architecture at the server hosting company and that can handle doubling the number of servers.</a:t>
            </a:r>
          </a:p>
          <a:p>
            <a:pPr marL="171450" indent="-171450">
              <a:buFont typeface="Arial" panose="020B0604020202020204" pitchFamily="34" charset="0"/>
              <a:buChar char="•"/>
            </a:pPr>
            <a:r>
              <a:rPr lang="en-US" sz="1100" b="1" dirty="0">
                <a:latin typeface="+mn-lt"/>
                <a:ea typeface="Amazon Ember" panose="02000000000000000000" pitchFamily="2" charset="0"/>
                <a:cs typeface="Amazon Ember Light" panose="020B0403020204020204" pitchFamily="34" charset="0"/>
              </a:rPr>
              <a:t>Secure</a:t>
            </a:r>
            <a:r>
              <a:rPr lang="en-US" sz="1100" dirty="0">
                <a:latin typeface="+mn-lt"/>
                <a:ea typeface="Amazon Ember" panose="02000000000000000000" pitchFamily="2" charset="0"/>
                <a:cs typeface="Amazon Ember Light" panose="020B0403020204020204" pitchFamily="34" charset="0"/>
              </a:rPr>
              <a:t> all medical information, as medical information usually contains highly sensitive personally identifiable information (PII). </a:t>
            </a:r>
          </a:p>
          <a:p>
            <a:pPr marL="171450" indent="-171450">
              <a:buFont typeface="Arial" panose="020B0604020202020204" pitchFamily="34" charset="0"/>
              <a:buChar char="•"/>
            </a:pPr>
            <a:r>
              <a:rPr lang="en-US" sz="1100" b="1" dirty="0">
                <a:latin typeface="+mn-lt"/>
                <a:ea typeface="Amazon Ember" panose="02000000000000000000" pitchFamily="2" charset="0"/>
                <a:cs typeface="Amazon Ember Light" panose="020B0403020204020204" pitchFamily="34" charset="0"/>
              </a:rPr>
              <a:t>Utilize</a:t>
            </a:r>
            <a:r>
              <a:rPr lang="en-US" sz="1100" dirty="0">
                <a:latin typeface="+mn-lt"/>
                <a:ea typeface="Amazon Ember" panose="02000000000000000000" pitchFamily="2" charset="0"/>
                <a:cs typeface="Amazon Ember Light" panose="020B0403020204020204" pitchFamily="34" charset="0"/>
              </a:rPr>
              <a:t> </a:t>
            </a:r>
            <a:r>
              <a:rPr lang="en-US" sz="1100" dirty="0">
                <a:latin typeface="+mn-lt"/>
                <a:ea typeface="Amazon Ember" panose="02000000000000000000" pitchFamily="2" charset="0"/>
                <a:cs typeface="Amazon Ember" panose="020B0603020204020204" pitchFamily="34" charset="0"/>
              </a:rPr>
              <a:t>Load balancers for web tier and application tier that must support </a:t>
            </a:r>
            <a:r>
              <a:rPr lang="en-US" sz="1100" b="1" dirty="0">
                <a:latin typeface="+mn-lt"/>
                <a:ea typeface="Amazon Ember" panose="02000000000000000000" pitchFamily="2" charset="0"/>
                <a:cs typeface="Amazon Ember" panose="020B0603020204020204" pitchFamily="34" charset="0"/>
              </a:rPr>
              <a:t>HTTP, HTTPS, TCP protocols</a:t>
            </a:r>
            <a:r>
              <a:rPr lang="en-US" sz="1100" dirty="0">
                <a:latin typeface="+mn-lt"/>
                <a:ea typeface="Amazon Ember" panose="02000000000000000000" pitchFamily="2" charset="0"/>
                <a:cs typeface="Amazon Ember" panose="020B0603020204020204" pitchFamily="34" charset="0"/>
              </a:rPr>
              <a:t> </a:t>
            </a:r>
            <a:r>
              <a:rPr lang="en-US" sz="1100" b="1" dirty="0">
                <a:latin typeface="+mn-lt"/>
                <a:ea typeface="Amazon Ember" panose="02000000000000000000" pitchFamily="2" charset="0"/>
              </a:rPr>
              <a:t>plans to move their application into AWS.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1" dirty="0">
                <a:latin typeface="+mn-lt"/>
                <a:ea typeface="Amazon Ember" panose="02000000000000000000" pitchFamily="2" charset="0"/>
              </a:rPr>
              <a:t>Architecture </a:t>
            </a:r>
            <a:r>
              <a:rPr lang="en-US" sz="1100" dirty="0">
                <a:latin typeface="+mn-lt"/>
                <a:ea typeface="Amazon Ember" panose="02000000000000000000" pitchFamily="2" charset="0"/>
              </a:rPr>
              <a:t>should be resilient (built for business continuity).</a:t>
            </a:r>
            <a:endParaRPr lang="en-US" sz="1100" b="1" dirty="0">
              <a:latin typeface="+mn-lt"/>
              <a:ea typeface="Amazon Ember" panose="02000000000000000000" pitchFamily="2"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1" dirty="0">
                <a:latin typeface="+mn-lt"/>
                <a:ea typeface="Amazon Ember" panose="02000000000000000000" pitchFamily="2" charset="0"/>
                <a:cs typeface="Amazon Ember Light" panose="020B0403020204020204" pitchFamily="34" charset="0"/>
              </a:rPr>
              <a:t>Configure</a:t>
            </a:r>
            <a:r>
              <a:rPr lang="en-US" sz="1100" dirty="0">
                <a:latin typeface="+mn-lt"/>
                <a:ea typeface="Amazon Ember" panose="02000000000000000000" pitchFamily="2" charset="0"/>
                <a:cs typeface="Amazon Ember Light" panose="020B0403020204020204" pitchFamily="34" charset="0"/>
              </a:rPr>
              <a:t> auditing to track all user actions.</a:t>
            </a:r>
            <a:endParaRPr lang="en-US" sz="1100" b="1" dirty="0">
              <a:latin typeface="+mn-lt"/>
              <a:ea typeface="Amazon Ember" panose="02000000000000000000" pitchFamily="2" charset="0"/>
            </a:endParaRPr>
          </a:p>
          <a:p>
            <a:endParaRPr lang="en-US" sz="1100" i="1" dirty="0">
              <a:latin typeface="+mn-lt"/>
            </a:endParaRPr>
          </a:p>
          <a:p>
            <a:r>
              <a:rPr lang="en-US" sz="1100" i="0" dirty="0">
                <a:latin typeface="+mn-lt"/>
              </a:rPr>
              <a:t>Let’s take a look at the detailed requirements identified for each of these customer requirements.</a:t>
            </a:r>
          </a:p>
        </p:txBody>
      </p:sp>
      <p:sp>
        <p:nvSpPr>
          <p:cNvPr id="4" name="Slide Number Placeholder 3"/>
          <p:cNvSpPr>
            <a:spLocks noGrp="1"/>
          </p:cNvSpPr>
          <p:nvPr>
            <p:ph type="sldNum" sz="quarter" idx="5"/>
          </p:nvPr>
        </p:nvSpPr>
        <p:spPr/>
        <p:txBody>
          <a:bodyPr/>
          <a:lstStyle/>
          <a:p>
            <a:fld id="{5CE5F624-DD5C-304D-B845-4CA850FA0F7C}" type="slidenum">
              <a:rPr lang="en-US" smtClean="0"/>
              <a:t>19</a:t>
            </a:fld>
            <a:endParaRPr lang="en-US" dirty="0"/>
          </a:p>
        </p:txBody>
      </p:sp>
    </p:spTree>
    <p:extLst>
      <p:ext uri="{BB962C8B-B14F-4D97-AF65-F5344CB8AC3E}">
        <p14:creationId xmlns:p14="http://schemas.microsoft.com/office/powerpoint/2010/main" val="815528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94338" cy="3090863"/>
          </a:xfrm>
        </p:spPr>
      </p:sp>
      <p:sp>
        <p:nvSpPr>
          <p:cNvPr id="3" name="Notes Placeholder 2"/>
          <p:cNvSpPr>
            <a:spLocks noGrp="1"/>
          </p:cNvSpPr>
          <p:nvPr>
            <p:ph type="body" idx="1"/>
          </p:nvPr>
        </p:nvSpPr>
        <p:spPr>
          <a:xfrm>
            <a:off x="685800" y="4398264"/>
            <a:ext cx="5486400" cy="360045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In this project, you will have the opportunity to experience a simulated customer experience depicting a customer’s move from a traditional environment to a cloud solution.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To simulate a typical meeting, we are going to role play some typical questions from customers making a transition like this. This part of the project gives you the opportunity to role play questions from an architectural discussion to understand and experience the communication challenges. Why would we do this? Because customers frequently complain that technical people are not very good at translating technical recommendations into an understandable discussion for a less technical person. An architecture discussion is intended to be the conversation between a technical person, usually a Solution Architect, and a business person with the intent to identify the technology needed to solve a specific business 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Next, we will take the output of the customer meeting, the customer requirements, and translate them into a proposed technical solution.</a:t>
            </a:r>
          </a:p>
          <a:p>
            <a:pPr marL="0" indent="0">
              <a:buFont typeface="Arial" panose="020B0604020202020204" pitchFamily="34" charset="0"/>
              <a:buNone/>
            </a:pPr>
            <a:endParaRPr lang="en-US" sz="1100" kern="1200" dirty="0">
              <a:solidFill>
                <a:schemeClr val="tx1"/>
              </a:solidFill>
              <a:effectLst/>
              <a:latin typeface="+mn-lt"/>
              <a:ea typeface="+mn-ea"/>
              <a:cs typeface="+mn-cs"/>
            </a:endParaRPr>
          </a:p>
          <a:p>
            <a:pPr marL="0" indent="0">
              <a:buFont typeface="Arial" panose="020B0604020202020204" pitchFamily="34" charset="0"/>
              <a:buNone/>
            </a:pPr>
            <a:r>
              <a:rPr lang="en-US" sz="1100" kern="1200" dirty="0">
                <a:solidFill>
                  <a:schemeClr val="tx1"/>
                </a:solidFill>
                <a:effectLst/>
                <a:latin typeface="+mn-lt"/>
                <a:ea typeface="+mn-ea"/>
                <a:cs typeface="+mn-cs"/>
              </a:rPr>
              <a:t>Upon completion</a:t>
            </a:r>
            <a:r>
              <a:rPr lang="en-US" sz="1100" kern="1200" baseline="0" dirty="0">
                <a:solidFill>
                  <a:schemeClr val="tx1"/>
                </a:solidFill>
                <a:effectLst/>
                <a:latin typeface="+mn-lt"/>
                <a:ea typeface="+mn-ea"/>
                <a:cs typeface="+mn-cs"/>
              </a:rPr>
              <a:t> of</a:t>
            </a:r>
            <a:r>
              <a:rPr lang="en-US" sz="1100" kern="1200" dirty="0">
                <a:solidFill>
                  <a:schemeClr val="tx1"/>
                </a:solidFill>
                <a:effectLst/>
                <a:latin typeface="+mn-lt"/>
                <a:ea typeface="+mn-ea"/>
                <a:cs typeface="+mn-cs"/>
              </a:rPr>
              <a:t> this project, you will be able to: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effectLst/>
                <a:latin typeface="+mn-lt"/>
                <a:ea typeface="+mn-ea"/>
                <a:cs typeface="+mn-cs"/>
              </a:rPr>
              <a:t>Understand </a:t>
            </a:r>
            <a:r>
              <a:rPr lang="en-US" sz="1100" dirty="0"/>
              <a:t>and experience the communication challenges faced when attempting to apply technology as the solution to business problems.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Translate customer requirements into a technical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Present the proposed solution to the customer.</a:t>
            </a:r>
          </a:p>
        </p:txBody>
      </p:sp>
      <p:sp>
        <p:nvSpPr>
          <p:cNvPr id="4" name="Slide Number Placeholder 3"/>
          <p:cNvSpPr>
            <a:spLocks noGrp="1"/>
          </p:cNvSpPr>
          <p:nvPr>
            <p:ph type="sldNum" sz="quarter" idx="10"/>
          </p:nvPr>
        </p:nvSpPr>
        <p:spPr/>
        <p:txBody>
          <a:bodyPr/>
          <a:lstStyle/>
          <a:p>
            <a:fld id="{FE092397-0699-5249-96BB-FDA4CA85BF35}" type="slidenum">
              <a:rPr lang="en-US" smtClean="0"/>
              <a:t>2</a:t>
            </a:fld>
            <a:endParaRPr lang="en-US" dirty="0"/>
          </a:p>
        </p:txBody>
      </p:sp>
    </p:spTree>
    <p:extLst>
      <p:ext uri="{BB962C8B-B14F-4D97-AF65-F5344CB8AC3E}">
        <p14:creationId xmlns:p14="http://schemas.microsoft.com/office/powerpoint/2010/main" val="9531474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baseline="0" dirty="0">
                <a:solidFill>
                  <a:schemeClr val="tx1"/>
                </a:solidFill>
                <a:effectLst/>
                <a:latin typeface="+mn-lt"/>
                <a:ea typeface="+mn-ea"/>
                <a:cs typeface="+mn-cs"/>
              </a:rPr>
              <a:t>Let’s make a list of potential services and the why it was selected. For example, we know that we need to manage user access and we would use IAM to do that.</a:t>
            </a:r>
            <a:endParaRPr lang="en-US" sz="1100" dirty="0">
              <a:latin typeface="+mn-lt"/>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1200"/>
              </a:spcBef>
              <a:spcAft>
                <a:spcPts val="0"/>
              </a:spcAft>
              <a:buClrTx/>
              <a:buSzTx/>
              <a:buFontTx/>
              <a:buNone/>
              <a:tabLst/>
              <a:defRPr/>
            </a:pPr>
            <a:endParaRPr lang="en-US" sz="1100" dirty="0">
              <a:latin typeface="+mn-lt"/>
              <a:ea typeface="Amazon Ember" panose="020B0603020204020204" pitchFamily="34" charset="0"/>
              <a:cs typeface="Amazon Ember" panose="020B0603020204020204" pitchFamily="34" charset="0"/>
            </a:endParaRPr>
          </a:p>
        </p:txBody>
      </p:sp>
      <p:sp>
        <p:nvSpPr>
          <p:cNvPr id="4" name="Slide Number Placeholder 3"/>
          <p:cNvSpPr>
            <a:spLocks noGrp="1"/>
          </p:cNvSpPr>
          <p:nvPr>
            <p:ph type="sldNum" sz="quarter" idx="5"/>
          </p:nvPr>
        </p:nvSpPr>
        <p:spPr/>
        <p:txBody>
          <a:bodyPr/>
          <a:lstStyle/>
          <a:p>
            <a:fld id="{5CE5F624-DD5C-304D-B845-4CA850FA0F7C}" type="slidenum">
              <a:rPr lang="en-US" smtClean="0"/>
              <a:t>20</a:t>
            </a:fld>
            <a:endParaRPr lang="en-US" dirty="0"/>
          </a:p>
        </p:txBody>
      </p:sp>
    </p:spTree>
    <p:extLst>
      <p:ext uri="{BB962C8B-B14F-4D97-AF65-F5344CB8AC3E}">
        <p14:creationId xmlns:p14="http://schemas.microsoft.com/office/powerpoint/2010/main" val="2240858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i="0" dirty="0">
                <a:latin typeface="+mn-lt"/>
              </a:rPr>
              <a:t>The detailed requirements for user authentication are as follows:</a:t>
            </a:r>
          </a:p>
          <a:p>
            <a:pPr marL="171450" indent="-171450">
              <a:buFont typeface="Arial" panose="020B0604020202020204" pitchFamily="34" charset="0"/>
              <a:buChar char="•"/>
            </a:pPr>
            <a:r>
              <a:rPr lang="en-US" sz="1100" i="0" dirty="0">
                <a:latin typeface="+mn-lt"/>
              </a:rPr>
              <a:t>There should be three user groups with AWS access:</a:t>
            </a:r>
          </a:p>
          <a:p>
            <a:pPr marL="628650" lvl="1" indent="-171450">
              <a:buFont typeface="Arial" panose="020B0604020202020204" pitchFamily="34" charset="0"/>
              <a:buChar char="•"/>
            </a:pPr>
            <a:r>
              <a:rPr lang="en-US" sz="1100" dirty="0">
                <a:latin typeface="+mn-lt"/>
                <a:ea typeface="Amazon Ember" panose="020B0603020204020204" pitchFamily="34" charset="0"/>
                <a:cs typeface="Amazon Ember" panose="020B0603020204020204" pitchFamily="34" charset="0"/>
              </a:rPr>
              <a:t>System Administrator Group: 2 users</a:t>
            </a:r>
          </a:p>
          <a:p>
            <a:pPr marL="628650" lvl="1" indent="-171450">
              <a:buFont typeface="Arial" panose="020B0604020202020204" pitchFamily="34" charset="0"/>
              <a:buChar char="•"/>
            </a:pPr>
            <a:r>
              <a:rPr lang="en-US" sz="1100" dirty="0">
                <a:latin typeface="+mn-lt"/>
                <a:ea typeface="Amazon Ember" panose="020B0603020204020204" pitchFamily="34" charset="0"/>
                <a:cs typeface="Amazon Ember" panose="020B0603020204020204" pitchFamily="34" charset="0"/>
              </a:rPr>
              <a:t>Database Administrator Group: 2 users </a:t>
            </a:r>
          </a:p>
          <a:p>
            <a:pPr marL="628650" lvl="1" indent="-171450">
              <a:buFont typeface="Arial" panose="020B0604020202020204" pitchFamily="34" charset="0"/>
              <a:buChar char="•"/>
            </a:pPr>
            <a:r>
              <a:rPr lang="en-US" sz="1100" dirty="0">
                <a:latin typeface="+mn-lt"/>
                <a:ea typeface="Amazon Ember" panose="020B0603020204020204" pitchFamily="34" charset="0"/>
                <a:cs typeface="Amazon Ember" panose="020B0603020204020204" pitchFamily="34" charset="0"/>
              </a:rPr>
              <a:t>Monitoring Group (monitors 4 users): infrastructure resources (EC2, S3, RDS for the app)</a:t>
            </a:r>
          </a:p>
          <a:p>
            <a:pPr marL="171450" lvl="0" indent="-171450">
              <a:buFont typeface="Arial" panose="020B0604020202020204" pitchFamily="34" charset="0"/>
              <a:buChar char="•"/>
            </a:pPr>
            <a:r>
              <a:rPr lang="en-US" sz="1100" dirty="0">
                <a:latin typeface="+mn-lt"/>
                <a:ea typeface="Amazon Ember" panose="020B0603020204020204" pitchFamily="34" charset="0"/>
                <a:cs typeface="Amazon Ember" panose="020B0603020204020204" pitchFamily="34" charset="0"/>
              </a:rPr>
              <a:t>Administrators require programmatic access and AWS Management Console access.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latin typeface="+mn-lt"/>
                <a:ea typeface="Amazon Ember" panose="020B0603020204020204" pitchFamily="34" charset="0"/>
                <a:cs typeface="Amazon Ember" panose="020B0603020204020204" pitchFamily="34" charset="0"/>
              </a:rPr>
              <a:t>When signing in to the console, each administrator is required to </a:t>
            </a:r>
            <a:r>
              <a:rPr lang="en-US" sz="1100" b="1" dirty="0">
                <a:latin typeface="+mn-lt"/>
                <a:ea typeface="Amazon Ember" panose="020B0603020204020204" pitchFamily="34" charset="0"/>
                <a:cs typeface="Amazon Ember" panose="020B0603020204020204" pitchFamily="34" charset="0"/>
              </a:rPr>
              <a:t>provide a user name, a password</a:t>
            </a:r>
            <a:r>
              <a:rPr lang="en-US" sz="1100" dirty="0">
                <a:latin typeface="+mn-lt"/>
                <a:ea typeface="Amazon Ember" panose="020B0603020204020204" pitchFamily="34" charset="0"/>
                <a:cs typeface="Amazon Ember" panose="020B0603020204020204" pitchFamily="34" charset="0"/>
              </a:rPr>
              <a:t>, and a </a:t>
            </a:r>
            <a:r>
              <a:rPr lang="en-US" sz="1100" b="1" dirty="0">
                <a:latin typeface="+mn-lt"/>
                <a:ea typeface="Amazon Ember" panose="020B0603020204020204" pitchFamily="34" charset="0"/>
                <a:cs typeface="Amazon Ember" panose="020B0603020204020204" pitchFamily="34" charset="0"/>
              </a:rPr>
              <a:t>random generated code </a:t>
            </a:r>
            <a:r>
              <a:rPr lang="en-US" sz="1100" dirty="0">
                <a:latin typeface="+mn-lt"/>
                <a:ea typeface="Amazon Ember" panose="020B0603020204020204" pitchFamily="34" charset="0"/>
                <a:cs typeface="Amazon Ember" panose="020B0603020204020204" pitchFamily="34" charset="0"/>
              </a:rPr>
              <a:t>provided by the Virtual MFA.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latin typeface="+mn-lt"/>
                <a:ea typeface="Amazon Ember" panose="020B0603020204020204" pitchFamily="34" charset="0"/>
                <a:cs typeface="Amazon Ember" panose="020B0603020204020204" pitchFamily="34" charset="0"/>
              </a:rPr>
              <a:t>All other users should only have AWS Management Console access, using a combination of user name and password.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dirty="0">
                <a:latin typeface="+mn-lt"/>
                <a:ea typeface="Amazon Ember" panose="020B0603020204020204" pitchFamily="34" charset="0"/>
                <a:cs typeface="Amazon Ember" panose="020B0603020204020204" pitchFamily="34" charset="0"/>
              </a:rPr>
              <a:t>The password policy should be as follows: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latin typeface="+mn-lt"/>
                <a:ea typeface="Amazon Ember" panose="020B0603020204020204" pitchFamily="34" charset="0"/>
                <a:cs typeface="Amazon Ember" panose="020B0603020204020204" pitchFamily="34" charset="0"/>
              </a:rPr>
              <a:t>Uppercase and 1 lowercase letter, 1 number, and 1 special character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latin typeface="+mn-lt"/>
                <a:ea typeface="Amazon Ember" panose="020B0603020204020204" pitchFamily="34" charset="0"/>
                <a:cs typeface="Amazon Ember" panose="020B0603020204020204" pitchFamily="34" charset="0"/>
              </a:rPr>
              <a:t>Forced password change every 90 days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latin typeface="+mn-lt"/>
                <a:ea typeface="Amazon Ember" panose="020B0603020204020204" pitchFamily="34" charset="0"/>
                <a:cs typeface="Amazon Ember" panose="020B0603020204020204" pitchFamily="34" charset="0"/>
              </a:rPr>
              <a:t>No re-use of previous three passwords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dirty="0">
                <a:solidFill>
                  <a:schemeClr val="accent2">
                    <a:lumMod val="75000"/>
                  </a:schemeClr>
                </a:solidFill>
                <a:latin typeface="+mn-lt"/>
                <a:ea typeface="Amazon Ember" panose="020B0603020204020204" pitchFamily="34" charset="0"/>
                <a:cs typeface="Amazon Ember" panose="020B0603020204020204" pitchFamily="34" charset="0"/>
              </a:rPr>
              <a:t>The </a:t>
            </a:r>
            <a:r>
              <a:rPr lang="en-US" sz="1100" b="0" i="1" dirty="0">
                <a:solidFill>
                  <a:schemeClr val="accent2">
                    <a:lumMod val="75000"/>
                  </a:schemeClr>
                </a:solidFill>
                <a:latin typeface="+mn-lt"/>
                <a:ea typeface="Amazon Ember" panose="020B0603020204020204" pitchFamily="34" charset="0"/>
                <a:cs typeface="Amazon Ember" panose="020B0603020204020204" pitchFamily="34" charset="0"/>
              </a:rPr>
              <a:t>A Medical Company </a:t>
            </a:r>
            <a:r>
              <a:rPr lang="en-US" sz="1100" b="0" dirty="0">
                <a:solidFill>
                  <a:schemeClr val="accent2">
                    <a:lumMod val="75000"/>
                  </a:schemeClr>
                </a:solidFill>
                <a:latin typeface="+mn-lt"/>
                <a:ea typeface="Amazon Ember" panose="020B0603020204020204" pitchFamily="34" charset="0"/>
                <a:cs typeface="Amazon Ember" panose="020B0603020204020204" pitchFamily="34" charset="0"/>
              </a:rPr>
              <a:t>application must read and write to S3 buckets.</a:t>
            </a:r>
            <a:endParaRPr lang="en-US" sz="1100" b="0" dirty="0">
              <a:latin typeface="+mn-lt"/>
              <a:ea typeface="Amazon Ember" panose="020B0603020204020204" pitchFamily="34" charset="0"/>
              <a:cs typeface="Amazon Ember" panose="020B0603020204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latin typeface="+mn-lt"/>
              <a:ea typeface="Amazon Ember" panose="020B0603020204020204" pitchFamily="34" charset="0"/>
              <a:cs typeface="Amazon Ember" panose="020B0603020204020204"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b="1" dirty="0">
              <a:latin typeface="+mn-lt"/>
              <a:ea typeface="Amazon Ember" panose="020B0603020204020204" pitchFamily="34" charset="0"/>
              <a:cs typeface="Amazon Ember" panose="020B0603020204020204" pitchFamily="34" charset="0"/>
            </a:endParaRPr>
          </a:p>
          <a:p>
            <a:pPr marL="628650" lvl="1" indent="-171450">
              <a:buFont typeface="Arial" panose="020B0604020202020204" pitchFamily="34" charset="0"/>
              <a:buChar char="•"/>
            </a:pPr>
            <a:endParaRPr lang="en-US" sz="1100" dirty="0">
              <a:latin typeface="+mn-lt"/>
              <a:ea typeface="Amazon Ember" panose="020B0603020204020204" pitchFamily="34" charset="0"/>
              <a:cs typeface="Amazon Ember" panose="020B0603020204020204" pitchFamily="34" charset="0"/>
            </a:endParaRPr>
          </a:p>
          <a:p>
            <a:pPr marL="628650" lvl="1" indent="-171450">
              <a:buFont typeface="Arial" panose="020B0604020202020204" pitchFamily="34" charset="0"/>
              <a:buChar char="•"/>
            </a:pPr>
            <a:endParaRPr lang="en-US" sz="1100" i="0" dirty="0">
              <a:latin typeface="+mn-lt"/>
            </a:endParaRPr>
          </a:p>
        </p:txBody>
      </p:sp>
      <p:sp>
        <p:nvSpPr>
          <p:cNvPr id="4" name="Slide Number Placeholder 3"/>
          <p:cNvSpPr>
            <a:spLocks noGrp="1"/>
          </p:cNvSpPr>
          <p:nvPr>
            <p:ph type="sldNum" sz="quarter" idx="5"/>
          </p:nvPr>
        </p:nvSpPr>
        <p:spPr/>
        <p:txBody>
          <a:bodyPr/>
          <a:lstStyle/>
          <a:p>
            <a:fld id="{5CE5F624-DD5C-304D-B845-4CA850FA0F7C}" type="slidenum">
              <a:rPr lang="en-US" smtClean="0"/>
              <a:t>21</a:t>
            </a:fld>
            <a:endParaRPr lang="en-US" dirty="0"/>
          </a:p>
        </p:txBody>
      </p:sp>
    </p:spTree>
    <p:extLst>
      <p:ext uri="{BB962C8B-B14F-4D97-AF65-F5344CB8AC3E}">
        <p14:creationId xmlns:p14="http://schemas.microsoft.com/office/powerpoint/2010/main" val="861776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lang="en-US" sz="1100" dirty="0">
                <a:latin typeface="+mn-lt"/>
                <a:ea typeface="Amazon Ember" panose="020B0603020204020204" pitchFamily="34" charset="0"/>
                <a:cs typeface="Amazon Ember" panose="020B0603020204020204" pitchFamily="34" charset="0"/>
              </a:rPr>
              <a:t>Use this chart to document users, groups, and roles that need to be created.</a:t>
            </a:r>
          </a:p>
        </p:txBody>
      </p:sp>
      <p:sp>
        <p:nvSpPr>
          <p:cNvPr id="4" name="Slide Number Placeholder 3"/>
          <p:cNvSpPr>
            <a:spLocks noGrp="1"/>
          </p:cNvSpPr>
          <p:nvPr>
            <p:ph type="sldNum" sz="quarter" idx="5"/>
          </p:nvPr>
        </p:nvSpPr>
        <p:spPr/>
        <p:txBody>
          <a:bodyPr/>
          <a:lstStyle/>
          <a:p>
            <a:fld id="{5CE5F624-DD5C-304D-B845-4CA850FA0F7C}" type="slidenum">
              <a:rPr lang="en-US" smtClean="0"/>
              <a:t>22</a:t>
            </a:fld>
            <a:endParaRPr lang="en-US" dirty="0"/>
          </a:p>
        </p:txBody>
      </p:sp>
    </p:spTree>
    <p:extLst>
      <p:ext uri="{BB962C8B-B14F-4D97-AF65-F5344CB8AC3E}">
        <p14:creationId xmlns:p14="http://schemas.microsoft.com/office/powerpoint/2010/main" val="945053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lang="en-US" sz="1100" dirty="0"/>
              <a:t>Use this chart to document the groups and their associated permissions.</a:t>
            </a:r>
          </a:p>
        </p:txBody>
      </p:sp>
      <p:sp>
        <p:nvSpPr>
          <p:cNvPr id="4" name="Slide Number Placeholder 3"/>
          <p:cNvSpPr>
            <a:spLocks noGrp="1"/>
          </p:cNvSpPr>
          <p:nvPr>
            <p:ph type="sldNum" sz="quarter" idx="5"/>
          </p:nvPr>
        </p:nvSpPr>
        <p:spPr/>
        <p:txBody>
          <a:bodyPr/>
          <a:lstStyle/>
          <a:p>
            <a:fld id="{5CE5F624-DD5C-304D-B845-4CA850FA0F7C}" type="slidenum">
              <a:rPr lang="en-US" smtClean="0"/>
              <a:t>23</a:t>
            </a:fld>
            <a:endParaRPr lang="en-US" dirty="0"/>
          </a:p>
        </p:txBody>
      </p:sp>
    </p:spTree>
    <p:extLst>
      <p:ext uri="{BB962C8B-B14F-4D97-AF65-F5344CB8AC3E}">
        <p14:creationId xmlns:p14="http://schemas.microsoft.com/office/powerpoint/2010/main" val="10041752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lang="en-US" sz="1100" dirty="0"/>
              <a:t>Use this chart to document the groups and their associated permissions.</a:t>
            </a:r>
          </a:p>
        </p:txBody>
      </p:sp>
      <p:sp>
        <p:nvSpPr>
          <p:cNvPr id="4" name="Slide Number Placeholder 3"/>
          <p:cNvSpPr>
            <a:spLocks noGrp="1"/>
          </p:cNvSpPr>
          <p:nvPr>
            <p:ph type="sldNum" sz="quarter" idx="5"/>
          </p:nvPr>
        </p:nvSpPr>
        <p:spPr/>
        <p:txBody>
          <a:bodyPr/>
          <a:lstStyle/>
          <a:p>
            <a:fld id="{5CE5F624-DD5C-304D-B845-4CA850FA0F7C}" type="slidenum">
              <a:rPr lang="en-US" smtClean="0"/>
              <a:t>24</a:t>
            </a:fld>
            <a:endParaRPr lang="en-US" dirty="0"/>
          </a:p>
        </p:txBody>
      </p:sp>
    </p:spTree>
    <p:extLst>
      <p:ext uri="{BB962C8B-B14F-4D97-AF65-F5344CB8AC3E}">
        <p14:creationId xmlns:p14="http://schemas.microsoft.com/office/powerpoint/2010/main" val="2204084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ts val="1200"/>
              </a:spcBef>
            </a:pPr>
            <a:r>
              <a:rPr lang="en-US" sz="1100" b="1" dirty="0">
                <a:solidFill>
                  <a:schemeClr val="accent2">
                    <a:lumMod val="75000"/>
                  </a:schemeClr>
                </a:solidFill>
                <a:latin typeface="+mn-lt"/>
                <a:ea typeface="Amazon Ember" panose="020B0603020204020204" pitchFamily="34" charset="0"/>
                <a:cs typeface="Amazon Ember" panose="020B0603020204020204" pitchFamily="34" charset="0"/>
              </a:rPr>
              <a:t>Design a AWS solution with:</a:t>
            </a:r>
          </a:p>
          <a:p>
            <a:pPr marL="457200" lvl="0" indent="-457200">
              <a:lnSpc>
                <a:spcPct val="110000"/>
              </a:lnSpc>
              <a:spcBef>
                <a:spcPts val="600"/>
              </a:spcBef>
              <a:buFont typeface="+mj-lt"/>
              <a:buAutoNum type="arabicPeriod"/>
            </a:pPr>
            <a:r>
              <a:rPr lang="en-US" sz="1100" b="1" dirty="0">
                <a:latin typeface="+mn-lt"/>
                <a:ea typeface="Amazon Ember" panose="02000000000000000000" pitchFamily="2" charset="0"/>
                <a:cs typeface="Amazon Ember Light" panose="020B0403020204020204" pitchFamily="34" charset="0"/>
              </a:rPr>
              <a:t>Networks</a:t>
            </a:r>
            <a:r>
              <a:rPr lang="en-US" sz="1100" dirty="0">
                <a:latin typeface="+mn-lt"/>
                <a:ea typeface="Amazon Ember" panose="02000000000000000000" pitchFamily="2" charset="0"/>
                <a:cs typeface="Amazon Ember Light" panose="020B0403020204020204" pitchFamily="34" charset="0"/>
              </a:rPr>
              <a:t> that conform to AWS best practices while providing all the necessary network services to the application in their different environments.</a:t>
            </a:r>
          </a:p>
          <a:p>
            <a:pPr marL="457200" lvl="0" indent="-457200">
              <a:lnSpc>
                <a:spcPct val="110000"/>
              </a:lnSpc>
              <a:spcBef>
                <a:spcPts val="600"/>
              </a:spcBef>
              <a:buFont typeface="+mj-lt"/>
              <a:buAutoNum type="arabicPeriod"/>
            </a:pPr>
            <a:r>
              <a:rPr lang="en-US" sz="1100" dirty="0">
                <a:latin typeface="+mn-lt"/>
                <a:ea typeface="Amazon Ember" panose="02000000000000000000" pitchFamily="2" charset="0"/>
                <a:cs typeface="Amazon Ember Light" panose="020B0403020204020204" pitchFamily="34" charset="0"/>
              </a:rPr>
              <a:t>An</a:t>
            </a:r>
            <a:r>
              <a:rPr lang="en-US" sz="1100" b="1" dirty="0">
                <a:latin typeface="+mn-lt"/>
                <a:ea typeface="Amazon Ember" panose="02000000000000000000" pitchFamily="2" charset="0"/>
                <a:cs typeface="Amazon Ember Light" panose="020B0403020204020204" pitchFamily="34" charset="0"/>
              </a:rPr>
              <a:t> architecture</a:t>
            </a:r>
            <a:r>
              <a:rPr lang="en-US" sz="1100" dirty="0">
                <a:latin typeface="+mn-lt"/>
                <a:ea typeface="Amazon Ember" panose="02000000000000000000" pitchFamily="2" charset="0"/>
                <a:cs typeface="Amazon Ember Light" panose="020B0403020204020204" pitchFamily="34" charset="0"/>
              </a:rPr>
              <a:t> that matches the current architecture at the server hosting company and that can handle doubling the number of servers.</a:t>
            </a:r>
          </a:p>
          <a:p>
            <a:pPr marL="457200" lvl="0" indent="-457200">
              <a:lnSpc>
                <a:spcPct val="110000"/>
              </a:lnSpc>
              <a:spcBef>
                <a:spcPts val="600"/>
              </a:spcBef>
              <a:buFont typeface="+mj-lt"/>
              <a:buAutoNum type="arabicPeriod"/>
            </a:pPr>
            <a:r>
              <a:rPr lang="en-US" sz="1100" b="1" dirty="0">
                <a:latin typeface="+mn-lt"/>
                <a:ea typeface="Amazon Ember" panose="02000000000000000000" pitchFamily="2" charset="0"/>
                <a:cs typeface="Amazon Ember Light" panose="020B0403020204020204" pitchFamily="34" charset="0"/>
              </a:rPr>
              <a:t>Security for</a:t>
            </a:r>
            <a:r>
              <a:rPr lang="en-US" sz="1100" dirty="0">
                <a:latin typeface="+mn-lt"/>
                <a:ea typeface="Amazon Ember" panose="02000000000000000000" pitchFamily="2" charset="0"/>
                <a:cs typeface="Amazon Ember Light" panose="020B0403020204020204" pitchFamily="34" charset="0"/>
              </a:rPr>
              <a:t> all medical information, as medical information usually contains highly sensitive personally identifiable information (PII). </a:t>
            </a:r>
          </a:p>
          <a:p>
            <a:pPr marL="457200" lvl="0" indent="-457200">
              <a:lnSpc>
                <a:spcPct val="110000"/>
              </a:lnSpc>
              <a:spcBef>
                <a:spcPts val="600"/>
              </a:spcBef>
              <a:buFont typeface="+mj-lt"/>
              <a:buAutoNum type="arabicPeriod"/>
            </a:pPr>
            <a:r>
              <a:rPr lang="en-US" sz="1100" b="1" dirty="0">
                <a:latin typeface="+mn-lt"/>
                <a:ea typeface="Amazon Ember" panose="02000000000000000000" pitchFamily="2" charset="0"/>
                <a:cs typeface="Amazon Ember" panose="020B0603020204020204" pitchFamily="34" charset="0"/>
              </a:rPr>
              <a:t>Load balancers </a:t>
            </a:r>
            <a:r>
              <a:rPr lang="en-US" sz="1100" dirty="0">
                <a:latin typeface="+mn-lt"/>
                <a:ea typeface="Amazon Ember" panose="02000000000000000000" pitchFamily="2" charset="0"/>
                <a:cs typeface="Amazon Ember" panose="020B0603020204020204" pitchFamily="34" charset="0"/>
              </a:rPr>
              <a:t>for web tier and application tier that must support </a:t>
            </a:r>
            <a:r>
              <a:rPr lang="en-US" sz="1100" b="1" dirty="0">
                <a:latin typeface="+mn-lt"/>
                <a:ea typeface="Amazon Ember" panose="02000000000000000000" pitchFamily="2" charset="0"/>
                <a:cs typeface="Amazon Ember" panose="020B0603020204020204" pitchFamily="34" charset="0"/>
              </a:rPr>
              <a:t>HTTP, HTTPS, TCP protocols</a:t>
            </a:r>
            <a:r>
              <a:rPr lang="en-US" sz="1100" dirty="0">
                <a:latin typeface="+mn-lt"/>
                <a:ea typeface="Amazon Ember" panose="02000000000000000000" pitchFamily="2" charset="0"/>
                <a:cs typeface="Amazon Ember" panose="020B0603020204020204" pitchFamily="34" charset="0"/>
              </a:rPr>
              <a:t> </a:t>
            </a:r>
            <a:r>
              <a:rPr lang="en-US" sz="1100" b="1" dirty="0">
                <a:latin typeface="+mn-lt"/>
                <a:ea typeface="Amazon Ember" panose="02000000000000000000" pitchFamily="2" charset="0"/>
              </a:rPr>
              <a:t>plans to move their application into AWS.</a:t>
            </a:r>
          </a:p>
        </p:txBody>
      </p:sp>
      <p:sp>
        <p:nvSpPr>
          <p:cNvPr id="4" name="Slide Number Placeholder 3"/>
          <p:cNvSpPr>
            <a:spLocks noGrp="1"/>
          </p:cNvSpPr>
          <p:nvPr>
            <p:ph type="sldNum" sz="quarter" idx="5"/>
          </p:nvPr>
        </p:nvSpPr>
        <p:spPr/>
        <p:txBody>
          <a:bodyPr/>
          <a:lstStyle/>
          <a:p>
            <a:fld id="{5CE5F624-DD5C-304D-B845-4CA850FA0F7C}" type="slidenum">
              <a:rPr lang="en-US" smtClean="0"/>
              <a:t>25</a:t>
            </a:fld>
            <a:endParaRPr lang="en-US" dirty="0"/>
          </a:p>
        </p:txBody>
      </p:sp>
    </p:spTree>
    <p:extLst>
      <p:ext uri="{BB962C8B-B14F-4D97-AF65-F5344CB8AC3E}">
        <p14:creationId xmlns:p14="http://schemas.microsoft.com/office/powerpoint/2010/main" val="17662315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a:spcBef>
                <a:spcPts val="600"/>
              </a:spcBef>
              <a:buNone/>
            </a:pPr>
            <a:r>
              <a:rPr lang="en-US" sz="1100" b="1" dirty="0">
                <a:latin typeface="+mn-lt"/>
                <a:ea typeface="Amazon Ember" panose="020B0603020204020204" pitchFamily="34" charset="0"/>
                <a:cs typeface="Amazon Ember" panose="020B0603020204020204" pitchFamily="34" charset="0"/>
              </a:rPr>
              <a:t>The new architecture must </a:t>
            </a:r>
            <a:r>
              <a:rPr lang="en-US" sz="1100" b="1" dirty="0">
                <a:solidFill>
                  <a:schemeClr val="accent2">
                    <a:lumMod val="75000"/>
                  </a:schemeClr>
                </a:solidFill>
                <a:latin typeface="+mn-lt"/>
                <a:ea typeface="Amazon Ember" panose="020B0603020204020204" pitchFamily="34" charset="0"/>
                <a:cs typeface="Amazon Ember" panose="020B0603020204020204" pitchFamily="34" charset="0"/>
              </a:rPr>
              <a:t>conform to AWS best practices </a:t>
            </a:r>
            <a:r>
              <a:rPr lang="en-US" sz="1100" b="1" dirty="0">
                <a:latin typeface="+mn-lt"/>
                <a:ea typeface="Amazon Ember" panose="020B0603020204020204" pitchFamily="34" charset="0"/>
                <a:cs typeface="Amazon Ember" panose="020B0603020204020204" pitchFamily="34" charset="0"/>
              </a:rPr>
              <a:t>including:</a:t>
            </a:r>
          </a:p>
          <a:p>
            <a:pPr marL="171450" lvl="1" indent="-171450">
              <a:spcBef>
                <a:spcPts val="600"/>
              </a:spcBef>
              <a:buFont typeface="Arial" panose="020B0604020202020204" pitchFamily="34" charset="0"/>
              <a:buChar char="•"/>
            </a:pPr>
            <a:r>
              <a:rPr lang="en-US" sz="1100" b="0" dirty="0">
                <a:latin typeface="+mn-lt"/>
                <a:ea typeface="Amazon Ember" panose="020B0603020204020204" pitchFamily="34" charset="0"/>
                <a:cs typeface="Amazon Ember" panose="020B0603020204020204" pitchFamily="34" charset="0"/>
              </a:rPr>
              <a:t>Achieve </a:t>
            </a:r>
            <a:r>
              <a:rPr lang="en-US" sz="1100" dirty="0">
                <a:latin typeface="+mn-lt"/>
                <a:ea typeface="Amazon Ember" panose="020B0603020204020204" pitchFamily="34" charset="0"/>
                <a:cs typeface="Amazon Ember" panose="020B0603020204020204" pitchFamily="34" charset="0"/>
              </a:rPr>
              <a:t>high availability for all tiers to reduce downtime.</a:t>
            </a:r>
          </a:p>
          <a:p>
            <a:pPr marL="171450" lvl="1" indent="-171450">
              <a:spcBef>
                <a:spcPts val="600"/>
              </a:spcBef>
              <a:buFont typeface="Arial" panose="020B0604020202020204" pitchFamily="34" charset="0"/>
              <a:buChar char="•"/>
            </a:pPr>
            <a:r>
              <a:rPr lang="en-US" sz="1100" dirty="0">
                <a:latin typeface="+mn-lt"/>
                <a:ea typeface="Amazon Ember" panose="020B0603020204020204" pitchFamily="34" charset="0"/>
                <a:cs typeface="Amazon Ember" panose="020B0603020204020204" pitchFamily="34" charset="0"/>
              </a:rPr>
              <a:t>Control access to the application and limit public entry points. </a:t>
            </a:r>
            <a:r>
              <a:rPr lang="en-US" sz="1100" i="1" dirty="0">
                <a:latin typeface="+mn-lt"/>
                <a:ea typeface="Amazon Ember" panose="020B0603020204020204" pitchFamily="34" charset="0"/>
                <a:cs typeface="Amazon Ember" panose="020B0603020204020204" pitchFamily="34" charset="0"/>
              </a:rPr>
              <a:t>Note</a:t>
            </a:r>
            <a:r>
              <a:rPr lang="en-US" sz="1100" dirty="0">
                <a:latin typeface="+mn-lt"/>
                <a:ea typeface="Amazon Ember" panose="020B0603020204020204" pitchFamily="34" charset="0"/>
                <a:cs typeface="Amazon Ember" panose="020B0603020204020204" pitchFamily="34" charset="0"/>
              </a:rPr>
              <a:t>: There should be no external access to the application or database tiers.</a:t>
            </a:r>
          </a:p>
          <a:p>
            <a:pPr marL="171450" lvl="1" indent="-171450">
              <a:spcBef>
                <a:spcPts val="600"/>
              </a:spcBef>
              <a:buFont typeface="Arial" panose="020B0604020202020204" pitchFamily="34" charset="0"/>
              <a:buChar char="•"/>
            </a:pPr>
            <a:r>
              <a:rPr lang="en-US" sz="1100" dirty="0">
                <a:latin typeface="+mn-lt"/>
                <a:ea typeface="Amazon Ember" panose="020B0603020204020204" pitchFamily="34" charset="0"/>
                <a:cs typeface="Amazon Ember" panose="020B0603020204020204" pitchFamily="34" charset="0"/>
              </a:rPr>
              <a:t>Minimize IP address usage to reduce the attach surface.</a:t>
            </a:r>
          </a:p>
          <a:p>
            <a:pPr marL="171450" lvl="1" indent="-171450">
              <a:spcBef>
                <a:spcPts val="600"/>
              </a:spcBef>
              <a:buFont typeface="Arial" panose="020B0604020202020204" pitchFamily="34" charset="0"/>
              <a:buChar char="•"/>
            </a:pPr>
            <a:r>
              <a:rPr lang="en-US" sz="1100" dirty="0">
                <a:latin typeface="+mn-lt"/>
                <a:ea typeface="Amazon Ember" panose="020B0603020204020204" pitchFamily="34" charset="0"/>
                <a:cs typeface="Amazon Ember" panose="020B0603020204020204" pitchFamily="34" charset="0"/>
              </a:rPr>
              <a:t>Maintain separate networks for A Medical Company’s development/testing environment and the production environment.</a:t>
            </a:r>
          </a:p>
          <a:p>
            <a:pPr marL="171450" lvl="1" indent="-171450">
              <a:spcBef>
                <a:spcPts val="600"/>
              </a:spcBef>
              <a:buFont typeface="Arial" panose="020B0604020202020204" pitchFamily="34" charset="0"/>
              <a:buChar char="•"/>
            </a:pPr>
            <a:r>
              <a:rPr lang="en-US" sz="1100" dirty="0">
                <a:latin typeface="+mn-lt"/>
                <a:ea typeface="Amazon Ember" panose="020B0603020204020204" pitchFamily="34" charset="0"/>
                <a:cs typeface="Amazon Ember" panose="020B0603020204020204" pitchFamily="34" charset="0"/>
              </a:rPr>
              <a:t>The web tier load balancer can receive requests from the Internet on port 443.</a:t>
            </a:r>
          </a:p>
          <a:p>
            <a:pPr marL="171450" lvl="1" indent="-171450">
              <a:spcBef>
                <a:spcPts val="600"/>
              </a:spcBef>
              <a:buFont typeface="Arial" panose="020B0604020202020204" pitchFamily="34" charset="0"/>
              <a:buChar char="•"/>
            </a:pPr>
            <a:r>
              <a:rPr lang="en-US" sz="1100" dirty="0">
                <a:latin typeface="+mn-lt"/>
                <a:ea typeface="Amazon Ember" panose="020B0603020204020204" pitchFamily="34" charset="0"/>
                <a:cs typeface="Amazon Ember" panose="020B0603020204020204" pitchFamily="34" charset="0"/>
              </a:rPr>
              <a:t>Web tier servers can receive request from the web tier load balancer only on port 443.</a:t>
            </a:r>
          </a:p>
          <a:p>
            <a:pPr marL="342900" lvl="1" indent="-342900">
              <a:lnSpc>
                <a:spcPct val="110000"/>
              </a:lnSpc>
              <a:spcBef>
                <a:spcPts val="600"/>
              </a:spcBef>
              <a:buFont typeface="Arial" panose="020B0604020202020204" pitchFamily="34" charset="0"/>
              <a:buChar char="•"/>
            </a:pPr>
            <a:r>
              <a:rPr lang="en-US" sz="1100" dirty="0">
                <a:latin typeface="+mn-lt"/>
                <a:ea typeface="Amazon Ember" panose="020B0603020204020204" pitchFamily="34" charset="0"/>
                <a:cs typeface="Amazon Ember" panose="020B0603020204020204" pitchFamily="34" charset="0"/>
              </a:rPr>
              <a:t>The Application Load Balancer can receive requests from the application tier load balancer only on port 443.</a:t>
            </a:r>
          </a:p>
          <a:p>
            <a:pPr marL="342900" lvl="1" indent="-342900">
              <a:lnSpc>
                <a:spcPct val="110000"/>
              </a:lnSpc>
              <a:spcBef>
                <a:spcPts val="600"/>
              </a:spcBef>
              <a:buFont typeface="Arial" panose="020B0604020202020204" pitchFamily="34" charset="0"/>
              <a:buChar char="•"/>
            </a:pPr>
            <a:r>
              <a:rPr lang="en-US" sz="1100" dirty="0">
                <a:latin typeface="+mn-lt"/>
                <a:ea typeface="Amazon Ember" panose="020B0603020204020204" pitchFamily="34" charset="0"/>
                <a:cs typeface="Amazon Ember" panose="020B0603020204020204" pitchFamily="34" charset="0"/>
              </a:rPr>
              <a:t>Database servers can receive requests from application servers only on port 433.</a:t>
            </a:r>
          </a:p>
        </p:txBody>
      </p:sp>
      <p:sp>
        <p:nvSpPr>
          <p:cNvPr id="4" name="Slide Number Placeholder 3"/>
          <p:cNvSpPr>
            <a:spLocks noGrp="1"/>
          </p:cNvSpPr>
          <p:nvPr>
            <p:ph type="sldNum" sz="quarter" idx="5"/>
          </p:nvPr>
        </p:nvSpPr>
        <p:spPr/>
        <p:txBody>
          <a:bodyPr/>
          <a:lstStyle/>
          <a:p>
            <a:fld id="{5CE5F624-DD5C-304D-B845-4CA850FA0F7C}" type="slidenum">
              <a:rPr lang="en-US" smtClean="0"/>
              <a:t>26</a:t>
            </a:fld>
            <a:endParaRPr lang="en-US" dirty="0"/>
          </a:p>
        </p:txBody>
      </p:sp>
    </p:spTree>
    <p:extLst>
      <p:ext uri="{BB962C8B-B14F-4D97-AF65-F5344CB8AC3E}">
        <p14:creationId xmlns:p14="http://schemas.microsoft.com/office/powerpoint/2010/main" val="41182468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lang="en-US" sz="1100" dirty="0">
                <a:latin typeface="+mn-lt"/>
              </a:rPr>
              <a:t>Use this chart to document the VPC solution.</a:t>
            </a:r>
          </a:p>
          <a:p>
            <a:pPr marL="0" marR="0" lvl="0" indent="0" algn="l" defTabSz="914400" rtl="0" eaLnBrk="1" fontAlgn="auto" latinLnBrk="0" hangingPunct="1">
              <a:lnSpc>
                <a:spcPct val="100000"/>
              </a:lnSpc>
              <a:spcBef>
                <a:spcPts val="1200"/>
              </a:spcBef>
              <a:spcAft>
                <a:spcPts val="0"/>
              </a:spcAft>
              <a:buClrTx/>
              <a:buSzTx/>
              <a:buFontTx/>
              <a:buNone/>
              <a:tabLst/>
              <a:defRPr/>
            </a:pPr>
            <a:endParaRPr lang="en-US" sz="1100" dirty="0">
              <a:latin typeface="+mn-lt"/>
            </a:endParaRPr>
          </a:p>
          <a:p>
            <a:r>
              <a:rPr lang="en-US" sz="1100" b="0" kern="1200" dirty="0">
                <a:solidFill>
                  <a:schemeClr val="tx1"/>
                </a:solidFill>
                <a:effectLst/>
                <a:latin typeface="+mn-lt"/>
                <a:cs typeface="Arial" panose="020B0604020202020204" pitchFamily="34" charset="0"/>
              </a:rPr>
              <a:t>All tiers</a:t>
            </a:r>
            <a:r>
              <a:rPr lang="en-US" sz="1100" b="0" kern="1200" baseline="0" dirty="0">
                <a:solidFill>
                  <a:schemeClr val="tx1"/>
                </a:solidFill>
                <a:effectLst/>
                <a:latin typeface="+mn-lt"/>
                <a:cs typeface="Arial" panose="020B0604020202020204" pitchFamily="34" charset="0"/>
              </a:rPr>
              <a:t> require high availability, so your solution should address this. Keep in mind that not all AWS Regions support </a:t>
            </a:r>
            <a:r>
              <a:rPr lang="en-US" sz="1100" kern="1200" dirty="0">
                <a:solidFill>
                  <a:schemeClr val="tx1"/>
                </a:solidFill>
                <a:effectLst/>
                <a:latin typeface="+mn-lt"/>
                <a:ea typeface="+mn-ea"/>
                <a:cs typeface="+mn-cs"/>
              </a:rPr>
              <a:t>Amazon RDS Multi-AZ with Mirroring for SQL Server,</a:t>
            </a:r>
            <a:r>
              <a:rPr lang="en-US" sz="1100" kern="1200" baseline="0" dirty="0">
                <a:solidFill>
                  <a:schemeClr val="tx1"/>
                </a:solidFill>
                <a:effectLst/>
                <a:latin typeface="+mn-lt"/>
                <a:ea typeface="+mn-ea"/>
                <a:cs typeface="+mn-cs"/>
              </a:rPr>
              <a:t> which affect region selection.</a:t>
            </a:r>
            <a:r>
              <a:rPr lang="zh-CN" altLang="en-US" sz="1100" kern="1200" baseline="0" dirty="0">
                <a:solidFill>
                  <a:schemeClr val="tx1"/>
                </a:solidFill>
                <a:effectLst/>
                <a:latin typeface="+mn-lt"/>
                <a:ea typeface="+mn-ea"/>
                <a:cs typeface="+mn-cs"/>
              </a:rPr>
              <a:t> </a:t>
            </a:r>
            <a:r>
              <a:rPr lang="en-US" altLang="zh-CN" sz="1100" kern="1200" baseline="0" dirty="0">
                <a:solidFill>
                  <a:schemeClr val="tx1"/>
                </a:solidFill>
                <a:effectLst/>
                <a:latin typeface="+mn-lt"/>
                <a:ea typeface="+mn-ea"/>
                <a:cs typeface="+mn-cs"/>
              </a:rPr>
              <a:t>There are several </a:t>
            </a:r>
            <a:r>
              <a:rPr lang="en-US" sz="1100" kern="1200" dirty="0">
                <a:solidFill>
                  <a:schemeClr val="tx1"/>
                </a:solidFill>
                <a:effectLst/>
                <a:latin typeface="+mn-lt"/>
                <a:ea typeface="+mn-ea"/>
                <a:cs typeface="+mn-cs"/>
              </a:rPr>
              <a:t>exceptions:</a:t>
            </a:r>
          </a:p>
          <a:p>
            <a:pPr lvl="2"/>
            <a:r>
              <a:rPr lang="en-US" sz="1100" kern="1200" dirty="0">
                <a:solidFill>
                  <a:schemeClr val="tx1"/>
                </a:solidFill>
                <a:effectLst/>
                <a:latin typeface="+mn-lt"/>
                <a:ea typeface="+mn-ea"/>
                <a:cs typeface="+mn-cs"/>
              </a:rPr>
              <a:t>Not supported </a:t>
            </a:r>
          </a:p>
          <a:p>
            <a:pPr lvl="3"/>
            <a:r>
              <a:rPr lang="en-US" sz="1100" kern="1200" baseline="0" dirty="0">
                <a:solidFill>
                  <a:schemeClr val="tx1"/>
                </a:solidFill>
                <a:effectLst/>
                <a:latin typeface="+mn-lt"/>
                <a:ea typeface="+mn-ea"/>
                <a:cs typeface="+mn-cs"/>
              </a:rPr>
              <a:t>US West (N. California)</a:t>
            </a:r>
          </a:p>
          <a:p>
            <a:pPr lvl="3"/>
            <a:r>
              <a:rPr lang="en-US" sz="1100" kern="1200" baseline="0" dirty="0">
                <a:solidFill>
                  <a:schemeClr val="tx1"/>
                </a:solidFill>
                <a:effectLst/>
                <a:latin typeface="+mn-lt"/>
                <a:ea typeface="+mn-ea"/>
                <a:cs typeface="+mn-cs"/>
              </a:rPr>
              <a:t>Asia Pacific (Singapore)</a:t>
            </a:r>
          </a:p>
          <a:p>
            <a:pPr lvl="3"/>
            <a:r>
              <a:rPr lang="en-US" sz="1100" kern="1200" baseline="0" dirty="0">
                <a:solidFill>
                  <a:schemeClr val="tx1"/>
                </a:solidFill>
                <a:effectLst/>
                <a:latin typeface="+mn-lt"/>
                <a:ea typeface="+mn-ea"/>
                <a:cs typeface="+mn-cs"/>
              </a:rPr>
              <a:t>EU (Frankfurt)</a:t>
            </a:r>
          </a:p>
          <a:p>
            <a:pPr lvl="2"/>
            <a:r>
              <a:rPr lang="en-US" sz="1100" kern="1200" dirty="0">
                <a:solidFill>
                  <a:schemeClr val="tx1"/>
                </a:solidFill>
                <a:effectLst/>
                <a:latin typeface="+mn-lt"/>
                <a:ea typeface="+mn-ea"/>
                <a:cs typeface="+mn-cs"/>
              </a:rPr>
              <a:t>Supported in most cases </a:t>
            </a:r>
          </a:p>
          <a:p>
            <a:pPr lvl="3"/>
            <a:r>
              <a:rPr lang="en-US" sz="1100" kern="1200" baseline="0" dirty="0">
                <a:solidFill>
                  <a:schemeClr val="tx1"/>
                </a:solidFill>
                <a:effectLst/>
                <a:latin typeface="+mn-lt"/>
                <a:ea typeface="+mn-ea"/>
                <a:cs typeface="+mn-cs"/>
              </a:rPr>
              <a:t>Asia Pacific (Sydney) – Supported for </a:t>
            </a:r>
            <a:r>
              <a:rPr lang="en-US" sz="1100" kern="1200" baseline="0" dirty="0">
                <a:solidFill>
                  <a:schemeClr val="tx1"/>
                </a:solidFill>
                <a:effectLst/>
                <a:latin typeface="+mn-lt"/>
                <a:ea typeface="+mn-ea"/>
                <a:cs typeface="+mn-cs"/>
                <a:hlinkClick r:id="rId3"/>
              </a:rPr>
              <a:t>DB instances in VPCs</a:t>
            </a:r>
            <a:r>
              <a:rPr lang="en-US" sz="1100" kern="1200" baseline="0" dirty="0">
                <a:solidFill>
                  <a:schemeClr val="tx1"/>
                </a:solidFill>
                <a:effectLst/>
                <a:latin typeface="+mn-lt"/>
                <a:ea typeface="+mn-ea"/>
                <a:cs typeface="+mn-cs"/>
              </a:rPr>
              <a:t>.</a:t>
            </a:r>
          </a:p>
          <a:p>
            <a:pPr lvl="3"/>
            <a:r>
              <a:rPr lang="en-US" sz="1100" kern="1200" baseline="0" dirty="0">
                <a:solidFill>
                  <a:schemeClr val="tx1"/>
                </a:solidFill>
                <a:effectLst/>
                <a:latin typeface="+mn-lt"/>
                <a:ea typeface="+mn-ea"/>
                <a:cs typeface="+mn-cs"/>
              </a:rPr>
              <a:t>Asia Pacific (Tokyo) – Supported for </a:t>
            </a:r>
            <a:r>
              <a:rPr lang="en-US" sz="1100" kern="1200" baseline="0" dirty="0">
                <a:solidFill>
                  <a:schemeClr val="tx1"/>
                </a:solidFill>
                <a:effectLst/>
                <a:latin typeface="+mn-lt"/>
                <a:ea typeface="+mn-ea"/>
                <a:cs typeface="+mn-cs"/>
                <a:hlinkClick r:id="rId3"/>
              </a:rPr>
              <a:t>DB instances in VPCs</a:t>
            </a:r>
            <a:r>
              <a:rPr lang="en-US" sz="1100" kern="1200" baseline="0" dirty="0">
                <a:solidFill>
                  <a:schemeClr val="tx1"/>
                </a:solidFill>
                <a:effectLst/>
                <a:latin typeface="+mn-lt"/>
                <a:ea typeface="+mn-ea"/>
                <a:cs typeface="+mn-cs"/>
              </a:rPr>
              <a:t>.</a:t>
            </a:r>
          </a:p>
          <a:p>
            <a:pPr lvl="3"/>
            <a:r>
              <a:rPr lang="en-US" sz="1100" kern="1200" baseline="0" dirty="0">
                <a:solidFill>
                  <a:schemeClr val="tx1"/>
                </a:solidFill>
                <a:effectLst/>
                <a:latin typeface="+mn-lt"/>
                <a:ea typeface="+mn-ea"/>
                <a:cs typeface="+mn-cs"/>
              </a:rPr>
              <a:t>South America (São Paulo) – Supported on all </a:t>
            </a:r>
            <a:r>
              <a:rPr lang="en-US" sz="1100" kern="1200" baseline="0" dirty="0">
                <a:solidFill>
                  <a:schemeClr val="tx1"/>
                </a:solidFill>
                <a:effectLst/>
                <a:latin typeface="+mn-lt"/>
                <a:ea typeface="+mn-ea"/>
                <a:cs typeface="+mn-cs"/>
                <a:hlinkClick r:id="rId4"/>
              </a:rPr>
              <a:t>DB instance classes</a:t>
            </a:r>
            <a:r>
              <a:rPr lang="en-US" sz="1100" kern="1200" baseline="0" dirty="0">
                <a:solidFill>
                  <a:schemeClr val="tx1"/>
                </a:solidFill>
                <a:effectLst/>
                <a:latin typeface="+mn-lt"/>
                <a:ea typeface="+mn-ea"/>
                <a:cs typeface="+mn-cs"/>
              </a:rPr>
              <a:t> except m1 or m2.</a:t>
            </a:r>
          </a:p>
          <a:p>
            <a:pPr marL="0" marR="0" indent="0" algn="l" defTabSz="457200" rtl="0" eaLnBrk="1" fontAlgn="auto" latinLnBrk="0" hangingPunct="1">
              <a:lnSpc>
                <a:spcPct val="100000"/>
              </a:lnSpc>
              <a:spcBef>
                <a:spcPts val="0"/>
              </a:spcBef>
              <a:spcAft>
                <a:spcPts val="0"/>
              </a:spcAft>
              <a:buClrTx/>
              <a:buSzTx/>
              <a:buFont typeface="+mj-lt"/>
              <a:buNone/>
              <a:tabLst/>
              <a:defRPr/>
            </a:pPr>
            <a:endParaRPr lang="en-US" sz="1100" b="0" kern="1200" dirty="0">
              <a:solidFill>
                <a:schemeClr val="tx1"/>
              </a:solidFill>
              <a:effectLst/>
              <a:latin typeface="+mn-lt"/>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100" b="0" kern="1200" dirty="0">
                <a:solidFill>
                  <a:schemeClr val="tx1"/>
                </a:solidFill>
                <a:effectLst/>
                <a:latin typeface="+mn-lt"/>
                <a:cs typeface="Arial" panose="020B0604020202020204" pitchFamily="34" charset="0"/>
              </a:rPr>
              <a:t>For more information,</a:t>
            </a:r>
            <a:r>
              <a:rPr lang="en-US" sz="1100" b="0" kern="1200" baseline="0" dirty="0">
                <a:solidFill>
                  <a:schemeClr val="tx1"/>
                </a:solidFill>
                <a:effectLst/>
                <a:latin typeface="+mn-lt"/>
                <a:cs typeface="Arial" panose="020B0604020202020204" pitchFamily="34" charset="0"/>
              </a:rPr>
              <a:t> see</a:t>
            </a:r>
            <a:r>
              <a:rPr lang="en-US" sz="1100" b="0" kern="1200" dirty="0">
                <a:solidFill>
                  <a:schemeClr val="tx1"/>
                </a:solidFill>
                <a:effectLst/>
                <a:latin typeface="+mn-lt"/>
                <a:cs typeface="Arial" panose="020B0604020202020204" pitchFamily="34" charset="0"/>
              </a:rPr>
              <a:t>: </a:t>
            </a:r>
            <a:r>
              <a:rPr lang="en-US" sz="1100" b="0" kern="1200" dirty="0">
                <a:solidFill>
                  <a:schemeClr val="tx1"/>
                </a:solidFill>
                <a:effectLst/>
                <a:latin typeface="+mn-lt"/>
                <a:cs typeface="Arial" panose="020B0604020202020204" pitchFamily="34" charset="0"/>
                <a:hlinkClick r:id="rId5"/>
              </a:rPr>
              <a:t>http://docs.aws.amazon.com/AmazonRDS/latest/UserGuide/USER_SQLServerMultiAZ.html</a:t>
            </a:r>
            <a:r>
              <a:rPr lang="en-US" sz="1100" b="0" kern="1200" dirty="0">
                <a:solidFill>
                  <a:schemeClr val="tx1"/>
                </a:solidFill>
                <a:effectLst/>
                <a:latin typeface="+mn-lt"/>
                <a:cs typeface="Arial" panose="020B0604020202020204" pitchFamily="34" charset="0"/>
              </a:rPr>
              <a:t> </a:t>
            </a:r>
          </a:p>
          <a:p>
            <a:pPr marL="0" marR="0" lvl="0" indent="0" algn="l" defTabSz="914400" rtl="0" eaLnBrk="1" fontAlgn="auto" latinLnBrk="0" hangingPunct="1">
              <a:lnSpc>
                <a:spcPct val="100000"/>
              </a:lnSpc>
              <a:spcBef>
                <a:spcPts val="1200"/>
              </a:spcBef>
              <a:spcAft>
                <a:spcPts val="0"/>
              </a:spcAft>
              <a:buClrTx/>
              <a:buSzTx/>
              <a:buFontTx/>
              <a:buNone/>
              <a:tabLst/>
              <a:defRPr/>
            </a:pPr>
            <a:endParaRPr lang="en-US" sz="1100" dirty="0">
              <a:latin typeface="+mn-lt"/>
            </a:endParaRPr>
          </a:p>
        </p:txBody>
      </p:sp>
      <p:sp>
        <p:nvSpPr>
          <p:cNvPr id="4" name="Slide Number Placeholder 3"/>
          <p:cNvSpPr>
            <a:spLocks noGrp="1"/>
          </p:cNvSpPr>
          <p:nvPr>
            <p:ph type="sldNum" sz="quarter" idx="5"/>
          </p:nvPr>
        </p:nvSpPr>
        <p:spPr/>
        <p:txBody>
          <a:bodyPr/>
          <a:lstStyle/>
          <a:p>
            <a:fld id="{5CE5F624-DD5C-304D-B845-4CA850FA0F7C}" type="slidenum">
              <a:rPr lang="en-US" smtClean="0"/>
              <a:t>27</a:t>
            </a:fld>
            <a:endParaRPr lang="en-US" dirty="0"/>
          </a:p>
        </p:txBody>
      </p:sp>
    </p:spTree>
    <p:extLst>
      <p:ext uri="{BB962C8B-B14F-4D97-AF65-F5344CB8AC3E}">
        <p14:creationId xmlns:p14="http://schemas.microsoft.com/office/powerpoint/2010/main" val="38430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lang="en-US" sz="1100" dirty="0"/>
              <a:t>Use this chart to document the Production subnet solution.</a:t>
            </a:r>
          </a:p>
        </p:txBody>
      </p:sp>
      <p:sp>
        <p:nvSpPr>
          <p:cNvPr id="4" name="Slide Number Placeholder 3"/>
          <p:cNvSpPr>
            <a:spLocks noGrp="1"/>
          </p:cNvSpPr>
          <p:nvPr>
            <p:ph type="sldNum" sz="quarter" idx="5"/>
          </p:nvPr>
        </p:nvSpPr>
        <p:spPr/>
        <p:txBody>
          <a:bodyPr/>
          <a:lstStyle/>
          <a:p>
            <a:fld id="{5CE5F624-DD5C-304D-B845-4CA850FA0F7C}" type="slidenum">
              <a:rPr lang="en-US" smtClean="0"/>
              <a:t>28</a:t>
            </a:fld>
            <a:endParaRPr lang="en-US" dirty="0"/>
          </a:p>
        </p:txBody>
      </p:sp>
    </p:spTree>
    <p:extLst>
      <p:ext uri="{BB962C8B-B14F-4D97-AF65-F5344CB8AC3E}">
        <p14:creationId xmlns:p14="http://schemas.microsoft.com/office/powerpoint/2010/main" val="11054950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lang="en-US" sz="1100" dirty="0"/>
              <a:t>Use this chart to document the Dev/Test subnet solution.</a:t>
            </a:r>
          </a:p>
        </p:txBody>
      </p:sp>
      <p:sp>
        <p:nvSpPr>
          <p:cNvPr id="4" name="Slide Number Placeholder 3"/>
          <p:cNvSpPr>
            <a:spLocks noGrp="1"/>
          </p:cNvSpPr>
          <p:nvPr>
            <p:ph type="sldNum" sz="quarter" idx="5"/>
          </p:nvPr>
        </p:nvSpPr>
        <p:spPr/>
        <p:txBody>
          <a:bodyPr/>
          <a:lstStyle/>
          <a:p>
            <a:fld id="{5CE5F624-DD5C-304D-B845-4CA850FA0F7C}" type="slidenum">
              <a:rPr lang="en-US" smtClean="0"/>
              <a:t>29</a:t>
            </a:fld>
            <a:endParaRPr lang="en-US" dirty="0"/>
          </a:p>
        </p:txBody>
      </p:sp>
    </p:spTree>
    <p:extLst>
      <p:ext uri="{BB962C8B-B14F-4D97-AF65-F5344CB8AC3E}">
        <p14:creationId xmlns:p14="http://schemas.microsoft.com/office/powerpoint/2010/main" val="1592082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94338" cy="3090863"/>
          </a:xfrm>
        </p:spPr>
      </p:sp>
      <p:sp>
        <p:nvSpPr>
          <p:cNvPr id="3" name="Notes Placeholder 2"/>
          <p:cNvSpPr>
            <a:spLocks noGrp="1"/>
          </p:cNvSpPr>
          <p:nvPr>
            <p:ph type="body" idx="1"/>
          </p:nvPr>
        </p:nvSpPr>
        <p:spPr>
          <a:xfrm>
            <a:off x="685800" y="4398264"/>
            <a:ext cx="5486400" cy="3600450"/>
          </a:xfrm>
        </p:spPr>
        <p:txBody>
          <a:bodyPr/>
          <a:lstStyle/>
          <a:p>
            <a:pPr marL="0" indent="0">
              <a:buNone/>
            </a:pPr>
            <a:r>
              <a:rPr lang="en-US" sz="1100" dirty="0"/>
              <a:t>Some thoughts on this project:</a:t>
            </a:r>
          </a:p>
          <a:p>
            <a:pPr marL="514350" indent="-514350">
              <a:buFont typeface="+mj-lt"/>
              <a:buAutoNum type="arabicPeriod"/>
            </a:pPr>
            <a:r>
              <a:rPr lang="en-US" sz="1100" dirty="0"/>
              <a:t>This project can be done individually or in in groups of 2-3 students.</a:t>
            </a:r>
          </a:p>
          <a:p>
            <a:pPr marL="514350" indent="-514350">
              <a:buFont typeface="+mj-lt"/>
              <a:buAutoNum type="arabicPeriod"/>
            </a:pPr>
            <a:r>
              <a:rPr lang="en-US" sz="1100" dirty="0"/>
              <a:t>The high level and detailed customer requirements should be reviewed.</a:t>
            </a:r>
          </a:p>
          <a:p>
            <a:pPr marL="514350" indent="-514350">
              <a:buFont typeface="+mj-lt"/>
              <a:buAutoNum type="arabicPeriod"/>
            </a:pPr>
            <a:r>
              <a:rPr lang="en-US" sz="1100" dirty="0"/>
              <a:t>A solution should be designed to address each of the requirements identified.</a:t>
            </a:r>
          </a:p>
          <a:p>
            <a:pPr marL="514350" indent="-514350">
              <a:buFont typeface="+mj-lt"/>
              <a:buAutoNum type="arabicPeriod"/>
            </a:pPr>
            <a:r>
              <a:rPr lang="en-US" sz="1100" dirty="0"/>
              <a:t>Worksheets have been included to guide the documentation process.</a:t>
            </a:r>
          </a:p>
          <a:p>
            <a:pPr marL="514350" indent="-514350">
              <a:buFont typeface="+mj-lt"/>
              <a:buAutoNum type="arabicPeriod"/>
            </a:pPr>
            <a:r>
              <a:rPr lang="en-US" sz="1100" dirty="0"/>
              <a:t>Upon completion of solution design, a presentation of the results should be prepared and given to the class. </a:t>
            </a:r>
          </a:p>
          <a:p>
            <a:pPr marL="514350" indent="-514350">
              <a:buFont typeface="+mj-lt"/>
              <a:buAutoNum type="arabicPeriod"/>
            </a:pPr>
            <a:r>
              <a:rPr lang="en-US" sz="1100" dirty="0"/>
              <a:t>The class can be involved to evaluate the solution in terms of requirement fulfillment and solution accuracy.</a:t>
            </a:r>
          </a:p>
          <a:p>
            <a:pPr marL="514350" indent="-514350">
              <a:buFont typeface="+mj-lt"/>
              <a:buAutoNum type="arabicPeriod"/>
            </a:pPr>
            <a:endParaRPr lang="en-US" sz="11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100" b="1" kern="1200" dirty="0">
                <a:solidFill>
                  <a:schemeClr val="tx1"/>
                </a:solidFill>
                <a:effectLst/>
                <a:latin typeface="+mn-lt"/>
                <a:ea typeface="+mn-ea"/>
                <a:cs typeface="+mn-cs"/>
              </a:rPr>
              <a:t>NOTE</a:t>
            </a:r>
            <a:r>
              <a:rPr lang="en-US" sz="1100" kern="1200" dirty="0">
                <a:solidFill>
                  <a:schemeClr val="tx1"/>
                </a:solidFill>
                <a:effectLst/>
                <a:latin typeface="+mn-lt"/>
                <a:ea typeface="+mn-ea"/>
                <a:cs typeface="+mn-cs"/>
              </a:rPr>
              <a:t>: This project does not require you to utilize an AWS account. However, if you would like to build any components of your solution, to be used as part of your presentation, you could do so in the Sandbox environment.</a:t>
            </a:r>
          </a:p>
          <a:p>
            <a:pPr marL="0" indent="0">
              <a:buFont typeface="+mj-lt"/>
              <a:buNone/>
            </a:pPr>
            <a:endParaRPr lang="en-US" sz="1100" dirty="0"/>
          </a:p>
        </p:txBody>
      </p:sp>
    </p:spTree>
    <p:extLst>
      <p:ext uri="{BB962C8B-B14F-4D97-AF65-F5344CB8AC3E}">
        <p14:creationId xmlns:p14="http://schemas.microsoft.com/office/powerpoint/2010/main" val="38980803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mn-lt"/>
              </a:rPr>
              <a:t>The current architecture has three tiers: a web tier, a database tier, and an application tier. They are configured as follows: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latin typeface="+mn-lt"/>
              </a:rPr>
              <a:t>Web Tier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lumMod val="75000"/>
                    <a:lumOff val="25000"/>
                  </a:schemeClr>
                </a:solidFill>
                <a:latin typeface="+mn-lt"/>
                <a:ea typeface="Amazon Ember" panose="02000000000000000000" pitchFamily="2" charset="0"/>
                <a:cs typeface="Amazon Ember" panose="020B0603020204020204" pitchFamily="34" charset="0"/>
              </a:rPr>
              <a:t>Two physical servers (Two CPUs / 4-GB memory)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lumMod val="75000"/>
                    <a:lumOff val="25000"/>
                  </a:schemeClr>
                </a:solidFill>
                <a:latin typeface="+mn-lt"/>
                <a:ea typeface="Amazon Ember" panose="02000000000000000000" pitchFamily="2" charset="0"/>
                <a:cs typeface="Amazon Ember" panose="020B0603020204020204" pitchFamily="34" charset="0"/>
              </a:rPr>
              <a:t>Microsoft Windows </a:t>
            </a:r>
            <a:r>
              <a:rPr lang="en-US" altLang="zh-CN" sz="1100" dirty="0">
                <a:solidFill>
                  <a:schemeClr val="tx1">
                    <a:lumMod val="75000"/>
                    <a:lumOff val="25000"/>
                  </a:schemeClr>
                </a:solidFill>
                <a:latin typeface="+mn-lt"/>
                <a:ea typeface="Amazon Ember" panose="02000000000000000000" pitchFamily="2" charset="0"/>
                <a:cs typeface="Amazon Ember" panose="020B0603020204020204" pitchFamily="34" charset="0"/>
              </a:rPr>
              <a:t>2016</a:t>
            </a:r>
            <a:r>
              <a:rPr lang="zh-CN" altLang="en-US" sz="1100" dirty="0">
                <a:solidFill>
                  <a:schemeClr val="tx1">
                    <a:lumMod val="75000"/>
                    <a:lumOff val="25000"/>
                  </a:schemeClr>
                </a:solidFill>
                <a:latin typeface="+mn-lt"/>
                <a:cs typeface="Amazon Ember" panose="020B0603020204020204" pitchFamily="34" charset="0"/>
              </a:rPr>
              <a:t> </a:t>
            </a:r>
            <a:r>
              <a:rPr lang="en-US" altLang="zh-CN" sz="1100" dirty="0">
                <a:solidFill>
                  <a:schemeClr val="tx1">
                    <a:lumMod val="75000"/>
                    <a:lumOff val="25000"/>
                  </a:schemeClr>
                </a:solidFill>
                <a:latin typeface="+mn-lt"/>
                <a:ea typeface="Amazon Ember" panose="02000000000000000000" pitchFamily="2" charset="0"/>
                <a:cs typeface="Amazon Ember" panose="020B0603020204020204" pitchFamily="34" charset="0"/>
              </a:rPr>
              <a:t>Base with Internet Information Services (IIS)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lumMod val="75000"/>
                    <a:lumOff val="25000"/>
                  </a:schemeClr>
                </a:solidFill>
                <a:latin typeface="+mn-lt"/>
                <a:ea typeface="Amazon Ember" panose="02000000000000000000" pitchFamily="2" charset="0"/>
                <a:cs typeface="Amazon Ember" panose="020B0603020204020204" pitchFamily="34" charset="0"/>
              </a:rPr>
              <a:t>High Availability Proxy load balancer used to balance traffic between the web servers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lumMod val="75000"/>
                    <a:lumOff val="25000"/>
                  </a:schemeClr>
                </a:solidFill>
                <a:latin typeface="+mn-lt"/>
                <a:ea typeface="Amazon Ember" panose="02000000000000000000" pitchFamily="2" charset="0"/>
                <a:cs typeface="Amazon Ember" panose="020B0603020204020204" pitchFamily="34" charset="0"/>
              </a:rPr>
              <a:t>Application Tier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lumMod val="75000"/>
                    <a:lumOff val="25000"/>
                  </a:schemeClr>
                </a:solidFill>
                <a:latin typeface="+mn-lt"/>
                <a:ea typeface="Amazon Ember" panose="02000000000000000000" pitchFamily="2" charset="0"/>
                <a:cs typeface="Amazon Ember" panose="020B0603020204020204" pitchFamily="34" charset="0"/>
              </a:rPr>
              <a:t>Two physical servers (Four CPUs / 16-GB memory)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lumMod val="75000"/>
                    <a:lumOff val="25000"/>
                  </a:schemeClr>
                </a:solidFill>
                <a:latin typeface="+mn-lt"/>
                <a:ea typeface="Amazon Ember" panose="02000000000000000000" pitchFamily="2" charset="0"/>
                <a:cs typeface="Amazon Ember" panose="020B0603020204020204" pitchFamily="34" charset="0"/>
              </a:rPr>
              <a:t>Microsoft Windows 2016 Base with </a:t>
            </a:r>
            <a:r>
              <a:rPr lang="en-US" altLang="zh-CN" sz="1100" dirty="0">
                <a:solidFill>
                  <a:schemeClr val="tx1">
                    <a:lumMod val="75000"/>
                    <a:lumOff val="25000"/>
                  </a:schemeClr>
                </a:solidFill>
                <a:latin typeface="+mn-lt"/>
                <a:ea typeface="Amazon Ember" panose="02000000000000000000" pitchFamily="2" charset="0"/>
                <a:cs typeface="Amazon Ember" panose="020B0603020204020204" pitchFamily="34" charset="0"/>
              </a:rPr>
              <a:t>Internet Information Services (IIS)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lumMod val="75000"/>
                    <a:lumOff val="25000"/>
                  </a:schemeClr>
                </a:solidFill>
                <a:latin typeface="+mn-lt"/>
                <a:ea typeface="Amazon Ember" panose="02000000000000000000" pitchFamily="2" charset="0"/>
                <a:cs typeface="Amazon Ember" panose="020B0603020204020204" pitchFamily="34" charset="0"/>
              </a:rPr>
              <a:t>High Availability Proxy load balancer used to balance traffic between app servers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solidFill>
                <a:schemeClr val="tx1">
                  <a:lumMod val="75000"/>
                  <a:lumOff val="25000"/>
                </a:schemeClr>
              </a:solidFill>
              <a:latin typeface="+mn-lt"/>
              <a:ea typeface="Amazon Ember" panose="02000000000000000000" pitchFamily="2" charset="0"/>
              <a:cs typeface="Amazon Ember" panose="020B0603020204020204" pitchFamily="34" charset="0"/>
            </a:endParaRPr>
          </a:p>
        </p:txBody>
      </p:sp>
      <p:sp>
        <p:nvSpPr>
          <p:cNvPr id="4" name="Slide Number Placeholder 3"/>
          <p:cNvSpPr>
            <a:spLocks noGrp="1"/>
          </p:cNvSpPr>
          <p:nvPr>
            <p:ph type="sldNum" sz="quarter" idx="5"/>
          </p:nvPr>
        </p:nvSpPr>
        <p:spPr/>
        <p:txBody>
          <a:bodyPr/>
          <a:lstStyle/>
          <a:p>
            <a:fld id="{5CE5F624-DD5C-304D-B845-4CA850FA0F7C}" type="slidenum">
              <a:rPr lang="en-US" smtClean="0"/>
              <a:t>30</a:t>
            </a:fld>
            <a:endParaRPr lang="en-US" dirty="0"/>
          </a:p>
        </p:txBody>
      </p:sp>
    </p:spTree>
    <p:extLst>
      <p:ext uri="{BB962C8B-B14F-4D97-AF65-F5344CB8AC3E}">
        <p14:creationId xmlns:p14="http://schemas.microsoft.com/office/powerpoint/2010/main" val="7453748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504">
              <a:spcBef>
                <a:spcPts val="1200"/>
              </a:spcBef>
            </a:pPr>
            <a:r>
              <a:rPr lang="en-US" sz="1100" b="1" dirty="0">
                <a:solidFill>
                  <a:schemeClr val="accent2">
                    <a:lumMod val="50000"/>
                  </a:schemeClr>
                </a:solidFill>
                <a:latin typeface="+mn-lt"/>
                <a:ea typeface="Amazon Ember" panose="020B0603020204020204" pitchFamily="34" charset="0"/>
                <a:cs typeface="Amazon Ember" panose="020B0603020204020204" pitchFamily="34" charset="0"/>
              </a:rPr>
              <a:t>Instance Names:</a:t>
            </a:r>
          </a:p>
          <a:p>
            <a:pPr marL="341895" lvl="0" indent="-342900">
              <a:spcBef>
                <a:spcPts val="1200"/>
              </a:spcBef>
              <a:buFont typeface="Arial" panose="020B0604020202020204" pitchFamily="34" charset="0"/>
              <a:buChar char="•"/>
            </a:pPr>
            <a:r>
              <a:rPr lang="en-US" sz="1100" dirty="0">
                <a:latin typeface="+mn-lt"/>
                <a:ea typeface="Amazon Ember" panose="020B0603020204020204" pitchFamily="34" charset="0"/>
                <a:cs typeface="Amazon Ember" panose="020B0603020204020204" pitchFamily="34" charset="0"/>
              </a:rPr>
              <a:t>All </a:t>
            </a:r>
            <a:r>
              <a:rPr lang="en-US" sz="1100" b="1" dirty="0">
                <a:latin typeface="+mn-lt"/>
                <a:ea typeface="Amazon Ember" panose="020B0603020204020204" pitchFamily="34" charset="0"/>
                <a:cs typeface="Amazon Ember" panose="020B0603020204020204" pitchFamily="34" charset="0"/>
              </a:rPr>
              <a:t>web</a:t>
            </a:r>
            <a:r>
              <a:rPr lang="en-US" sz="1100" dirty="0">
                <a:latin typeface="+mn-lt"/>
                <a:ea typeface="Amazon Ember" panose="020B0603020204020204" pitchFamily="34" charset="0"/>
                <a:cs typeface="Amazon Ember" panose="020B0603020204020204" pitchFamily="34" charset="0"/>
              </a:rPr>
              <a:t> tier instance names should be tagged as Key = Name and value = web-tier.</a:t>
            </a:r>
          </a:p>
          <a:p>
            <a:pPr marL="341895" lvl="0" indent="-342900">
              <a:spcBef>
                <a:spcPts val="1200"/>
              </a:spcBef>
              <a:buFont typeface="Arial" panose="020B0604020202020204" pitchFamily="34" charset="0"/>
              <a:buChar char="•"/>
            </a:pPr>
            <a:r>
              <a:rPr lang="en-US" sz="1100" dirty="0">
                <a:latin typeface="+mn-lt"/>
                <a:ea typeface="Amazon Ember" panose="020B0603020204020204" pitchFamily="34" charset="0"/>
                <a:cs typeface="Amazon Ember" panose="020B0603020204020204" pitchFamily="34" charset="0"/>
              </a:rPr>
              <a:t>All </a:t>
            </a:r>
            <a:r>
              <a:rPr lang="en-US" sz="1100" b="1" dirty="0">
                <a:latin typeface="+mn-lt"/>
                <a:ea typeface="Amazon Ember" panose="020B0603020204020204" pitchFamily="34" charset="0"/>
                <a:cs typeface="Amazon Ember" panose="020B0603020204020204" pitchFamily="34" charset="0"/>
              </a:rPr>
              <a:t>application</a:t>
            </a:r>
            <a:r>
              <a:rPr lang="en-US" sz="1100" dirty="0">
                <a:latin typeface="+mn-lt"/>
                <a:ea typeface="Amazon Ember" panose="020B0603020204020204" pitchFamily="34" charset="0"/>
                <a:cs typeface="Amazon Ember" panose="020B0603020204020204" pitchFamily="34" charset="0"/>
              </a:rPr>
              <a:t> tier instance names should be tagged as Key = Name and value = app-tier.</a:t>
            </a:r>
          </a:p>
          <a:p>
            <a:pPr marL="341895" lvl="0" indent="-342900">
              <a:spcBef>
                <a:spcPts val="1200"/>
              </a:spcBef>
              <a:buFont typeface="Arial" panose="020B0604020202020204" pitchFamily="34" charset="0"/>
              <a:buChar char="•"/>
            </a:pPr>
            <a:endParaRPr lang="en-US" sz="1100" dirty="0">
              <a:latin typeface="+mn-lt"/>
              <a:ea typeface="Amazon Ember" panose="020B0603020204020204" pitchFamily="34" charset="0"/>
              <a:cs typeface="Amazon Ember" panose="020B0603020204020204" pitchFamily="34" charset="0"/>
            </a:endParaRPr>
          </a:p>
          <a:p>
            <a:pPr marL="0" marR="0" lvl="1" indent="0" algn="l" defTabSz="914400" rtl="0" eaLnBrk="1" fontAlgn="auto" latinLnBrk="0" hangingPunct="1">
              <a:lnSpc>
                <a:spcPct val="100000"/>
              </a:lnSpc>
              <a:spcBef>
                <a:spcPts val="600"/>
              </a:spcBef>
              <a:spcAft>
                <a:spcPts val="0"/>
              </a:spcAft>
              <a:buClrTx/>
              <a:buSzTx/>
              <a:buFontTx/>
              <a:buNone/>
              <a:tabLst/>
              <a:defRPr/>
            </a:pPr>
            <a:r>
              <a:rPr lang="en-US" sz="1100" dirty="0">
                <a:latin typeface="+mn-lt"/>
                <a:ea typeface="Amazon Ember" panose="020B0603020204020204" pitchFamily="34" charset="0"/>
                <a:cs typeface="Amazon Ember" panose="020B0603020204020204" pitchFamily="34" charset="0"/>
              </a:rPr>
              <a:t>All instances in the application tier </a:t>
            </a:r>
            <a:r>
              <a:rPr lang="en-US" sz="1100" b="1" dirty="0">
                <a:latin typeface="+mn-lt"/>
                <a:ea typeface="Amazon Ember" panose="020B0603020204020204" pitchFamily="34" charset="0"/>
                <a:cs typeface="Amazon Ember" panose="020B0603020204020204" pitchFamily="34" charset="0"/>
              </a:rPr>
              <a:t>must support EBS optimization</a:t>
            </a:r>
            <a:r>
              <a:rPr lang="en-US" sz="1100" dirty="0">
                <a:latin typeface="+mn-lt"/>
                <a:ea typeface="Amazon Ember" panose="020B0603020204020204" pitchFamily="34" charset="0"/>
                <a:cs typeface="Amazon Ember" panose="020B0603020204020204" pitchFamily="34" charset="0"/>
              </a:rPr>
              <a:t>.</a:t>
            </a:r>
          </a:p>
          <a:p>
            <a:pPr marL="0" marR="0" lvl="1" indent="0" algn="l" defTabSz="914400" rtl="0" eaLnBrk="1" fontAlgn="auto" latinLnBrk="0" hangingPunct="1">
              <a:lnSpc>
                <a:spcPct val="100000"/>
              </a:lnSpc>
              <a:spcBef>
                <a:spcPts val="600"/>
              </a:spcBef>
              <a:spcAft>
                <a:spcPts val="0"/>
              </a:spcAft>
              <a:buClrTx/>
              <a:buSzTx/>
              <a:buFontTx/>
              <a:buNone/>
              <a:tabLst/>
              <a:defRPr/>
            </a:pPr>
            <a:endParaRPr lang="en-US" sz="1100" dirty="0">
              <a:latin typeface="+mn-lt"/>
              <a:ea typeface="Amazon Ember" panose="020B0603020204020204" pitchFamily="34" charset="0"/>
              <a:cs typeface="Amazon Ember" panose="020B0603020204020204" pitchFamily="34" charset="0"/>
            </a:endParaRPr>
          </a:p>
          <a:p>
            <a:r>
              <a:rPr lang="en-US" sz="1100" dirty="0">
                <a:latin typeface="+mn-lt"/>
                <a:ea typeface="Amazon Ember" panose="020B0603020204020204" pitchFamily="34" charset="0"/>
                <a:cs typeface="Amazon Ember" panose="020B0603020204020204" pitchFamily="34" charset="0"/>
              </a:rPr>
              <a:t>Load balancers for web tier and application tier </a:t>
            </a:r>
            <a:r>
              <a:rPr lang="en-US" sz="1100" b="1" dirty="0">
                <a:latin typeface="+mn-lt"/>
                <a:ea typeface="Amazon Ember" panose="020B0603020204020204" pitchFamily="34" charset="0"/>
                <a:cs typeface="Amazon Ember" panose="020B0603020204020204" pitchFamily="34" charset="0"/>
              </a:rPr>
              <a:t>must support: </a:t>
            </a:r>
          </a:p>
          <a:p>
            <a:pPr marL="342900" indent="-342900">
              <a:buFont typeface="Arial" panose="020B0604020202020204" pitchFamily="34" charset="0"/>
              <a:buChar char="•"/>
            </a:pPr>
            <a:r>
              <a:rPr lang="en-US" sz="1100" b="1" dirty="0">
                <a:latin typeface="+mn-lt"/>
                <a:ea typeface="Amazon Ember" panose="020B0603020204020204" pitchFamily="34" charset="0"/>
                <a:cs typeface="Amazon Ember" panose="020B0603020204020204" pitchFamily="34" charset="0"/>
              </a:rPr>
              <a:t>HTTP</a:t>
            </a:r>
          </a:p>
          <a:p>
            <a:pPr marL="342900" indent="-342900">
              <a:buFont typeface="Arial" panose="020B0604020202020204" pitchFamily="34" charset="0"/>
              <a:buChar char="•"/>
            </a:pPr>
            <a:r>
              <a:rPr lang="en-US" sz="1100" b="1" dirty="0">
                <a:latin typeface="+mn-lt"/>
                <a:ea typeface="Amazon Ember" panose="020B0603020204020204" pitchFamily="34" charset="0"/>
                <a:cs typeface="Amazon Ember" panose="020B0603020204020204" pitchFamily="34" charset="0"/>
              </a:rPr>
              <a:t>HTTPS </a:t>
            </a:r>
          </a:p>
          <a:p>
            <a:pPr marL="342900" indent="-342900">
              <a:buFont typeface="Arial" panose="020B0604020202020204" pitchFamily="34" charset="0"/>
              <a:buChar char="•"/>
            </a:pPr>
            <a:r>
              <a:rPr lang="en-US" sz="1100" b="1" dirty="0">
                <a:latin typeface="+mn-lt"/>
                <a:ea typeface="Amazon Ember" panose="020B0603020204020204" pitchFamily="34" charset="0"/>
                <a:cs typeface="Amazon Ember" panose="020B0603020204020204" pitchFamily="34" charset="0"/>
              </a:rPr>
              <a:t>TCP protocols</a:t>
            </a:r>
            <a:endParaRPr lang="en-US" sz="1100" dirty="0">
              <a:latin typeface="+mn-lt"/>
              <a:ea typeface="Amazon Ember" panose="020B0603020204020204" pitchFamily="34" charset="0"/>
              <a:cs typeface="Amazon Ember" panose="020B0603020204020204" pitchFamily="34" charset="0"/>
            </a:endParaRPr>
          </a:p>
          <a:p>
            <a:pPr marL="0" lvl="1" indent="0">
              <a:spcBef>
                <a:spcPts val="600"/>
              </a:spcBef>
              <a:buNone/>
            </a:pPr>
            <a:endParaRPr lang="en-US" sz="1100" dirty="0">
              <a:latin typeface="+mn-lt"/>
              <a:ea typeface="Amazon Ember" panose="020B0603020204020204" pitchFamily="34" charset="0"/>
              <a:cs typeface="Amazon Ember" panose="020B0603020204020204" pitchFamily="34" charset="0"/>
            </a:endParaRPr>
          </a:p>
        </p:txBody>
      </p:sp>
      <p:sp>
        <p:nvSpPr>
          <p:cNvPr id="4" name="Slide Number Placeholder 3"/>
          <p:cNvSpPr>
            <a:spLocks noGrp="1"/>
          </p:cNvSpPr>
          <p:nvPr>
            <p:ph type="sldNum" sz="quarter" idx="5"/>
          </p:nvPr>
        </p:nvSpPr>
        <p:spPr/>
        <p:txBody>
          <a:bodyPr/>
          <a:lstStyle/>
          <a:p>
            <a:fld id="{5CE5F624-DD5C-304D-B845-4CA850FA0F7C}" type="slidenum">
              <a:rPr lang="en-US" smtClean="0"/>
              <a:t>31</a:t>
            </a:fld>
            <a:endParaRPr lang="en-US" dirty="0"/>
          </a:p>
        </p:txBody>
      </p:sp>
    </p:spTree>
    <p:extLst>
      <p:ext uri="{BB962C8B-B14F-4D97-AF65-F5344CB8AC3E}">
        <p14:creationId xmlns:p14="http://schemas.microsoft.com/office/powerpoint/2010/main" val="24806282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100" baseline="0" dirty="0">
                <a:latin typeface="+mn-lt"/>
              </a:rPr>
              <a:t>Both Web and Application Tier servers need to have IIS installed. </a:t>
            </a:r>
            <a:r>
              <a:rPr lang="en-US" sz="1100" kern="1200" baseline="0" dirty="0">
                <a:solidFill>
                  <a:schemeClr val="tx1"/>
                </a:solidFill>
                <a:effectLst/>
                <a:latin typeface="+mn-lt"/>
                <a:cs typeface="Arial" panose="020B0604020202020204" pitchFamily="34" charset="0"/>
              </a:rPr>
              <a:t>The quickest and easiest way to solve it, is to install IIS via user data. For your reference, the following code can be used to install IIS via user data:</a:t>
            </a:r>
          </a:p>
          <a:p>
            <a:pPr marL="0" marR="0" indent="0" algn="l" defTabSz="457200" rtl="0" eaLnBrk="1" fontAlgn="auto" latinLnBrk="0" hangingPunct="1">
              <a:lnSpc>
                <a:spcPct val="100000"/>
              </a:lnSpc>
              <a:spcBef>
                <a:spcPts val="0"/>
              </a:spcBef>
              <a:spcAft>
                <a:spcPts val="0"/>
              </a:spcAft>
              <a:buClrTx/>
              <a:buSzTx/>
              <a:buFont typeface="+mj-lt"/>
              <a:buNone/>
              <a:tabLst/>
              <a:defRPr/>
            </a:pPr>
            <a:endParaRPr lang="en-US" sz="1100" kern="1200" baseline="0" dirty="0">
              <a:solidFill>
                <a:schemeClr val="tx1"/>
              </a:solidFill>
              <a:effectLst/>
              <a:latin typeface="+mn-lt"/>
              <a:cs typeface="Arial" panose="020B0604020202020204" pitchFamily="34" charset="0"/>
            </a:endParaRPr>
          </a:p>
          <a:p>
            <a:pPr fontAlgn="base"/>
            <a:r>
              <a:rPr lang="en-US" sz="1100" b="0" i="0" kern="1200" dirty="0">
                <a:solidFill>
                  <a:schemeClr val="tx1"/>
                </a:solidFill>
                <a:effectLst/>
                <a:latin typeface="+mn-lt"/>
                <a:ea typeface="+mn-ea"/>
                <a:cs typeface="+mn-cs"/>
              </a:rPr>
              <a:t>&lt;powershell&gt;</a:t>
            </a:r>
          </a:p>
          <a:p>
            <a:pPr fontAlgn="base"/>
            <a:r>
              <a:rPr lang="en-US" sz="1100" b="0" i="0" kern="1200" dirty="0">
                <a:solidFill>
                  <a:schemeClr val="tx1"/>
                </a:solidFill>
                <a:effectLst/>
                <a:latin typeface="+mn-lt"/>
                <a:ea typeface="+mn-ea"/>
                <a:cs typeface="+mn-cs"/>
              </a:rPr>
              <a:t>Set-ExecutionPolicy Unrestricted -Force</a:t>
            </a:r>
          </a:p>
          <a:p>
            <a:pPr fontAlgn="base"/>
            <a:r>
              <a:rPr lang="en-US" sz="1100" b="0" i="0" kern="1200" dirty="0">
                <a:solidFill>
                  <a:schemeClr val="tx1"/>
                </a:solidFill>
                <a:effectLst/>
                <a:latin typeface="+mn-lt"/>
                <a:ea typeface="+mn-ea"/>
                <a:cs typeface="+mn-cs"/>
              </a:rPr>
              <a:t>New-Item -ItemType directory -Path 'C:\temp'</a:t>
            </a:r>
          </a:p>
          <a:p>
            <a:pPr fontAlgn="base"/>
            <a:r>
              <a:rPr lang="en-US" sz="1100" b="0" i="0" kern="1200" dirty="0">
                <a:solidFill>
                  <a:schemeClr val="tx1"/>
                </a:solidFill>
                <a:effectLst/>
                <a:latin typeface="+mn-lt"/>
                <a:ea typeface="+mn-ea"/>
                <a:cs typeface="+mn-cs"/>
              </a:rPr>
              <a:t> </a:t>
            </a:r>
          </a:p>
          <a:p>
            <a:pPr fontAlgn="base"/>
            <a:r>
              <a:rPr lang="en-US" sz="1100" b="0" i="0" kern="1200" dirty="0">
                <a:solidFill>
                  <a:schemeClr val="tx1"/>
                </a:solidFill>
                <a:effectLst/>
                <a:latin typeface="+mn-lt"/>
                <a:ea typeface="+mn-ea"/>
                <a:cs typeface="+mn-cs"/>
              </a:rPr>
              <a:t># Install IIS and Web Management Tools.</a:t>
            </a:r>
          </a:p>
          <a:p>
            <a:pPr fontAlgn="base"/>
            <a:r>
              <a:rPr lang="en-US" sz="1100" b="0" i="0" kern="1200" dirty="0">
                <a:solidFill>
                  <a:schemeClr val="tx1"/>
                </a:solidFill>
                <a:effectLst/>
                <a:latin typeface="+mn-lt"/>
                <a:ea typeface="+mn-ea"/>
                <a:cs typeface="+mn-cs"/>
              </a:rPr>
              <a:t>Import-Module ServerManager</a:t>
            </a:r>
          </a:p>
          <a:p>
            <a:pPr fontAlgn="base"/>
            <a:r>
              <a:rPr lang="en-US" sz="1100" b="0" i="0" kern="1200" dirty="0">
                <a:solidFill>
                  <a:schemeClr val="tx1"/>
                </a:solidFill>
                <a:effectLst/>
                <a:latin typeface="+mn-lt"/>
                <a:ea typeface="+mn-ea"/>
                <a:cs typeface="+mn-cs"/>
              </a:rPr>
              <a:t>install-windowsfeature web-server, web-webserver -IncludeAllSubFeature</a:t>
            </a:r>
          </a:p>
          <a:p>
            <a:pPr fontAlgn="base"/>
            <a:r>
              <a:rPr lang="en-US" sz="1100" b="0" i="0" kern="1200" dirty="0">
                <a:solidFill>
                  <a:schemeClr val="tx1"/>
                </a:solidFill>
                <a:effectLst/>
                <a:latin typeface="+mn-lt"/>
                <a:ea typeface="+mn-ea"/>
                <a:cs typeface="+mn-cs"/>
              </a:rPr>
              <a:t>install-windowsfeature web-mgmt-tools</a:t>
            </a:r>
          </a:p>
          <a:p>
            <a:pPr fontAlgn="base"/>
            <a:r>
              <a:rPr lang="en-US" sz="1100" b="0" i="0" kern="1200" dirty="0">
                <a:solidFill>
                  <a:schemeClr val="tx1"/>
                </a:solidFill>
                <a:effectLst/>
                <a:latin typeface="+mn-lt"/>
                <a:ea typeface="+mn-ea"/>
                <a:cs typeface="+mn-cs"/>
              </a:rPr>
              <a:t>&lt;/powershell&gt;</a:t>
            </a:r>
          </a:p>
        </p:txBody>
      </p:sp>
      <p:sp>
        <p:nvSpPr>
          <p:cNvPr id="4" name="Slide Number Placeholder 3"/>
          <p:cNvSpPr>
            <a:spLocks noGrp="1"/>
          </p:cNvSpPr>
          <p:nvPr>
            <p:ph type="sldNum" sz="quarter" idx="5"/>
          </p:nvPr>
        </p:nvSpPr>
        <p:spPr/>
        <p:txBody>
          <a:bodyPr/>
          <a:lstStyle/>
          <a:p>
            <a:fld id="{5CE5F624-DD5C-304D-B845-4CA850FA0F7C}" type="slidenum">
              <a:rPr lang="en-US" smtClean="0"/>
              <a:t>32</a:t>
            </a:fld>
            <a:endParaRPr lang="en-US" dirty="0"/>
          </a:p>
        </p:txBody>
      </p:sp>
    </p:spTree>
    <p:extLst>
      <p:ext uri="{BB962C8B-B14F-4D97-AF65-F5344CB8AC3E}">
        <p14:creationId xmlns:p14="http://schemas.microsoft.com/office/powerpoint/2010/main" val="32481459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100" kern="1200" dirty="0">
                <a:solidFill>
                  <a:schemeClr val="tx1"/>
                </a:solidFill>
                <a:effectLst/>
                <a:latin typeface="+mn-lt"/>
                <a:cs typeface="Arial" panose="020B0604020202020204" pitchFamily="34" charset="0"/>
              </a:rPr>
              <a:t>Web tier load balancer receive requests from Internet on</a:t>
            </a:r>
            <a:r>
              <a:rPr lang="en-US" sz="1100" kern="1200" baseline="0" dirty="0">
                <a:solidFill>
                  <a:schemeClr val="tx1"/>
                </a:solidFill>
                <a:effectLst/>
                <a:latin typeface="+mn-lt"/>
                <a:cs typeface="Arial" panose="020B0604020202020204" pitchFamily="34" charset="0"/>
              </a:rPr>
              <a:t> port 80.</a:t>
            </a:r>
            <a:endParaRPr lang="en-US" sz="1100" kern="1200" dirty="0">
              <a:solidFill>
                <a:schemeClr val="tx1"/>
              </a:solidFill>
              <a:effectLst/>
              <a:latin typeface="+mn-lt"/>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100" kern="1200" dirty="0">
                <a:solidFill>
                  <a:schemeClr val="tx1"/>
                </a:solidFill>
                <a:effectLst/>
                <a:latin typeface="+mn-lt"/>
                <a:cs typeface="Arial" panose="020B0604020202020204" pitchFamily="34" charset="0"/>
              </a:rPr>
              <a:t>Application tier load balancer can only receive requests from web tier servers, on port 8080.</a:t>
            </a:r>
          </a:p>
          <a:p>
            <a:pPr marL="0" marR="0" indent="0" algn="l" defTabSz="457200" rtl="0" eaLnBrk="1" fontAlgn="auto" latinLnBrk="0" hangingPunct="1">
              <a:lnSpc>
                <a:spcPct val="100000"/>
              </a:lnSpc>
              <a:spcBef>
                <a:spcPts val="0"/>
              </a:spcBef>
              <a:spcAft>
                <a:spcPts val="0"/>
              </a:spcAft>
              <a:buClrTx/>
              <a:buSzTx/>
              <a:buFont typeface="+mj-lt"/>
              <a:buNone/>
              <a:tabLst/>
              <a:defRPr/>
            </a:pPr>
            <a:endParaRPr lang="en-US" sz="1100" kern="1200" dirty="0">
              <a:solidFill>
                <a:schemeClr val="tx1"/>
              </a:solidFill>
              <a:effectLst/>
              <a:latin typeface="+mn-lt"/>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100" kern="1200" dirty="0">
                <a:solidFill>
                  <a:schemeClr val="tx1"/>
                </a:solidFill>
                <a:effectLst/>
                <a:latin typeface="+mn-lt"/>
                <a:cs typeface="Arial" panose="020B0604020202020204" pitchFamily="34" charset="0"/>
              </a:rPr>
              <a:t>Web tier servers can only receive requests from web tier load balancer, on port 80.</a:t>
            </a:r>
          </a:p>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100" kern="1200" dirty="0">
                <a:solidFill>
                  <a:schemeClr val="tx1"/>
                </a:solidFill>
                <a:effectLst/>
                <a:latin typeface="+mn-lt"/>
                <a:cs typeface="Arial" panose="020B0604020202020204" pitchFamily="34" charset="0"/>
              </a:rPr>
              <a:t>Application tier servers can only receive requests from application tier load balancer, on port 80</a:t>
            </a:r>
          </a:p>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100" kern="1200" dirty="0">
                <a:solidFill>
                  <a:schemeClr val="tx1"/>
                </a:solidFill>
                <a:effectLst/>
                <a:latin typeface="+mn-lt"/>
                <a:cs typeface="Arial" panose="020B0604020202020204" pitchFamily="34" charset="0"/>
              </a:rPr>
              <a:t>Database servers can only receive requests from Application tier servers, on port 433</a:t>
            </a:r>
          </a:p>
          <a:p>
            <a:pPr marL="0" marR="0" indent="0" algn="l" defTabSz="457200" rtl="0" eaLnBrk="1" fontAlgn="auto" latinLnBrk="0" hangingPunct="1">
              <a:lnSpc>
                <a:spcPct val="100000"/>
              </a:lnSpc>
              <a:spcBef>
                <a:spcPts val="0"/>
              </a:spcBef>
              <a:spcAft>
                <a:spcPts val="0"/>
              </a:spcAft>
              <a:buClrTx/>
              <a:buSzTx/>
              <a:buFont typeface="+mj-lt"/>
              <a:buNone/>
              <a:tabLst/>
              <a:defRPr/>
            </a:pPr>
            <a:endParaRPr lang="en-US" sz="1100" kern="1200" dirty="0">
              <a:solidFill>
                <a:schemeClr val="tx1"/>
              </a:solidFill>
              <a:effectLst/>
              <a:latin typeface="+mn-lt"/>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100" b="1" kern="1200" dirty="0">
                <a:solidFill>
                  <a:schemeClr val="tx1"/>
                </a:solidFill>
                <a:effectLst/>
                <a:latin typeface="+mn-lt"/>
                <a:cs typeface="Arial" panose="020B0604020202020204" pitchFamily="34" charset="0"/>
              </a:rPr>
              <a:t>ELB health status</a:t>
            </a:r>
          </a:p>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100" kern="1200" dirty="0">
                <a:solidFill>
                  <a:schemeClr val="tx1"/>
                </a:solidFill>
                <a:effectLst/>
                <a:latin typeface="+mn-lt"/>
                <a:cs typeface="Arial" panose="020B0604020202020204" pitchFamily="34" charset="0"/>
              </a:rPr>
              <a:t>Microsoft Windows cannot open port 80 or other ports by default, and there is no IIS installed by default in Microsoft Windows 2016 Base. If you configure using port 80 (TCP or HTTP) to detect the ELB health status, you need to install IIS by using user data when launching an instance, downloading from the website, or using a Powershell script.</a:t>
            </a:r>
          </a:p>
          <a:p>
            <a:pPr marL="0" marR="0" indent="0" algn="l" defTabSz="457200" rtl="0" eaLnBrk="1" fontAlgn="auto" latinLnBrk="0" hangingPunct="1">
              <a:lnSpc>
                <a:spcPct val="100000"/>
              </a:lnSpc>
              <a:spcBef>
                <a:spcPts val="0"/>
              </a:spcBef>
              <a:spcAft>
                <a:spcPts val="0"/>
              </a:spcAft>
              <a:buClrTx/>
              <a:buSzTx/>
              <a:buFont typeface="+mj-lt"/>
              <a:buNone/>
              <a:tabLst/>
              <a:defRPr/>
            </a:pPr>
            <a:endParaRPr lang="en-US" sz="1100" kern="1200" dirty="0">
              <a:solidFill>
                <a:schemeClr val="tx1"/>
              </a:solidFill>
              <a:effectLst/>
              <a:latin typeface="+mn-lt"/>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100" kern="1200" dirty="0">
                <a:solidFill>
                  <a:schemeClr val="tx1"/>
                </a:solidFill>
                <a:effectLst/>
                <a:latin typeface="+mn-lt"/>
                <a:cs typeface="Arial" panose="020B0604020202020204" pitchFamily="34" charset="0"/>
              </a:rPr>
              <a:t>Research </a:t>
            </a:r>
            <a:r>
              <a:rPr lang="en-US" sz="1100" kern="1200" baseline="0" dirty="0">
                <a:solidFill>
                  <a:schemeClr val="tx1"/>
                </a:solidFill>
                <a:effectLst/>
                <a:latin typeface="+mn-lt"/>
                <a:cs typeface="Arial" panose="020B0604020202020204" pitchFamily="34" charset="0"/>
              </a:rPr>
              <a:t>how to solve this problem. </a:t>
            </a:r>
            <a:endParaRPr lang="en-US" sz="1100" kern="1200" dirty="0">
              <a:solidFill>
                <a:schemeClr val="tx1"/>
              </a:solidFill>
              <a:effectLst/>
              <a:latin typeface="+mn-lt"/>
              <a:cs typeface="Arial" panose="020B0604020202020204" pitchFamily="34" charset="0"/>
            </a:endParaRPr>
          </a:p>
        </p:txBody>
      </p:sp>
      <p:sp>
        <p:nvSpPr>
          <p:cNvPr id="4" name="Slide Number Placeholder 3"/>
          <p:cNvSpPr>
            <a:spLocks noGrp="1"/>
          </p:cNvSpPr>
          <p:nvPr>
            <p:ph type="sldNum" sz="quarter" idx="5"/>
          </p:nvPr>
        </p:nvSpPr>
        <p:spPr/>
        <p:txBody>
          <a:bodyPr/>
          <a:lstStyle/>
          <a:p>
            <a:fld id="{5CE5F624-DD5C-304D-B845-4CA850FA0F7C}" type="slidenum">
              <a:rPr lang="en-US" smtClean="0"/>
              <a:t>33</a:t>
            </a:fld>
            <a:endParaRPr lang="en-US" dirty="0"/>
          </a:p>
        </p:txBody>
      </p:sp>
    </p:spTree>
    <p:extLst>
      <p:ext uri="{BB962C8B-B14F-4D97-AF65-F5344CB8AC3E}">
        <p14:creationId xmlns:p14="http://schemas.microsoft.com/office/powerpoint/2010/main" val="39933637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accent2">
                    <a:lumMod val="75000"/>
                  </a:schemeClr>
                </a:solidFill>
                <a:latin typeface="+mn-lt"/>
              </a:rPr>
              <a:t>The new architecture should be designed for business continuity.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solidFill>
                <a:schemeClr val="accent2">
                  <a:lumMod val="75000"/>
                </a:schemeClr>
              </a:solidFill>
              <a:latin typeface="+mn-lt"/>
            </a:endParaRPr>
          </a:p>
          <a:p>
            <a:pPr marL="341895" lvl="0" indent="-342900">
              <a:spcBef>
                <a:spcPts val="1200"/>
              </a:spcBef>
              <a:buFont typeface="Arial" panose="020B0604020202020204" pitchFamily="34" charset="0"/>
              <a:buChar char="•"/>
            </a:pPr>
            <a:r>
              <a:rPr lang="en-US" sz="1100" dirty="0">
                <a:latin typeface="+mn-lt"/>
                <a:ea typeface="Amazon Ember" panose="020B0603020204020204" pitchFamily="34" charset="0"/>
                <a:cs typeface="Amazon Ember" panose="020B0603020204020204" pitchFamily="34" charset="0"/>
              </a:rPr>
              <a:t>The web and application tiers should be </a:t>
            </a:r>
            <a:r>
              <a:rPr lang="en-US" sz="1100" b="1" dirty="0">
                <a:latin typeface="+mn-lt"/>
                <a:ea typeface="Amazon Ember" panose="020B0603020204020204" pitchFamily="34" charset="0"/>
                <a:cs typeface="Amazon Ember" panose="020B0603020204020204" pitchFamily="34" charset="0"/>
              </a:rPr>
              <a:t>resilient and designed for business continuity</a:t>
            </a:r>
            <a:r>
              <a:rPr lang="en-US" sz="1100" dirty="0">
                <a:latin typeface="+mn-lt"/>
                <a:ea typeface="Amazon Ember" panose="020B0603020204020204" pitchFamily="34" charset="0"/>
                <a:cs typeface="Amazon Ember" panose="020B0603020204020204" pitchFamily="34" charset="0"/>
              </a:rPr>
              <a:t>.</a:t>
            </a:r>
          </a:p>
          <a:p>
            <a:pPr marL="798591" lvl="1" indent="-342900">
              <a:spcBef>
                <a:spcPts val="1200"/>
              </a:spcBef>
              <a:buFont typeface="Arial" panose="020B0604020202020204" pitchFamily="34" charset="0"/>
              <a:buChar char="•"/>
            </a:pPr>
            <a:r>
              <a:rPr lang="en-US" sz="1100" dirty="0">
                <a:latin typeface="+mn-lt"/>
                <a:ea typeface="Amazon Ember" panose="020B0603020204020204" pitchFamily="34" charset="0"/>
                <a:cs typeface="Amazon Ember" panose="020B0603020204020204" pitchFamily="34" charset="0"/>
              </a:rPr>
              <a:t>If a server becomes unavailable it will be </a:t>
            </a:r>
            <a:r>
              <a:rPr lang="en-US" sz="1100" b="1" dirty="0">
                <a:latin typeface="+mn-lt"/>
                <a:ea typeface="Amazon Ember" panose="020B0603020204020204" pitchFamily="34" charset="0"/>
                <a:cs typeface="Amazon Ember" panose="020B0603020204020204" pitchFamily="34" charset="0"/>
              </a:rPr>
              <a:t>replaced by a new server</a:t>
            </a:r>
            <a:r>
              <a:rPr lang="en-US" sz="1100" dirty="0">
                <a:latin typeface="+mn-lt"/>
                <a:ea typeface="Amazon Ember" panose="020B0603020204020204" pitchFamily="34" charset="0"/>
                <a:cs typeface="Amazon Ember" panose="020B0603020204020204" pitchFamily="34" charset="0"/>
              </a:rPr>
              <a:t>.</a:t>
            </a:r>
          </a:p>
          <a:p>
            <a:pPr marL="798591" lvl="1" indent="-342900">
              <a:spcBef>
                <a:spcPts val="1200"/>
              </a:spcBef>
              <a:buFont typeface="Arial" panose="020B0604020202020204" pitchFamily="34" charset="0"/>
              <a:buChar char="•"/>
            </a:pPr>
            <a:r>
              <a:rPr lang="en-US" sz="1100" dirty="0">
                <a:latin typeface="+mn-lt"/>
                <a:ea typeface="Amazon Ember" panose="020B0603020204020204" pitchFamily="34" charset="0"/>
                <a:cs typeface="Amazon Ember" panose="020B0603020204020204" pitchFamily="34" charset="0"/>
              </a:rPr>
              <a:t>A </a:t>
            </a:r>
            <a:r>
              <a:rPr lang="en-US" sz="1100" b="1" dirty="0">
                <a:latin typeface="+mn-lt"/>
                <a:ea typeface="Amazon Ember" panose="020B0603020204020204" pitchFamily="34" charset="0"/>
                <a:cs typeface="Amazon Ember" panose="020B0603020204020204" pitchFamily="34" charset="0"/>
              </a:rPr>
              <a:t>server is considered to be unavailable </a:t>
            </a:r>
            <a:r>
              <a:rPr lang="en-US" sz="1100" dirty="0">
                <a:latin typeface="+mn-lt"/>
                <a:ea typeface="Amazon Ember" panose="020B0603020204020204" pitchFamily="34" charset="0"/>
                <a:cs typeface="Amazon Ember" panose="020B0603020204020204" pitchFamily="34" charset="0"/>
              </a:rPr>
              <a:t>if the operating system or application fails to respond.</a:t>
            </a:r>
          </a:p>
          <a:p>
            <a:pPr marL="341895" lvl="0" indent="-342900">
              <a:spcBef>
                <a:spcPts val="1200"/>
              </a:spcBef>
              <a:buFont typeface="Arial" panose="020B0604020202020204" pitchFamily="34" charset="0"/>
              <a:buChar char="•"/>
            </a:pPr>
            <a:r>
              <a:rPr lang="en-US" sz="1100" dirty="0">
                <a:latin typeface="+mn-lt"/>
                <a:ea typeface="Amazon Ember" panose="020B0603020204020204" pitchFamily="34" charset="0"/>
                <a:cs typeface="Amazon Ember" panose="020B0603020204020204" pitchFamily="34" charset="0"/>
              </a:rPr>
              <a:t>The database tier should </a:t>
            </a:r>
            <a:r>
              <a:rPr lang="en-US" sz="1100" b="1" dirty="0">
                <a:latin typeface="+mn-lt"/>
                <a:ea typeface="Amazon Ember" panose="020B0603020204020204" pitchFamily="34" charset="0"/>
                <a:cs typeface="Amazon Ember" panose="020B0603020204020204" pitchFamily="34" charset="0"/>
              </a:rPr>
              <a:t>support Multi-AZ deployment</a:t>
            </a:r>
            <a:r>
              <a:rPr lang="en-US" sz="1100" dirty="0">
                <a:latin typeface="+mn-lt"/>
                <a:ea typeface="Amazon Ember" panose="020B0603020204020204" pitchFamily="34" charset="0"/>
                <a:cs typeface="Amazon Ember" panose="020B0603020204020204" pitchFamily="34" charset="0"/>
              </a:rPr>
              <a:t>.</a:t>
            </a:r>
          </a:p>
          <a:p>
            <a:pPr marL="341895" lvl="0" indent="-342900">
              <a:spcBef>
                <a:spcPts val="1200"/>
              </a:spcBef>
              <a:buFont typeface="Arial" panose="020B0604020202020204" pitchFamily="34" charset="0"/>
              <a:buChar char="•"/>
            </a:pPr>
            <a:r>
              <a:rPr lang="en-US" sz="1100" dirty="0">
                <a:latin typeface="+mn-lt"/>
                <a:ea typeface="Amazon Ember" panose="020B0603020204020204" pitchFamily="34" charset="0"/>
                <a:cs typeface="Amazon Ember" panose="020B0603020204020204" pitchFamily="34" charset="0"/>
              </a:rPr>
              <a:t>The architecture should handle doubling the number of servers to </a:t>
            </a:r>
            <a:r>
              <a:rPr lang="en-US" sz="1100" b="1" dirty="0">
                <a:latin typeface="+mn-lt"/>
                <a:ea typeface="Amazon Ember" panose="020B0603020204020204" pitchFamily="34" charset="0"/>
                <a:cs typeface="Amazon Ember" panose="020B0603020204020204" pitchFamily="34" charset="0"/>
              </a:rPr>
              <a:t>support its rapid growth</a:t>
            </a:r>
            <a:r>
              <a:rPr lang="en-US" sz="1100" dirty="0">
                <a:solidFill>
                  <a:schemeClr val="tx1">
                    <a:lumMod val="75000"/>
                    <a:lumOff val="25000"/>
                  </a:schemeClr>
                </a:solidFill>
                <a:latin typeface="+mn-lt"/>
                <a:ea typeface="Amazon Ember" panose="020B0603020204020204" pitchFamily="34" charset="0"/>
                <a:cs typeface="Amazon Ember" panose="020B0603020204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solidFill>
                <a:schemeClr val="accent2">
                  <a:lumMod val="75000"/>
                </a:schemeClr>
              </a:solidFill>
              <a:latin typeface="+mn-lt"/>
            </a:endParaRPr>
          </a:p>
        </p:txBody>
      </p:sp>
      <p:sp>
        <p:nvSpPr>
          <p:cNvPr id="4" name="Slide Number Placeholder 3"/>
          <p:cNvSpPr>
            <a:spLocks noGrp="1"/>
          </p:cNvSpPr>
          <p:nvPr>
            <p:ph type="sldNum" sz="quarter" idx="5"/>
          </p:nvPr>
        </p:nvSpPr>
        <p:spPr/>
        <p:txBody>
          <a:bodyPr/>
          <a:lstStyle/>
          <a:p>
            <a:fld id="{5CE5F624-DD5C-304D-B845-4CA850FA0F7C}" type="slidenum">
              <a:rPr lang="en-US" smtClean="0"/>
              <a:t>34</a:t>
            </a:fld>
            <a:endParaRPr lang="en-US" dirty="0"/>
          </a:p>
        </p:txBody>
      </p:sp>
    </p:spTree>
    <p:extLst>
      <p:ext uri="{BB962C8B-B14F-4D97-AF65-F5344CB8AC3E}">
        <p14:creationId xmlns:p14="http://schemas.microsoft.com/office/powerpoint/2010/main" val="10484429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 typeface="+mj-lt"/>
              <a:buNone/>
              <a:tabLst/>
              <a:defRPr/>
            </a:pPr>
            <a:r>
              <a:rPr lang="en-US" sz="1100" dirty="0"/>
              <a:t>When</a:t>
            </a:r>
            <a:r>
              <a:rPr lang="en-US" sz="1100" baseline="0" dirty="0"/>
              <a:t> configuring Auto Scaling groups, follow the same instance types as the ones previously configured.</a:t>
            </a:r>
            <a:endParaRPr lang="en-US" sz="1100" dirty="0"/>
          </a:p>
        </p:txBody>
      </p:sp>
      <p:sp>
        <p:nvSpPr>
          <p:cNvPr id="4" name="Slide Number Placeholder 3"/>
          <p:cNvSpPr>
            <a:spLocks noGrp="1"/>
          </p:cNvSpPr>
          <p:nvPr>
            <p:ph type="sldNum" sz="quarter" idx="5"/>
          </p:nvPr>
        </p:nvSpPr>
        <p:spPr/>
        <p:txBody>
          <a:bodyPr/>
          <a:lstStyle/>
          <a:p>
            <a:fld id="{5CE5F624-DD5C-304D-B845-4CA850FA0F7C}" type="slidenum">
              <a:rPr lang="en-US" smtClean="0"/>
              <a:t>35</a:t>
            </a:fld>
            <a:endParaRPr lang="en-US" dirty="0"/>
          </a:p>
        </p:txBody>
      </p:sp>
    </p:spTree>
    <p:extLst>
      <p:ext uri="{BB962C8B-B14F-4D97-AF65-F5344CB8AC3E}">
        <p14:creationId xmlns:p14="http://schemas.microsoft.com/office/powerpoint/2010/main" val="17508901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 typeface="+mj-lt"/>
              <a:buNone/>
              <a:tabLst/>
              <a:defRPr/>
            </a:pPr>
            <a:r>
              <a:rPr lang="en-US" sz="1100" dirty="0"/>
              <a:t>To ensure that the architecture can handle doubling the number of servers to support its rapid growth, set the minimum capacity to 2 and the maximum capacity to 4.</a:t>
            </a:r>
          </a:p>
        </p:txBody>
      </p:sp>
      <p:sp>
        <p:nvSpPr>
          <p:cNvPr id="4" name="Slide Number Placeholder 3"/>
          <p:cNvSpPr>
            <a:spLocks noGrp="1"/>
          </p:cNvSpPr>
          <p:nvPr>
            <p:ph type="sldNum" sz="quarter" idx="5"/>
          </p:nvPr>
        </p:nvSpPr>
        <p:spPr/>
        <p:txBody>
          <a:bodyPr/>
          <a:lstStyle/>
          <a:p>
            <a:fld id="{5CE5F624-DD5C-304D-B845-4CA850FA0F7C}" type="slidenum">
              <a:rPr lang="en-US" smtClean="0"/>
              <a:t>36</a:t>
            </a:fld>
            <a:endParaRPr lang="en-US" dirty="0"/>
          </a:p>
        </p:txBody>
      </p:sp>
    </p:spTree>
    <p:extLst>
      <p:ext uri="{BB962C8B-B14F-4D97-AF65-F5344CB8AC3E}">
        <p14:creationId xmlns:p14="http://schemas.microsoft.com/office/powerpoint/2010/main" val="27891192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i="0" dirty="0"/>
              <a:t>The detailed requirements for auditing are as follows:</a:t>
            </a:r>
          </a:p>
          <a:p>
            <a:pPr marL="341895" lvl="0" indent="-342900">
              <a:spcBef>
                <a:spcPts val="1200"/>
              </a:spcBef>
              <a:buFont typeface="+mj-lt"/>
              <a:buAutoNum type="arabicPeriod"/>
            </a:pPr>
            <a:r>
              <a:rPr lang="en-US" sz="1100" dirty="0"/>
              <a:t>Continuously monitor, and retain account activity related to actions across your AWS infrastructure. </a:t>
            </a:r>
          </a:p>
          <a:p>
            <a:pPr marL="341895" lvl="0" indent="-342900">
              <a:spcBef>
                <a:spcPts val="1200"/>
              </a:spcBef>
              <a:buFont typeface="+mj-lt"/>
              <a:buAutoNum type="arabicPeriod"/>
            </a:pPr>
            <a:r>
              <a:rPr lang="en-US" sz="1100" dirty="0"/>
              <a:t>Log the event history of AWS account activity, including actions taken through the AWS Management Console, AWS SDKs, command line tools, and other AWS services.</a:t>
            </a:r>
          </a:p>
          <a:p>
            <a:pPr marL="341895" lvl="0" indent="-342900">
              <a:spcBef>
                <a:spcPts val="1200"/>
              </a:spcBef>
              <a:buFont typeface="+mj-lt"/>
              <a:buAutoNum type="arabicPeriod"/>
            </a:pPr>
            <a:r>
              <a:rPr lang="en-US" sz="1100" dirty="0"/>
              <a:t>Ensure that is an audit trail for all executed API calls.</a:t>
            </a:r>
          </a:p>
          <a:p>
            <a:pPr marL="341895" lvl="0" indent="-342900">
              <a:spcBef>
                <a:spcPts val="1200"/>
              </a:spcBef>
              <a:buFont typeface="+mj-lt"/>
              <a:buAutoNum type="arabicPeriod"/>
            </a:pPr>
            <a:r>
              <a:rPr lang="en-US" sz="1100" dirty="0"/>
              <a:t>Ensure that logs are stored in a secure location.</a:t>
            </a:r>
          </a:p>
        </p:txBody>
      </p:sp>
      <p:sp>
        <p:nvSpPr>
          <p:cNvPr id="4" name="Slide Number Placeholder 3"/>
          <p:cNvSpPr>
            <a:spLocks noGrp="1"/>
          </p:cNvSpPr>
          <p:nvPr>
            <p:ph type="sldNum" sz="quarter" idx="5"/>
          </p:nvPr>
        </p:nvSpPr>
        <p:spPr/>
        <p:txBody>
          <a:bodyPr/>
          <a:lstStyle/>
          <a:p>
            <a:fld id="{5CE5F624-DD5C-304D-B845-4CA850FA0F7C}" type="slidenum">
              <a:rPr lang="en-US" smtClean="0"/>
              <a:t>37</a:t>
            </a:fld>
            <a:endParaRPr lang="en-US" dirty="0"/>
          </a:p>
        </p:txBody>
      </p:sp>
    </p:spTree>
    <p:extLst>
      <p:ext uri="{BB962C8B-B14F-4D97-AF65-F5344CB8AC3E}">
        <p14:creationId xmlns:p14="http://schemas.microsoft.com/office/powerpoint/2010/main" val="23020601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lang="en-US" sz="1100" dirty="0">
                <a:latin typeface="+mn-lt"/>
                <a:ea typeface="Amazon Ember" panose="020B0603020204020204" pitchFamily="34" charset="0"/>
                <a:cs typeface="Amazon Ember" panose="020B0603020204020204" pitchFamily="34" charset="0"/>
              </a:rPr>
              <a:t>Please review the recommended solution and identify the items that will need to be tracked.</a:t>
            </a:r>
          </a:p>
        </p:txBody>
      </p:sp>
      <p:sp>
        <p:nvSpPr>
          <p:cNvPr id="4" name="Slide Number Placeholder 3"/>
          <p:cNvSpPr>
            <a:spLocks noGrp="1"/>
          </p:cNvSpPr>
          <p:nvPr>
            <p:ph type="sldNum" sz="quarter" idx="5"/>
          </p:nvPr>
        </p:nvSpPr>
        <p:spPr/>
        <p:txBody>
          <a:bodyPr/>
          <a:lstStyle/>
          <a:p>
            <a:fld id="{5CE5F624-DD5C-304D-B845-4CA850FA0F7C}" type="slidenum">
              <a:rPr lang="en-US" smtClean="0"/>
              <a:t>38</a:t>
            </a:fld>
            <a:endParaRPr lang="en-US" dirty="0"/>
          </a:p>
        </p:txBody>
      </p:sp>
    </p:spTree>
    <p:extLst>
      <p:ext uri="{BB962C8B-B14F-4D97-AF65-F5344CB8AC3E}">
        <p14:creationId xmlns:p14="http://schemas.microsoft.com/office/powerpoint/2010/main" val="17052401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It’s time to present your solution! This is your opportunity to practice presenting your solution ideas to the customers.</a:t>
            </a:r>
          </a:p>
        </p:txBody>
      </p:sp>
      <p:sp>
        <p:nvSpPr>
          <p:cNvPr id="4" name="Slide Number Placeholder 3"/>
          <p:cNvSpPr>
            <a:spLocks noGrp="1"/>
          </p:cNvSpPr>
          <p:nvPr>
            <p:ph type="sldNum" sz="quarter" idx="5"/>
          </p:nvPr>
        </p:nvSpPr>
        <p:spPr/>
        <p:txBody>
          <a:bodyPr/>
          <a:lstStyle/>
          <a:p>
            <a:fld id="{5CE5F624-DD5C-304D-B845-4CA850FA0F7C}" type="slidenum">
              <a:rPr lang="en-US" smtClean="0"/>
              <a:t>39</a:t>
            </a:fld>
            <a:endParaRPr lang="en-US" dirty="0"/>
          </a:p>
        </p:txBody>
      </p:sp>
    </p:spTree>
    <p:extLst>
      <p:ext uri="{BB962C8B-B14F-4D97-AF65-F5344CB8AC3E}">
        <p14:creationId xmlns:p14="http://schemas.microsoft.com/office/powerpoint/2010/main" val="3248055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Now, let’s introduce the customer, </a:t>
            </a:r>
            <a:r>
              <a:rPr lang="en-US" sz="1100" i="1" dirty="0"/>
              <a:t>A Medical Company.</a:t>
            </a:r>
          </a:p>
        </p:txBody>
      </p:sp>
      <p:sp>
        <p:nvSpPr>
          <p:cNvPr id="4" name="Slide Number Placeholder 3"/>
          <p:cNvSpPr>
            <a:spLocks noGrp="1"/>
          </p:cNvSpPr>
          <p:nvPr>
            <p:ph type="sldNum" sz="quarter" idx="5"/>
          </p:nvPr>
        </p:nvSpPr>
        <p:spPr/>
        <p:txBody>
          <a:bodyPr/>
          <a:lstStyle/>
          <a:p>
            <a:fld id="{5CE5F624-DD5C-304D-B845-4CA850FA0F7C}" type="slidenum">
              <a:rPr lang="en-US" smtClean="0"/>
              <a:t>4</a:t>
            </a:fld>
            <a:endParaRPr lang="en-US" dirty="0"/>
          </a:p>
        </p:txBody>
      </p:sp>
    </p:spTree>
    <p:extLst>
      <p:ext uri="{BB962C8B-B14F-4D97-AF65-F5344CB8AC3E}">
        <p14:creationId xmlns:p14="http://schemas.microsoft.com/office/powerpoint/2010/main" val="10417287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indent="0">
              <a:buFont typeface="+mj-lt"/>
              <a:buNone/>
            </a:pPr>
            <a:r>
              <a:rPr lang="en-US" sz="1100" dirty="0"/>
              <a:t>Instructions for the presentation:</a:t>
            </a:r>
          </a:p>
          <a:p>
            <a:pPr marL="457200" indent="-457200">
              <a:buFont typeface="+mj-lt"/>
              <a:buAutoNum type="arabicPeriod"/>
            </a:pPr>
            <a:r>
              <a:rPr lang="en-US" sz="1100" dirty="0"/>
              <a:t>The presentation can be done individually or in in groups of 2-3 students.</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lang="en-US" sz="1100" dirty="0"/>
              <a:t>The presentation simulates the experience of presenting to the actual customer.</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Showcase your solution! Justify choices for your architectural decisions.</a:t>
            </a:r>
          </a:p>
          <a:p>
            <a:pPr marL="971550" lvl="1" indent="-514350">
              <a:buFont typeface="Arial" panose="020B0604020202020204" pitchFamily="34" charset="0"/>
              <a:buChar char="•"/>
            </a:pPr>
            <a:r>
              <a:rPr lang="en-US" sz="1100" dirty="0"/>
              <a:t>Instructor and/or peer feedback will help you enhancing your strengths and improve your weaknesses for future design meetings with customers.</a:t>
            </a:r>
          </a:p>
          <a:p>
            <a:pPr marL="514350" indent="-514350">
              <a:buFont typeface="+mj-lt"/>
              <a:buAutoNum type="arabicPeriod"/>
            </a:pPr>
            <a:r>
              <a:rPr lang="en-US" sz="1100" dirty="0"/>
              <a:t>You will be allotted 20 minutes to present you solution and an additional 5 minutes for the instructor and/or class to ask questions regarding the design, the chosen services, and or how the solution was determined.</a:t>
            </a:r>
          </a:p>
          <a:p>
            <a:pPr marL="514350" indent="-514350">
              <a:buFont typeface="+mj-lt"/>
              <a:buAutoNum type="arabicPeriod"/>
            </a:pPr>
            <a:r>
              <a:rPr lang="en-US" sz="1100" b="1" i="1" dirty="0"/>
              <a:t>NOTE</a:t>
            </a:r>
            <a:r>
              <a:rPr lang="en-US" sz="1100" dirty="0"/>
              <a:t>: The presentations should follow the outline of the actual project. See the project guide for additional information.</a:t>
            </a:r>
          </a:p>
          <a:p>
            <a:pPr marL="457200" lvl="1" indent="0">
              <a:buFont typeface="Arial" panose="020B0604020202020204" pitchFamily="34" charset="0"/>
              <a:buNone/>
            </a:pPr>
            <a:endParaRPr lang="en-US" sz="1100" b="0" i="0" baseline="0" dirty="0">
              <a:solidFill>
                <a:schemeClr val="tx1"/>
              </a:solidFill>
              <a:latin typeface="Calibri" panose="020F0502020204030204" pitchFamily="34" charset="0"/>
            </a:endParaRPr>
          </a:p>
        </p:txBody>
      </p:sp>
    </p:spTree>
    <p:extLst>
      <p:ext uri="{BB962C8B-B14F-4D97-AF65-F5344CB8AC3E}">
        <p14:creationId xmlns:p14="http://schemas.microsoft.com/office/powerpoint/2010/main" val="21961405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Individually, or as a team, acquire the needed information from the customer regarding the actual problem. This may require asking a series of questions to get to the root cause of the issue.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Next, identify a solution that solves for the identified problem using appropriate AWS services and ensuring that the customer requirements are met.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For this presentation, include information about your solution for the following:</a:t>
            </a:r>
          </a:p>
          <a:p>
            <a:pPr marL="171450" indent="-171450">
              <a:buFont typeface="Arial" panose="020B0604020202020204" pitchFamily="34" charset="0"/>
              <a:buChar char="•"/>
            </a:pPr>
            <a:r>
              <a:rPr lang="en-US" sz="1100" dirty="0"/>
              <a:t>Configuring access permissions to conform to AWS best practices.</a:t>
            </a:r>
          </a:p>
          <a:p>
            <a:pPr marL="171450" indent="-171450">
              <a:buFont typeface="Arial" panose="020B0604020202020204" pitchFamily="34" charset="0"/>
              <a:buChar char="•"/>
            </a:pPr>
            <a:r>
              <a:rPr lang="en-US" sz="1100" dirty="0"/>
              <a:t>Network design features that conform to AWS best practices</a:t>
            </a:r>
          </a:p>
          <a:p>
            <a:pPr marL="171450" indent="-171450">
              <a:buFont typeface="Arial" panose="020B0604020202020204" pitchFamily="34" charset="0"/>
              <a:buChar char="•"/>
            </a:pPr>
            <a:r>
              <a:rPr lang="en-US" sz="1100" dirty="0"/>
              <a:t>Architecture alignment with and deviations from the current server hosting company.</a:t>
            </a:r>
          </a:p>
          <a:p>
            <a:pPr marL="171450" indent="-171450">
              <a:buFont typeface="Arial" panose="020B0604020202020204" pitchFamily="34" charset="0"/>
              <a:buChar char="•"/>
            </a:pPr>
            <a:r>
              <a:rPr lang="en-US" sz="1100" dirty="0"/>
              <a:t>Architecture's ability to accommodate future growth</a:t>
            </a:r>
          </a:p>
          <a:p>
            <a:pPr marL="171450" indent="-171450">
              <a:buFont typeface="Arial" panose="020B0604020202020204" pitchFamily="34" charset="0"/>
              <a:buChar char="•"/>
            </a:pPr>
            <a:r>
              <a:rPr lang="en-US" sz="1100" dirty="0"/>
              <a:t>Securing all sensitive information.</a:t>
            </a:r>
          </a:p>
          <a:p>
            <a:pPr marL="171450" indent="-171450">
              <a:buFont typeface="Arial" panose="020B0604020202020204" pitchFamily="34" charset="0"/>
              <a:buChar char="•"/>
            </a:pPr>
            <a:r>
              <a:rPr lang="en-US" sz="1100" dirty="0"/>
              <a:t>Utilizing load balancers for web tier and application tier that support HTTP, HTTPS, TCP protocols.</a:t>
            </a:r>
          </a:p>
          <a:p>
            <a:pPr marL="171450" indent="-171450">
              <a:buFont typeface="Arial" panose="020B0604020202020204" pitchFamily="34" charset="0"/>
              <a:buChar char="•"/>
            </a:pPr>
            <a:r>
              <a:rPr lang="en-US" sz="1100" dirty="0"/>
              <a:t>Architecture resiliency features.</a:t>
            </a:r>
          </a:p>
          <a:p>
            <a:pPr marL="171450" indent="-171450">
              <a:buFont typeface="Arial" panose="020B0604020202020204" pitchFamily="34" charset="0"/>
              <a:buChar char="•"/>
            </a:pPr>
            <a:r>
              <a:rPr lang="en-US" sz="1100" dirty="0"/>
              <a:t>Configuring auditing to track all user actions</a:t>
            </a:r>
            <a:r>
              <a:rPr lang="en-US" sz="1100" kern="1200" dirty="0">
                <a:solidFill>
                  <a:schemeClr val="tx1"/>
                </a:solidFill>
                <a:effectLst/>
                <a:latin typeface="+mn-lt"/>
                <a:ea typeface="+mn-ea"/>
                <a:cs typeface="+mn-cs"/>
              </a:rPr>
              <a:t>.</a:t>
            </a:r>
          </a:p>
          <a:p>
            <a:pPr marL="171450" indent="-171450">
              <a:buFont typeface="Arial" panose="020B0604020202020204" pitchFamily="34" charset="0"/>
              <a:buChar char="•"/>
            </a:pPr>
            <a:endParaRPr lang="en-US" sz="11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1" i="1" kern="1200" dirty="0">
                <a:solidFill>
                  <a:schemeClr val="tx1"/>
                </a:solidFill>
                <a:effectLst/>
                <a:latin typeface="+mn-lt"/>
                <a:ea typeface="+mn-ea"/>
                <a:cs typeface="+mn-cs"/>
              </a:rPr>
              <a:t>NOTE</a:t>
            </a:r>
            <a:r>
              <a:rPr lang="en-US" sz="1100" b="1" kern="1200" dirty="0">
                <a:solidFill>
                  <a:schemeClr val="tx1"/>
                </a:solidFill>
                <a:effectLst/>
                <a:latin typeface="+mn-lt"/>
                <a:ea typeface="+mn-ea"/>
                <a:cs typeface="+mn-cs"/>
              </a:rPr>
              <a:t>: Introduce the presenter(s) to build rapport with the audience. Presentations should follow the outline of the actual project: state the problem being solved, the customer requirements relating to that problem, services selected and justification for the selection, and the design solution that addresses the above points. The presentation should NOT be a review of a list of services. The presentation should describe how the services fulfill the customer requirements.</a:t>
            </a:r>
          </a:p>
          <a:p>
            <a:pPr marL="0" lvl="0" indent="0">
              <a:buFont typeface="Arial" panose="020B0604020202020204" pitchFamily="34" charset="0"/>
              <a:buNone/>
            </a:pPr>
            <a:endParaRPr lang="en-US" sz="900" b="0" i="0" baseline="0" dirty="0">
              <a:solidFill>
                <a:schemeClr val="tx1"/>
              </a:solidFill>
              <a:latin typeface="Calibri" panose="020F0502020204030204" pitchFamily="34" charset="0"/>
            </a:endParaRPr>
          </a:p>
        </p:txBody>
      </p:sp>
    </p:spTree>
    <p:extLst>
      <p:ext uri="{BB962C8B-B14F-4D97-AF65-F5344CB8AC3E}">
        <p14:creationId xmlns:p14="http://schemas.microsoft.com/office/powerpoint/2010/main" val="38877128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indent="0">
              <a:buFont typeface="+mj-lt"/>
              <a:buNone/>
            </a:pPr>
            <a:r>
              <a:rPr lang="en-US" sz="1100" dirty="0"/>
              <a:t>Presentation Suggestions:</a:t>
            </a:r>
          </a:p>
          <a:p>
            <a:pPr marL="342900" indent="-342900">
              <a:buFont typeface="Arial" panose="020B0604020202020204" pitchFamily="34" charset="0"/>
              <a:buChar char="•"/>
            </a:pPr>
            <a:r>
              <a:rPr lang="en-US" sz="1100" dirty="0"/>
              <a:t>Keep graphics simple and ensure that copyrights are not infringed</a:t>
            </a:r>
          </a:p>
          <a:p>
            <a:pPr marL="342900" indent="-342900">
              <a:buFont typeface="Arial" panose="020B0604020202020204" pitchFamily="34" charset="0"/>
              <a:buChar char="•"/>
            </a:pPr>
            <a:r>
              <a:rPr lang="en-US" sz="1100" dirty="0"/>
              <a:t>Leverage simple graphics and diagrams, when possible </a:t>
            </a:r>
          </a:p>
          <a:p>
            <a:pPr marL="342900" indent="-342900">
              <a:buFont typeface="Arial" panose="020B0604020202020204" pitchFamily="34" charset="0"/>
              <a:buChar char="•"/>
            </a:pPr>
            <a:r>
              <a:rPr lang="en-US" sz="1100" dirty="0"/>
              <a:t>Keep screen text concise and clear</a:t>
            </a:r>
          </a:p>
          <a:p>
            <a:pPr marL="342900" indent="-342900">
              <a:buFont typeface="Arial" panose="020B0604020202020204" pitchFamily="34" charset="0"/>
              <a:buChar char="•"/>
            </a:pPr>
            <a:r>
              <a:rPr lang="en-US" sz="1100" dirty="0"/>
              <a:t>Ensure headers align to the screen text</a:t>
            </a:r>
          </a:p>
          <a:p>
            <a:pPr marL="342900" indent="-342900">
              <a:buFont typeface="Arial" panose="020B0604020202020204" pitchFamily="34" charset="0"/>
              <a:buChar char="•"/>
            </a:pPr>
            <a:r>
              <a:rPr lang="en-US" sz="1100" dirty="0"/>
              <a:t>Contrasting colors provide an area of focus</a:t>
            </a:r>
          </a:p>
          <a:p>
            <a:pPr marL="342900" indent="-342900">
              <a:buFont typeface="Arial" panose="020B0604020202020204" pitchFamily="34" charset="0"/>
              <a:buChar char="•"/>
            </a:pPr>
            <a:r>
              <a:rPr lang="en-US" sz="1100" dirty="0"/>
              <a:t>Maintain consistency with font styles, sizes, and colors </a:t>
            </a:r>
          </a:p>
          <a:p>
            <a:pPr marL="342900" indent="-342900">
              <a:buFont typeface="Arial" panose="020B0604020202020204" pitchFamily="34" charset="0"/>
              <a:buChar char="•"/>
            </a:pPr>
            <a:r>
              <a:rPr lang="en-US" sz="1100" dirty="0"/>
              <a:t>Avoid repetitive slides and content</a:t>
            </a:r>
          </a:p>
          <a:p>
            <a:pPr marL="342900" indent="-342900">
              <a:buFont typeface="Arial" panose="020B0604020202020204" pitchFamily="34" charset="0"/>
              <a:buChar char="•"/>
            </a:pPr>
            <a:r>
              <a:rPr lang="en-US" sz="1100" dirty="0"/>
              <a:t>Ensure capitalization, punctuation, and grammar are applied</a:t>
            </a:r>
          </a:p>
          <a:p>
            <a:pPr marL="342900" indent="-342900">
              <a:buFont typeface="Arial" panose="020B0604020202020204" pitchFamily="34" charset="0"/>
              <a:buChar char="•"/>
            </a:pPr>
            <a:r>
              <a:rPr lang="en-US" sz="1100" dirty="0"/>
              <a:t>Apply text into the notes section that provide guidance for the presentation</a:t>
            </a:r>
          </a:p>
          <a:p>
            <a:pPr marL="342900" indent="-342900">
              <a:buFont typeface="Arial" panose="020B0604020202020204" pitchFamily="34" charset="0"/>
              <a:buChar char="•"/>
            </a:pPr>
            <a:r>
              <a:rPr lang="en-US" sz="1100" dirty="0"/>
              <a:t>Avoid distracting backgrounds</a:t>
            </a:r>
          </a:p>
          <a:p>
            <a:pPr marL="342900" indent="-342900">
              <a:buFont typeface="Arial" panose="020B0604020202020204" pitchFamily="34" charset="0"/>
              <a:buChar char="•"/>
            </a:pPr>
            <a:r>
              <a:rPr lang="en-US" sz="1100" dirty="0"/>
              <a:t>View your presentation in the final presentation mode to ensure everything appears on screen as intended</a:t>
            </a:r>
          </a:p>
          <a:p>
            <a:pPr marL="457200" lvl="1" indent="0">
              <a:buFont typeface="Arial" panose="020B0604020202020204" pitchFamily="34" charset="0"/>
              <a:buNone/>
            </a:pPr>
            <a:endParaRPr lang="en-US" sz="1100" b="0" i="0" baseline="0" dirty="0">
              <a:solidFill>
                <a:schemeClr val="tx1"/>
              </a:solidFill>
              <a:latin typeface="Calibri" panose="020F0502020204030204" pitchFamily="34" charset="0"/>
            </a:endParaRPr>
          </a:p>
        </p:txBody>
      </p:sp>
    </p:spTree>
    <p:extLst>
      <p:ext uri="{BB962C8B-B14F-4D97-AF65-F5344CB8AC3E}">
        <p14:creationId xmlns:p14="http://schemas.microsoft.com/office/powerpoint/2010/main" val="649100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sz="1100" b="0" kern="1200" dirty="0">
                <a:solidFill>
                  <a:schemeClr val="tx1"/>
                </a:solidFill>
                <a:effectLst/>
                <a:latin typeface="Calibri" panose="020F0502020204030204" pitchFamily="34" charset="0"/>
                <a:ea typeface="MS PGothic" panose="020B0600070205080204" pitchFamily="34" charset="-128"/>
                <a:cs typeface="ＭＳ Ｐゴシック" charset="0"/>
              </a:rPr>
              <a:t>Questions?</a:t>
            </a:r>
          </a:p>
        </p:txBody>
      </p:sp>
    </p:spTree>
    <p:extLst>
      <p:ext uri="{BB962C8B-B14F-4D97-AF65-F5344CB8AC3E}">
        <p14:creationId xmlns:p14="http://schemas.microsoft.com/office/powerpoint/2010/main" val="20346200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Thanks for participating! </a:t>
            </a:r>
          </a:p>
        </p:txBody>
      </p:sp>
    </p:spTree>
    <p:extLst>
      <p:ext uri="{BB962C8B-B14F-4D97-AF65-F5344CB8AC3E}">
        <p14:creationId xmlns:p14="http://schemas.microsoft.com/office/powerpoint/2010/main" val="2939496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buFont typeface="Arial" panose="020B0604020202020204" pitchFamily="34" charset="0"/>
              <a:buNone/>
            </a:pPr>
            <a:r>
              <a:rPr lang="en-US" sz="1100" dirty="0">
                <a:solidFill>
                  <a:schemeClr val="accent2">
                    <a:lumMod val="75000"/>
                  </a:schemeClr>
                </a:solidFill>
              </a:rPr>
              <a:t>A Medical Company </a:t>
            </a:r>
            <a:r>
              <a:rPr lang="en-US" sz="1100" dirty="0"/>
              <a:t>is </a:t>
            </a:r>
            <a:r>
              <a:rPr lang="en-US" sz="1100" b="1" dirty="0"/>
              <a:t>a </a:t>
            </a:r>
            <a:r>
              <a:rPr lang="en-US" sz="1100" b="0" dirty="0"/>
              <a:t>startup</a:t>
            </a:r>
            <a:r>
              <a:rPr lang="en-US" sz="1100" b="1" dirty="0"/>
              <a:t> software as a service (SaaS) </a:t>
            </a:r>
            <a:r>
              <a:rPr lang="en-US" sz="1100" b="0" dirty="0"/>
              <a:t>company</a:t>
            </a:r>
            <a:r>
              <a:rPr lang="en-US" sz="1100" dirty="0"/>
              <a:t>. It has built </a:t>
            </a:r>
            <a:r>
              <a:rPr lang="en-US" sz="1100" b="1" dirty="0"/>
              <a:t>an online medical social networking and diagnosis assistance application </a:t>
            </a:r>
            <a:r>
              <a:rPr lang="en-US" altLang="zh-CN" sz="1100" dirty="0"/>
              <a:t>for </a:t>
            </a:r>
            <a:r>
              <a:rPr lang="en-US" sz="1100" dirty="0"/>
              <a:t>users in APAC, the US, and Europe.</a:t>
            </a:r>
          </a:p>
          <a:p>
            <a:pPr marL="0" indent="0">
              <a:spcBef>
                <a:spcPts val="1800"/>
              </a:spcBef>
              <a:buFont typeface="Arial" panose="020B0604020202020204" pitchFamily="34" charset="0"/>
              <a:buNone/>
            </a:pPr>
            <a:endParaRPr lang="en-US" sz="1100" dirty="0"/>
          </a:p>
          <a:p>
            <a:pPr marL="0" indent="0">
              <a:spcBef>
                <a:spcPts val="1800"/>
              </a:spcBef>
              <a:buFont typeface="Arial" panose="020B0604020202020204" pitchFamily="34" charset="0"/>
              <a:buNone/>
            </a:pPr>
            <a:r>
              <a:rPr lang="en-US" sz="1100" dirty="0"/>
              <a:t>The application </a:t>
            </a:r>
            <a:r>
              <a:rPr lang="en-US" sz="1100" b="1" dirty="0"/>
              <a:t>connects patients and doctors to</a:t>
            </a:r>
            <a:r>
              <a:rPr lang="en-US" sz="1100" dirty="0"/>
              <a:t>: </a:t>
            </a:r>
          </a:p>
          <a:p>
            <a:pPr marL="628650" lvl="1" indent="-171450">
              <a:spcBef>
                <a:spcPts val="1800"/>
              </a:spcBef>
              <a:buFont typeface="Arial" panose="020B0604020202020204" pitchFamily="34" charset="0"/>
              <a:buChar char="•"/>
            </a:pPr>
            <a:r>
              <a:rPr lang="en-US" sz="1100" dirty="0"/>
              <a:t>Allow online appointments, remote consultation, remote diagnosis, electronic prescription transfer, and payment services.</a:t>
            </a:r>
          </a:p>
          <a:p>
            <a:pPr marL="628650" lvl="1" indent="-171450">
              <a:spcBef>
                <a:spcPts val="1800"/>
              </a:spcBef>
              <a:buFont typeface="Arial" panose="020B0604020202020204" pitchFamily="34" charset="0"/>
              <a:buChar char="•"/>
            </a:pPr>
            <a:r>
              <a:rPr lang="en-US" sz="1100" dirty="0"/>
              <a:t>Allow customers to upload documents and images. Text is extracted from documents, and images are converted into multiple formats.</a:t>
            </a:r>
          </a:p>
          <a:p>
            <a:pPr marL="0" indent="0">
              <a:spcBef>
                <a:spcPts val="1800"/>
              </a:spcBef>
              <a:buFont typeface="Arial" panose="020B0604020202020204" pitchFamily="34" charset="0"/>
              <a:buNone/>
            </a:pPr>
            <a:endParaRPr lang="en-US" sz="1100" dirty="0"/>
          </a:p>
          <a:p>
            <a:pPr marL="0" indent="0">
              <a:spcBef>
                <a:spcPts val="1800"/>
              </a:spcBef>
              <a:buFont typeface="Arial" panose="020B0604020202020204" pitchFamily="34" charset="0"/>
              <a:buNone/>
            </a:pPr>
            <a:r>
              <a:rPr lang="en-US" sz="1100" dirty="0"/>
              <a:t>The application has </a:t>
            </a:r>
            <a:r>
              <a:rPr lang="en-US" sz="1100" b="1" dirty="0"/>
              <a:t>not yet been launched publicly</a:t>
            </a:r>
            <a:r>
              <a:rPr lang="en-US" sz="1100" dirty="0"/>
              <a:t>.</a:t>
            </a:r>
          </a:p>
          <a:p>
            <a:endParaRPr lang="en-US" sz="1100" dirty="0"/>
          </a:p>
        </p:txBody>
      </p:sp>
      <p:sp>
        <p:nvSpPr>
          <p:cNvPr id="4" name="Slide Number Placeholder 3"/>
          <p:cNvSpPr>
            <a:spLocks noGrp="1"/>
          </p:cNvSpPr>
          <p:nvPr>
            <p:ph type="sldNum" sz="quarter" idx="5"/>
          </p:nvPr>
        </p:nvSpPr>
        <p:spPr/>
        <p:txBody>
          <a:bodyPr/>
          <a:lstStyle/>
          <a:p>
            <a:fld id="{5CE5F624-DD5C-304D-B845-4CA850FA0F7C}" type="slidenum">
              <a:rPr lang="en-US" smtClean="0"/>
              <a:t>5</a:t>
            </a:fld>
            <a:endParaRPr lang="en-US" dirty="0"/>
          </a:p>
        </p:txBody>
      </p:sp>
    </p:spTree>
    <p:extLst>
      <p:ext uri="{BB962C8B-B14F-4D97-AF65-F5344CB8AC3E}">
        <p14:creationId xmlns:p14="http://schemas.microsoft.com/office/powerpoint/2010/main" val="947665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a:spcBef>
                <a:spcPts val="1200"/>
              </a:spcBef>
              <a:buNone/>
            </a:pPr>
            <a:r>
              <a:rPr lang="en-US" sz="1100" dirty="0">
                <a:solidFill>
                  <a:schemeClr val="accent2">
                    <a:lumMod val="75000"/>
                  </a:schemeClr>
                </a:solidFill>
                <a:latin typeface="+mn-lt"/>
                <a:ea typeface="Amazon Ember" panose="02000000000000000000" pitchFamily="2" charset="0"/>
              </a:rPr>
              <a:t>A Medical Company </a:t>
            </a:r>
            <a:r>
              <a:rPr lang="en-US" sz="1100" dirty="0">
                <a:solidFill>
                  <a:schemeClr val="tx1"/>
                </a:solidFill>
                <a:latin typeface="+mn-lt"/>
                <a:ea typeface="Amazon Ember" panose="02000000000000000000" pitchFamily="2" charset="0"/>
              </a:rPr>
              <a:t>has hired </a:t>
            </a:r>
            <a:r>
              <a:rPr lang="en-US" sz="1100" b="1" dirty="0">
                <a:solidFill>
                  <a:schemeClr val="tx1"/>
                </a:solidFill>
                <a:latin typeface="+mn-lt"/>
                <a:ea typeface="Amazon Ember" panose="02000000000000000000" pitchFamily="2" charset="0"/>
                <a:cs typeface="Amazon Ember" panose="020B0603020204020204" pitchFamily="34" charset="0"/>
              </a:rPr>
              <a:t>you</a:t>
            </a:r>
            <a:r>
              <a:rPr lang="en-US" sz="1100" dirty="0">
                <a:solidFill>
                  <a:schemeClr val="tx1"/>
                </a:solidFill>
                <a:latin typeface="+mn-lt"/>
                <a:ea typeface="Amazon Ember" panose="02000000000000000000" pitchFamily="2" charset="0"/>
              </a:rPr>
              <a:t> to architect an infrastructure in AWS to meet their application needs. In preparation for your meeting with them, they provided </a:t>
            </a:r>
            <a:r>
              <a:rPr lang="en-US" sz="1100" dirty="0">
                <a:latin typeface="+mn-lt"/>
                <a:ea typeface="Amazon Ember" panose="02000000000000000000" pitchFamily="2" charset="0"/>
              </a:rPr>
              <a:t>information about </a:t>
            </a:r>
            <a:r>
              <a:rPr lang="en-US" sz="1100" dirty="0">
                <a:solidFill>
                  <a:schemeClr val="tx1"/>
                </a:solidFill>
                <a:latin typeface="+mn-lt"/>
                <a:ea typeface="Amazon Ember" panose="02000000000000000000" pitchFamily="2" charset="0"/>
              </a:rPr>
              <a:t>their current environment.</a:t>
            </a:r>
          </a:p>
          <a:p>
            <a:endParaRPr lang="en-US" sz="1100" dirty="0">
              <a:latin typeface="+mn-lt"/>
            </a:endParaRPr>
          </a:p>
        </p:txBody>
      </p:sp>
      <p:sp>
        <p:nvSpPr>
          <p:cNvPr id="4" name="Slide Number Placeholder 3"/>
          <p:cNvSpPr>
            <a:spLocks noGrp="1"/>
          </p:cNvSpPr>
          <p:nvPr>
            <p:ph type="sldNum" sz="quarter" idx="5"/>
          </p:nvPr>
        </p:nvSpPr>
        <p:spPr/>
        <p:txBody>
          <a:bodyPr/>
          <a:lstStyle/>
          <a:p>
            <a:fld id="{5CE5F624-DD5C-304D-B845-4CA850FA0F7C}" type="slidenum">
              <a:rPr lang="en-US" smtClean="0"/>
              <a:t>6</a:t>
            </a:fld>
            <a:endParaRPr lang="en-US" dirty="0"/>
          </a:p>
        </p:txBody>
      </p:sp>
    </p:spTree>
    <p:extLst>
      <p:ext uri="{BB962C8B-B14F-4D97-AF65-F5344CB8AC3E}">
        <p14:creationId xmlns:p14="http://schemas.microsoft.com/office/powerpoint/2010/main" val="4016385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To enable you to prepare for the meeting the customer has provided some facts about their current situation and environments. Review this information to prepare for the customer meeting.</a:t>
            </a:r>
          </a:p>
        </p:txBody>
      </p:sp>
      <p:sp>
        <p:nvSpPr>
          <p:cNvPr id="4" name="Slide Number Placeholder 3"/>
          <p:cNvSpPr>
            <a:spLocks noGrp="1"/>
          </p:cNvSpPr>
          <p:nvPr>
            <p:ph type="sldNum" sz="quarter" idx="5"/>
          </p:nvPr>
        </p:nvSpPr>
        <p:spPr/>
        <p:txBody>
          <a:bodyPr/>
          <a:lstStyle/>
          <a:p>
            <a:fld id="{5CE5F624-DD5C-304D-B845-4CA850FA0F7C}" type="slidenum">
              <a:rPr lang="en-US" smtClean="0"/>
              <a:t>7</a:t>
            </a:fld>
            <a:endParaRPr lang="en-US" dirty="0"/>
          </a:p>
        </p:txBody>
      </p:sp>
    </p:spTree>
    <p:extLst>
      <p:ext uri="{BB962C8B-B14F-4D97-AF65-F5344CB8AC3E}">
        <p14:creationId xmlns:p14="http://schemas.microsoft.com/office/powerpoint/2010/main" val="3188326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latin typeface="+mn-lt"/>
              </a:rPr>
              <a:t>For your preparations, the customer provided this information on their current environment. </a:t>
            </a:r>
            <a:r>
              <a:rPr lang="en-US" sz="1100" i="1" dirty="0">
                <a:latin typeface="+mn-lt"/>
              </a:rPr>
              <a:t>A Medical Company</a:t>
            </a:r>
            <a:r>
              <a:rPr lang="en-US" sz="1100" dirty="0">
                <a:latin typeface="+mn-lt"/>
              </a:rPr>
              <a:t>:</a:t>
            </a:r>
          </a:p>
          <a:p>
            <a:pPr marL="171450" indent="-171450">
              <a:buFont typeface="Arial" panose="020B0604020202020204" pitchFamily="34" charset="0"/>
              <a:buChar char="•"/>
            </a:pPr>
            <a:r>
              <a:rPr lang="en-US" sz="1100" dirty="0">
                <a:solidFill>
                  <a:schemeClr val="tx1"/>
                </a:solidFill>
                <a:latin typeface="+mn-lt"/>
                <a:ea typeface="Amazon Ember" panose="02000000000000000000" pitchFamily="2" charset="0"/>
              </a:rPr>
              <a:t>Deployed it’s current development and test infrastructure </a:t>
            </a:r>
            <a:r>
              <a:rPr lang="en-US" sz="1100" b="1" dirty="0">
                <a:solidFill>
                  <a:schemeClr val="tx1"/>
                </a:solidFill>
                <a:latin typeface="+mn-lt"/>
                <a:ea typeface="Amazon Ember" panose="02000000000000000000" pitchFamily="2" charset="0"/>
              </a:rPr>
              <a:t>with a server hosting company</a:t>
            </a:r>
            <a:r>
              <a:rPr lang="en-US" sz="1100" dirty="0">
                <a:solidFill>
                  <a:schemeClr val="tx1"/>
                </a:solidFill>
                <a:latin typeface="+mn-lt"/>
                <a:ea typeface="Amazon Ember" panose="02000000000000000000" pitchFamily="2" charset="0"/>
              </a:rPr>
              <a:t>.</a:t>
            </a:r>
          </a:p>
          <a:p>
            <a:pPr marL="171450" indent="-171450">
              <a:buFont typeface="Arial" panose="020B0604020202020204" pitchFamily="34" charset="0"/>
              <a:buChar char="•"/>
            </a:pPr>
            <a:r>
              <a:rPr lang="en-US" sz="1100" i="0" dirty="0">
                <a:solidFill>
                  <a:schemeClr val="accent2">
                    <a:lumMod val="75000"/>
                  </a:schemeClr>
                </a:solidFill>
                <a:latin typeface="+mn-lt"/>
                <a:ea typeface="Amazon Ember" panose="02000000000000000000" pitchFamily="2" charset="0"/>
              </a:rPr>
              <a:t>U</a:t>
            </a:r>
            <a:r>
              <a:rPr lang="en-US" sz="1100" i="0" dirty="0">
                <a:solidFill>
                  <a:schemeClr val="tx1"/>
                </a:solidFill>
                <a:latin typeface="+mn-lt"/>
                <a:ea typeface="Amazon Ember" panose="02000000000000000000" pitchFamily="2" charset="0"/>
              </a:rPr>
              <a:t>ses</a:t>
            </a:r>
            <a:r>
              <a:rPr lang="en-US" sz="1100" dirty="0">
                <a:solidFill>
                  <a:schemeClr val="tx1"/>
                </a:solidFill>
                <a:latin typeface="+mn-lt"/>
                <a:ea typeface="Amazon Ember" panose="02000000000000000000" pitchFamily="2" charset="0"/>
              </a:rPr>
              <a:t> </a:t>
            </a:r>
            <a:r>
              <a:rPr lang="en-US" sz="1100" b="1" dirty="0">
                <a:solidFill>
                  <a:schemeClr val="tx1"/>
                </a:solidFill>
                <a:latin typeface="+mn-lt"/>
                <a:ea typeface="Amazon Ember" panose="02000000000000000000" pitchFamily="2" charset="0"/>
              </a:rPr>
              <a:t>Microsoft Windows servers to host their web and application tiers</a:t>
            </a:r>
            <a:r>
              <a:rPr lang="en-US" sz="1100" dirty="0">
                <a:solidFill>
                  <a:schemeClr val="tx1"/>
                </a:solidFill>
                <a:latin typeface="+mn-lt"/>
                <a:ea typeface="Amazon Ember" panose="02000000000000000000" pitchFamily="2" charset="0"/>
              </a:rPr>
              <a:t> with </a:t>
            </a:r>
            <a:r>
              <a:rPr lang="en-US" sz="1100" b="1" dirty="0">
                <a:solidFill>
                  <a:schemeClr val="tx1"/>
                </a:solidFill>
                <a:latin typeface="+mn-lt"/>
                <a:ea typeface="Amazon Ember" panose="02000000000000000000" pitchFamily="2" charset="0"/>
              </a:rPr>
              <a:t>Microsoft SQL Server Standard Edition backend databases</a:t>
            </a:r>
            <a:r>
              <a:rPr lang="en-US" sz="1100" dirty="0">
                <a:solidFill>
                  <a:schemeClr val="tx1"/>
                </a:solidFill>
                <a:latin typeface="+mn-lt"/>
                <a:ea typeface="Amazon Ember" panose="02000000000000000000" pitchFamily="2" charset="0"/>
              </a:rPr>
              <a:t>.</a:t>
            </a:r>
          </a:p>
          <a:p>
            <a:pPr marL="171450" indent="-171450">
              <a:buFont typeface="Arial" panose="020B0604020202020204" pitchFamily="34" charset="0"/>
              <a:buChar char="•"/>
            </a:pPr>
            <a:r>
              <a:rPr lang="en-US" sz="1100" dirty="0">
                <a:solidFill>
                  <a:schemeClr val="tx1"/>
                </a:solidFill>
                <a:latin typeface="+mn-lt"/>
                <a:ea typeface="Amazon Ember" panose="02000000000000000000" pitchFamily="2" charset="0"/>
              </a:rPr>
              <a:t>The application </a:t>
            </a:r>
            <a:r>
              <a:rPr lang="en-US" sz="1100" b="1" dirty="0">
                <a:solidFill>
                  <a:schemeClr val="tx1"/>
                </a:solidFill>
                <a:latin typeface="+mn-lt"/>
                <a:ea typeface="Amazon Ember" panose="02000000000000000000" pitchFamily="2" charset="0"/>
              </a:rPr>
              <a:t>launch date is coming soon </a:t>
            </a:r>
            <a:r>
              <a:rPr lang="en-US" sz="1100" dirty="0">
                <a:solidFill>
                  <a:schemeClr val="tx1"/>
                </a:solidFill>
                <a:latin typeface="+mn-lt"/>
                <a:ea typeface="Amazon Ember" panose="02000000000000000000" pitchFamily="2" charset="0"/>
              </a:rPr>
              <a:t>and </a:t>
            </a:r>
            <a:r>
              <a:rPr lang="en-US" sz="1100" dirty="0">
                <a:solidFill>
                  <a:schemeClr val="accent2">
                    <a:lumMod val="75000"/>
                  </a:schemeClr>
                </a:solidFill>
                <a:latin typeface="+mn-lt"/>
                <a:ea typeface="Amazon Ember" panose="02000000000000000000" pitchFamily="2" charset="0"/>
              </a:rPr>
              <a:t>they </a:t>
            </a:r>
            <a:r>
              <a:rPr lang="en-US" sz="1100" dirty="0">
                <a:solidFill>
                  <a:schemeClr val="tx1"/>
                </a:solidFill>
                <a:latin typeface="+mn-lt"/>
                <a:ea typeface="Amazon Ember" panose="02000000000000000000" pitchFamily="2" charset="0"/>
              </a:rPr>
              <a:t>expect many users to start using the application.</a:t>
            </a:r>
          </a:p>
          <a:p>
            <a:pPr marL="171450" indent="-171450">
              <a:buFont typeface="Arial" panose="020B0604020202020204" pitchFamily="34" charset="0"/>
              <a:buChar char="•"/>
            </a:pPr>
            <a:r>
              <a:rPr lang="en-US" sz="1100" i="0" dirty="0">
                <a:solidFill>
                  <a:schemeClr val="accent2">
                    <a:lumMod val="75000"/>
                  </a:schemeClr>
                </a:solidFill>
                <a:latin typeface="+mn-lt"/>
                <a:ea typeface="Amazon Ember" panose="02000000000000000000" pitchFamily="2" charset="0"/>
              </a:rPr>
              <a:t>Believes</a:t>
            </a:r>
            <a:r>
              <a:rPr lang="en-US" sz="1100" dirty="0">
                <a:latin typeface="+mn-lt"/>
                <a:ea typeface="Amazon Ember" panose="02000000000000000000" pitchFamily="2" charset="0"/>
              </a:rPr>
              <a:t> it would be best</a:t>
            </a:r>
            <a:r>
              <a:rPr lang="en-US" sz="1100" dirty="0">
                <a:solidFill>
                  <a:schemeClr val="tx1"/>
                </a:solidFill>
                <a:latin typeface="+mn-lt"/>
                <a:ea typeface="Amazon Ember" panose="02000000000000000000" pitchFamily="2" charset="0"/>
              </a:rPr>
              <a:t> </a:t>
            </a:r>
            <a:r>
              <a:rPr lang="en-US" sz="1100" b="1" dirty="0">
                <a:solidFill>
                  <a:schemeClr val="tx1"/>
                </a:solidFill>
                <a:latin typeface="+mn-lt"/>
                <a:ea typeface="Amazon Ember" panose="02000000000000000000" pitchFamily="2" charset="0"/>
              </a:rPr>
              <a:t>to use cloud technologies to support its rapid growth</a:t>
            </a:r>
            <a:r>
              <a:rPr lang="en-US" sz="1100" dirty="0">
                <a:solidFill>
                  <a:schemeClr val="tx1"/>
                </a:solidFill>
                <a:latin typeface="+mn-lt"/>
                <a:ea typeface="Amazon Ember" panose="02000000000000000000" pitchFamily="2" charset="0"/>
              </a:rPr>
              <a:t>.</a:t>
            </a:r>
          </a:p>
          <a:p>
            <a:pPr marL="171450" indent="-171450">
              <a:buFont typeface="Arial" panose="020B0604020202020204" pitchFamily="34" charset="0"/>
              <a:buChar char="•"/>
            </a:pPr>
            <a:r>
              <a:rPr lang="en-US" sz="1100" dirty="0">
                <a:solidFill>
                  <a:schemeClr val="tx1"/>
                </a:solidFill>
                <a:latin typeface="+mn-lt"/>
                <a:ea typeface="Amazon Ember" panose="02000000000000000000" pitchFamily="2" charset="0"/>
              </a:rPr>
              <a:t>Thinks the new cloud platform could host the development, test, and production environments.</a:t>
            </a:r>
          </a:p>
          <a:p>
            <a:pPr marL="171450" indent="-171450">
              <a:buFont typeface="Arial" panose="020B0604020202020204" pitchFamily="34" charset="0"/>
              <a:buChar char="•"/>
            </a:pPr>
            <a:endParaRPr lang="en-US" sz="1100" dirty="0">
              <a:latin typeface="+mn-lt"/>
            </a:endParaRPr>
          </a:p>
        </p:txBody>
      </p:sp>
      <p:sp>
        <p:nvSpPr>
          <p:cNvPr id="4" name="Slide Number Placeholder 3"/>
          <p:cNvSpPr>
            <a:spLocks noGrp="1"/>
          </p:cNvSpPr>
          <p:nvPr>
            <p:ph type="sldNum" sz="quarter" idx="5"/>
          </p:nvPr>
        </p:nvSpPr>
        <p:spPr/>
        <p:txBody>
          <a:bodyPr/>
          <a:lstStyle/>
          <a:p>
            <a:fld id="{5CE5F624-DD5C-304D-B845-4CA850FA0F7C}" type="slidenum">
              <a:rPr lang="en-US" smtClean="0"/>
              <a:t>8</a:t>
            </a:fld>
            <a:endParaRPr lang="en-US" dirty="0"/>
          </a:p>
        </p:txBody>
      </p:sp>
    </p:spTree>
    <p:extLst>
      <p:ext uri="{BB962C8B-B14F-4D97-AF65-F5344CB8AC3E}">
        <p14:creationId xmlns:p14="http://schemas.microsoft.com/office/powerpoint/2010/main" val="1367284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mn-lt"/>
              </a:rPr>
              <a:t>For your preparations, the customer provided this diagram of their current architecture.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mn-lt"/>
              </a:rPr>
              <a:t>The current architecture has three tiers: a web tier, a database tier, and an application tier. They are configured as follows: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latin typeface="+mn-lt"/>
              </a:rPr>
              <a:t>Web Tier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lumMod val="75000"/>
                    <a:lumOff val="25000"/>
                  </a:schemeClr>
                </a:solidFill>
                <a:latin typeface="+mn-lt"/>
                <a:ea typeface="Amazon Ember" panose="02000000000000000000" pitchFamily="2" charset="0"/>
                <a:cs typeface="Amazon Ember" panose="020B0603020204020204" pitchFamily="34" charset="0"/>
              </a:rPr>
              <a:t>Two physical servers (Two CPUs / 4-GB memory)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lumMod val="75000"/>
                    <a:lumOff val="25000"/>
                  </a:schemeClr>
                </a:solidFill>
                <a:latin typeface="+mn-lt"/>
                <a:ea typeface="Amazon Ember" panose="02000000000000000000" pitchFamily="2" charset="0"/>
                <a:cs typeface="Amazon Ember" panose="020B0603020204020204" pitchFamily="34" charset="0"/>
              </a:rPr>
              <a:t>Microsoft Windows </a:t>
            </a:r>
            <a:r>
              <a:rPr lang="en-US" altLang="zh-CN" sz="1100" dirty="0">
                <a:solidFill>
                  <a:schemeClr val="tx1">
                    <a:lumMod val="75000"/>
                    <a:lumOff val="25000"/>
                  </a:schemeClr>
                </a:solidFill>
                <a:latin typeface="+mn-lt"/>
                <a:ea typeface="Amazon Ember" panose="02000000000000000000" pitchFamily="2" charset="0"/>
                <a:cs typeface="Amazon Ember" panose="020B0603020204020204" pitchFamily="34" charset="0"/>
              </a:rPr>
              <a:t>2016</a:t>
            </a:r>
            <a:r>
              <a:rPr lang="zh-CN" altLang="en-US" sz="1100" dirty="0">
                <a:solidFill>
                  <a:schemeClr val="tx1">
                    <a:lumMod val="75000"/>
                    <a:lumOff val="25000"/>
                  </a:schemeClr>
                </a:solidFill>
                <a:latin typeface="+mn-lt"/>
                <a:cs typeface="Amazon Ember" panose="020B0603020204020204" pitchFamily="34" charset="0"/>
              </a:rPr>
              <a:t> </a:t>
            </a:r>
            <a:r>
              <a:rPr lang="en-US" altLang="zh-CN" sz="1100" dirty="0">
                <a:solidFill>
                  <a:schemeClr val="tx1">
                    <a:lumMod val="75000"/>
                    <a:lumOff val="25000"/>
                  </a:schemeClr>
                </a:solidFill>
                <a:latin typeface="+mn-lt"/>
                <a:ea typeface="Amazon Ember" panose="02000000000000000000" pitchFamily="2" charset="0"/>
                <a:cs typeface="Amazon Ember" panose="020B0603020204020204" pitchFamily="34" charset="0"/>
              </a:rPr>
              <a:t>Base with Internet Information Services (IIS)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lumMod val="75000"/>
                    <a:lumOff val="25000"/>
                  </a:schemeClr>
                </a:solidFill>
                <a:latin typeface="+mn-lt"/>
                <a:ea typeface="Amazon Ember" panose="02000000000000000000" pitchFamily="2" charset="0"/>
                <a:cs typeface="Amazon Ember" panose="020B0603020204020204" pitchFamily="34" charset="0"/>
              </a:rPr>
              <a:t>High Availability Proxy load balancer used to balance traffic between the web servers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lumMod val="75000"/>
                    <a:lumOff val="25000"/>
                  </a:schemeClr>
                </a:solidFill>
                <a:latin typeface="+mn-lt"/>
                <a:ea typeface="Amazon Ember" panose="02000000000000000000" pitchFamily="2" charset="0"/>
                <a:cs typeface="Amazon Ember" panose="020B0603020204020204" pitchFamily="34" charset="0"/>
              </a:rPr>
              <a:t>Application Tier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lumMod val="75000"/>
                    <a:lumOff val="25000"/>
                  </a:schemeClr>
                </a:solidFill>
                <a:latin typeface="+mn-lt"/>
                <a:ea typeface="Amazon Ember" panose="02000000000000000000" pitchFamily="2" charset="0"/>
                <a:cs typeface="Amazon Ember" panose="020B0603020204020204" pitchFamily="34" charset="0"/>
              </a:rPr>
              <a:t>Two physical servers (Four CPUs / 16-GB memory)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lumMod val="75000"/>
                    <a:lumOff val="25000"/>
                  </a:schemeClr>
                </a:solidFill>
                <a:latin typeface="+mn-lt"/>
                <a:ea typeface="Amazon Ember" panose="02000000000000000000" pitchFamily="2" charset="0"/>
                <a:cs typeface="Amazon Ember" panose="020B0603020204020204" pitchFamily="34" charset="0"/>
              </a:rPr>
              <a:t>Microsoft Windows 2016 Base with </a:t>
            </a:r>
            <a:r>
              <a:rPr lang="en-US" altLang="zh-CN" sz="1100" dirty="0">
                <a:solidFill>
                  <a:schemeClr val="tx1">
                    <a:lumMod val="75000"/>
                    <a:lumOff val="25000"/>
                  </a:schemeClr>
                </a:solidFill>
                <a:latin typeface="+mn-lt"/>
                <a:ea typeface="Amazon Ember" panose="02000000000000000000" pitchFamily="2" charset="0"/>
                <a:cs typeface="Amazon Ember" panose="020B0603020204020204" pitchFamily="34" charset="0"/>
              </a:rPr>
              <a:t>Internet Information Services (IIS)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lumMod val="75000"/>
                    <a:lumOff val="25000"/>
                  </a:schemeClr>
                </a:solidFill>
                <a:latin typeface="+mn-lt"/>
                <a:ea typeface="Amazon Ember" panose="02000000000000000000" pitchFamily="2" charset="0"/>
                <a:cs typeface="Amazon Ember" panose="020B0603020204020204" pitchFamily="34" charset="0"/>
              </a:rPr>
              <a:t>High Availability Proxy load balancer used to balance traffic between app servers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latin typeface="+mn-lt"/>
              </a:rPr>
              <a:t>Database Tier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lumMod val="75000"/>
                    <a:lumOff val="25000"/>
                  </a:schemeClr>
                </a:solidFill>
                <a:latin typeface="+mn-lt"/>
                <a:ea typeface="Amazon Ember" panose="02000000000000000000" pitchFamily="2" charset="0"/>
                <a:cs typeface="Amazon Ember" panose="020B0603020204020204" pitchFamily="34" charset="0"/>
              </a:rPr>
              <a:t>One physical server (Eight CPUs / 32-GB memory / 5-TB storage)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lumMod val="75000"/>
                    <a:lumOff val="25000"/>
                  </a:schemeClr>
                </a:solidFill>
                <a:latin typeface="+mn-lt"/>
                <a:ea typeface="Amazon Ember" panose="02000000000000000000" pitchFamily="2" charset="0"/>
                <a:cs typeface="Amazon Ember" panose="020B0603020204020204" pitchFamily="34" charset="0"/>
              </a:rPr>
              <a:t>SQL Server Standard Edition with Microsoft Windows 2016 Base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lumMod val="75000"/>
                    <a:lumOff val="25000"/>
                  </a:schemeClr>
                </a:solidFill>
                <a:latin typeface="+mn-lt"/>
                <a:ea typeface="Amazon Ember" panose="02000000000000000000" pitchFamily="2" charset="0"/>
                <a:cs typeface="Amazon Ember" panose="020B0603020204020204" pitchFamily="34" charset="0"/>
              </a:rPr>
              <a:t>DBAs access and manage the database, but no RDMBS or advanced configuration is required.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solidFill>
                <a:schemeClr val="tx1">
                  <a:lumMod val="75000"/>
                  <a:lumOff val="25000"/>
                </a:schemeClr>
              </a:solidFill>
              <a:latin typeface="+mn-lt"/>
              <a:ea typeface="Amazon Ember" panose="02000000000000000000" pitchFamily="2" charset="0"/>
              <a:cs typeface="Amazon Ember" panose="020B0603020204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solidFill>
                <a:schemeClr val="tx1">
                  <a:lumMod val="75000"/>
                  <a:lumOff val="25000"/>
                </a:schemeClr>
              </a:solidFill>
              <a:latin typeface="+mn-lt"/>
              <a:ea typeface="Amazon Ember" panose="02000000000000000000" pitchFamily="2" charset="0"/>
              <a:cs typeface="Amazon Ember" panose="020B0603020204020204" pitchFamily="34" charset="0"/>
            </a:endParaRPr>
          </a:p>
        </p:txBody>
      </p:sp>
      <p:sp>
        <p:nvSpPr>
          <p:cNvPr id="4" name="Slide Number Placeholder 3"/>
          <p:cNvSpPr>
            <a:spLocks noGrp="1"/>
          </p:cNvSpPr>
          <p:nvPr>
            <p:ph type="sldNum" sz="quarter" idx="5"/>
          </p:nvPr>
        </p:nvSpPr>
        <p:spPr/>
        <p:txBody>
          <a:bodyPr/>
          <a:lstStyle/>
          <a:p>
            <a:fld id="{5CE5F624-DD5C-304D-B845-4CA850FA0F7C}" type="slidenum">
              <a:rPr lang="en-US" smtClean="0"/>
              <a:t>9</a:t>
            </a:fld>
            <a:endParaRPr lang="en-US" dirty="0"/>
          </a:p>
        </p:txBody>
      </p:sp>
    </p:spTree>
    <p:extLst>
      <p:ext uri="{BB962C8B-B14F-4D97-AF65-F5344CB8AC3E}">
        <p14:creationId xmlns:p14="http://schemas.microsoft.com/office/powerpoint/2010/main" val="2909479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oleObject" Target="../embeddings/oleObject2.bin"/><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1.wmf"/><Relationship Id="rId5" Type="http://schemas.openxmlformats.org/officeDocument/2006/relationships/oleObject" Target="../embeddings/oleObject1.bin"/><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7.w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6.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B293F-3223-4148-8FC0-4957EAA0B9E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0817" cy="6858000"/>
          </a:xfrm>
          <a:prstGeom prst="rect">
            <a:avLst/>
          </a:prstGeom>
        </p:spPr>
      </p:pic>
      <p:sp>
        <p:nvSpPr>
          <p:cNvPr id="2" name="Title 1"/>
          <p:cNvSpPr>
            <a:spLocks noGrp="1"/>
          </p:cNvSpPr>
          <p:nvPr>
            <p:ph type="ctrTitle"/>
          </p:nvPr>
        </p:nvSpPr>
        <p:spPr>
          <a:xfrm>
            <a:off x="5436732" y="2688719"/>
            <a:ext cx="6609493" cy="834496"/>
          </a:xfrm>
        </p:spPr>
        <p:txBody>
          <a:bodyPr anchor="b">
            <a:noAutofit/>
          </a:bodyPr>
          <a:lstStyle>
            <a:lvl1pPr algn="l">
              <a:defRPr sz="4000"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Subtitle 2"/>
          <p:cNvSpPr>
            <a:spLocks noGrp="1"/>
          </p:cNvSpPr>
          <p:nvPr>
            <p:ph type="subTitle" idx="1"/>
          </p:nvPr>
        </p:nvSpPr>
        <p:spPr>
          <a:xfrm>
            <a:off x="5436733" y="3523215"/>
            <a:ext cx="6056582" cy="418570"/>
          </a:xfrm>
        </p:spPr>
        <p:txBody>
          <a:bodyPr>
            <a:normAutofit/>
          </a:bodyPr>
          <a:lstStyle>
            <a:lvl1pPr marL="0" indent="0" algn="l">
              <a:buNone/>
              <a:defRPr sz="2000" b="0" i="0">
                <a:solidFill>
                  <a:schemeClr val="bg1"/>
                </a:solidFill>
                <a:latin typeface="Amazon Ember Light" charset="0"/>
                <a:ea typeface="Amazon Ember Light" charset="0"/>
                <a:cs typeface="Amazon Ember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aphicFrame>
        <p:nvGraphicFramePr>
          <p:cNvPr id="12" name="Object 11">
            <a:extLst>
              <a:ext uri="{FF2B5EF4-FFF2-40B4-BE49-F238E27FC236}">
                <a16:creationId xmlns:a16="http://schemas.microsoft.com/office/drawing/2014/main" id="{80DEBD7B-5FA9-4992-A601-EB72CF549893}"/>
              </a:ext>
            </a:extLst>
          </p:cNvPr>
          <p:cNvGraphicFramePr>
            <a:graphicFrameLocks noChangeAspect="1"/>
          </p:cNvGraphicFramePr>
          <p:nvPr userDrawn="1"/>
        </p:nvGraphicFramePr>
        <p:xfrm>
          <a:off x="12185650" y="25400"/>
          <a:ext cx="9525" cy="6858000"/>
        </p:xfrm>
        <a:graphic>
          <a:graphicData uri="http://schemas.openxmlformats.org/presentationml/2006/ole">
            <mc:AlternateContent xmlns:mc="http://schemas.openxmlformats.org/markup-compatibility/2006">
              <mc:Choice xmlns:v="urn:schemas-microsoft-com:vml" Requires="v">
                <p:oleObj spid="_x0000_s1117" name="Image" r:id="rId5" imgW="12600" imgH="9142560" progId="Photoshop.Image.17">
                  <p:embed/>
                </p:oleObj>
              </mc:Choice>
              <mc:Fallback>
                <p:oleObj name="Image" r:id="rId5" imgW="12600" imgH="9142560" progId="Photoshop.Image.17">
                  <p:embed/>
                  <p:pic>
                    <p:nvPicPr>
                      <p:cNvPr id="12" name="Object 11">
                        <a:extLst>
                          <a:ext uri="{FF2B5EF4-FFF2-40B4-BE49-F238E27FC236}">
                            <a16:creationId xmlns:a16="http://schemas.microsoft.com/office/drawing/2014/main" id="{80DEBD7B-5FA9-4992-A601-EB72CF549893}"/>
                          </a:ext>
                        </a:extLst>
                      </p:cNvPr>
                      <p:cNvPicPr/>
                      <p:nvPr/>
                    </p:nvPicPr>
                    <p:blipFill>
                      <a:blip r:embed="rId6"/>
                      <a:stretch>
                        <a:fillRect/>
                      </a:stretch>
                    </p:blipFill>
                    <p:spPr>
                      <a:xfrm>
                        <a:off x="12185650" y="25400"/>
                        <a:ext cx="9525" cy="685800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7120EA26-A6C6-4FDA-A6D6-DC0B8AAABE75}"/>
              </a:ext>
            </a:extLst>
          </p:cNvPr>
          <p:cNvGraphicFramePr>
            <a:graphicFrameLocks noChangeAspect="1"/>
          </p:cNvGraphicFramePr>
          <p:nvPr userDrawn="1"/>
        </p:nvGraphicFramePr>
        <p:xfrm>
          <a:off x="12186206" y="0"/>
          <a:ext cx="9525" cy="6858000"/>
        </p:xfrm>
        <a:graphic>
          <a:graphicData uri="http://schemas.openxmlformats.org/presentationml/2006/ole">
            <mc:AlternateContent xmlns:mc="http://schemas.openxmlformats.org/markup-compatibility/2006">
              <mc:Choice xmlns:v="urn:schemas-microsoft-com:vml" Requires="v">
                <p:oleObj spid="_x0000_s1118" name="Image" r:id="rId7" imgW="12600" imgH="9142560" progId="Photoshop.Image.17">
                  <p:embed/>
                </p:oleObj>
              </mc:Choice>
              <mc:Fallback>
                <p:oleObj name="Image" r:id="rId7" imgW="12600" imgH="9142560" progId="Photoshop.Image.17">
                  <p:embed/>
                  <p:pic>
                    <p:nvPicPr>
                      <p:cNvPr id="13" name="Object 12">
                        <a:extLst>
                          <a:ext uri="{FF2B5EF4-FFF2-40B4-BE49-F238E27FC236}">
                            <a16:creationId xmlns:a16="http://schemas.microsoft.com/office/drawing/2014/main" id="{7120EA26-A6C6-4FDA-A6D6-DC0B8AAABE75}"/>
                          </a:ext>
                        </a:extLst>
                      </p:cNvPr>
                      <p:cNvPicPr/>
                      <p:nvPr/>
                    </p:nvPicPr>
                    <p:blipFill>
                      <a:blip r:embed="rId6"/>
                      <a:stretch>
                        <a:fillRect/>
                      </a:stretch>
                    </p:blipFill>
                    <p:spPr>
                      <a:xfrm>
                        <a:off x="12186206" y="0"/>
                        <a:ext cx="9525" cy="6858000"/>
                      </a:xfrm>
                      <a:prstGeom prst="rect">
                        <a:avLst/>
                      </a:prstGeom>
                    </p:spPr>
                  </p:pic>
                </p:oleObj>
              </mc:Fallback>
            </mc:AlternateContent>
          </a:graphicData>
        </a:graphic>
      </p:graphicFrame>
      <p:sp>
        <p:nvSpPr>
          <p:cNvPr id="8" name="Footer Placeholder 4">
            <a:extLst>
              <a:ext uri="{FF2B5EF4-FFF2-40B4-BE49-F238E27FC236}">
                <a16:creationId xmlns:a16="http://schemas.microsoft.com/office/drawing/2014/main" id="{FC26AC82-D0B0-B344-AEB0-A73095601E6F}"/>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10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2018 Amazon Web Services, Inc. or its Affiliates. All rights reserved. Amazon confidential.</a:t>
            </a:r>
          </a:p>
        </p:txBody>
      </p:sp>
    </p:spTree>
    <p:custDataLst>
      <p:tags r:id="rId2"/>
    </p:custDataLst>
    <p:extLst>
      <p:ext uri="{BB962C8B-B14F-4D97-AF65-F5344CB8AC3E}">
        <p14:creationId xmlns:p14="http://schemas.microsoft.com/office/powerpoint/2010/main" val="2967180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EEF8435-E29E-D44E-B393-2A2597CA3C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9524"/>
          </a:xfrm>
          <a:prstGeom prst="rect">
            <a:avLst/>
          </a:prstGeom>
        </p:spPr>
      </p:pic>
      <p:sp>
        <p:nvSpPr>
          <p:cNvPr id="2" name="Title 1"/>
          <p:cNvSpPr>
            <a:spLocks noGrp="1"/>
          </p:cNvSpPr>
          <p:nvPr>
            <p:ph type="title"/>
          </p:nvPr>
        </p:nvSpPr>
        <p:spPr>
          <a:xfrm>
            <a:off x="238538" y="263527"/>
            <a:ext cx="11115261"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p:ph idx="1"/>
          </p:nvPr>
        </p:nvSpPr>
        <p:spPr>
          <a:xfrm>
            <a:off x="238538" y="1243016"/>
            <a:ext cx="10515600" cy="4913308"/>
          </a:xfrm>
        </p:spPr>
        <p:txBody>
          <a:bodyPr/>
          <a:lstStyle>
            <a:lvl1pPr marL="228600" indent="-228600">
              <a:buFontTx/>
              <a:buBlip>
                <a:blip r:embed="rId3"/>
              </a:buBlip>
              <a:defRPr b="0" i="0">
                <a:solidFill>
                  <a:schemeClr val="bg1"/>
                </a:solidFill>
                <a:latin typeface="Amazon Ember Light" charset="0"/>
                <a:ea typeface="Amazon Ember Light" charset="0"/>
                <a:cs typeface="Amazon Ember Light" charset="0"/>
              </a:defRPr>
            </a:lvl1pPr>
            <a:lvl2pPr marL="685800" indent="-228600">
              <a:buFontTx/>
              <a:buBlip>
                <a:blip r:embed="rId3"/>
              </a:buBlip>
              <a:defRPr b="0" i="0">
                <a:solidFill>
                  <a:schemeClr val="bg1"/>
                </a:solidFill>
                <a:latin typeface="Amazon Ember Light" charset="0"/>
                <a:ea typeface="Amazon Ember Light" charset="0"/>
                <a:cs typeface="Amazon Ember Light" charset="0"/>
              </a:defRPr>
            </a:lvl2pPr>
            <a:lvl3pPr marL="1143000" indent="-228600">
              <a:buFontTx/>
              <a:buBlip>
                <a:blip r:embed="rId3"/>
              </a:buBlip>
              <a:defRPr b="0" i="0">
                <a:solidFill>
                  <a:schemeClr val="bg1"/>
                </a:solidFill>
                <a:latin typeface="Amazon Ember Light" charset="0"/>
                <a:ea typeface="Amazon Ember Light" charset="0"/>
                <a:cs typeface="Amazon Ember Light" charset="0"/>
              </a:defRPr>
            </a:lvl3pPr>
            <a:lvl4pPr marL="1600200" indent="-228600">
              <a:buFontTx/>
              <a:buBlip>
                <a:blip r:embed="rId3"/>
              </a:buBlip>
              <a:defRPr b="0" i="0">
                <a:solidFill>
                  <a:schemeClr val="bg1"/>
                </a:solidFill>
                <a:latin typeface="Amazon Ember Light" charset="0"/>
                <a:ea typeface="Amazon Ember Light" charset="0"/>
                <a:cs typeface="Amazon Ember Light" charset="0"/>
              </a:defRPr>
            </a:lvl4pPr>
            <a:lvl5pPr marL="2057400" indent="-228600">
              <a:buFontTx/>
              <a:buBlip>
                <a:blip r:embed="rId3"/>
              </a:buBlip>
              <a:defRPr b="0" i="0">
                <a:solidFill>
                  <a:schemeClr val="bg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b="0" i="0">
                <a:solidFill>
                  <a:schemeClr val="bg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sp>
        <p:nvSpPr>
          <p:cNvPr id="8" name="Footer Placeholder 4">
            <a:extLst>
              <a:ext uri="{FF2B5EF4-FFF2-40B4-BE49-F238E27FC236}">
                <a16:creationId xmlns:a16="http://schemas.microsoft.com/office/drawing/2014/main" id="{05B072B9-D7D2-5945-9DEC-714400D3CADD}"/>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10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2018 Amazon Web Services, Inc. or its Affiliates. All rights reserved. Amazon confidential.</a:t>
            </a:r>
          </a:p>
        </p:txBody>
      </p:sp>
    </p:spTree>
    <p:extLst>
      <p:ext uri="{BB962C8B-B14F-4D97-AF65-F5344CB8AC3E}">
        <p14:creationId xmlns:p14="http://schemas.microsoft.com/office/powerpoint/2010/main" val="1335910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A7A4752-9394-EF43-8785-993072B754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9524"/>
          </a:xfrm>
          <a:prstGeom prst="rect">
            <a:avLst/>
          </a:prstGeom>
        </p:spPr>
      </p:pic>
      <p:sp>
        <p:nvSpPr>
          <p:cNvPr id="2" name="Title 1"/>
          <p:cNvSpPr>
            <a:spLocks noGrp="1"/>
          </p:cNvSpPr>
          <p:nvPr>
            <p:ph type="title"/>
          </p:nvPr>
        </p:nvSpPr>
        <p:spPr>
          <a:xfrm>
            <a:off x="662608" y="2770243"/>
            <a:ext cx="11115261" cy="779463"/>
          </a:xfrm>
        </p:spPr>
        <p:txBody>
          <a:bodyPr>
            <a:noAutofit/>
          </a:bodyPr>
          <a:lstStyle>
            <a:lvl1pPr>
              <a:defRPr sz="6000"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lvl1pPr>
              <a:defRPr b="0" i="0">
                <a:solidFill>
                  <a:schemeClr val="bg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sp>
        <p:nvSpPr>
          <p:cNvPr id="5" name="Footer Placeholder 4">
            <a:extLst>
              <a:ext uri="{FF2B5EF4-FFF2-40B4-BE49-F238E27FC236}">
                <a16:creationId xmlns:a16="http://schemas.microsoft.com/office/drawing/2014/main" id="{5C4AD109-F517-6C47-BC28-4FE5CA6F7906}"/>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10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2018 Amazon Web Services, Inc. or its Affiliates. All rights reserved. Amazon confidential.</a:t>
            </a:r>
          </a:p>
        </p:txBody>
      </p:sp>
    </p:spTree>
    <p:extLst>
      <p:ext uri="{BB962C8B-B14F-4D97-AF65-F5344CB8AC3E}">
        <p14:creationId xmlns:p14="http://schemas.microsoft.com/office/powerpoint/2010/main" val="77021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D00D1B8-786D-A14A-BC8F-1CD55F6A16A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730" y="-2237"/>
            <a:ext cx="12221730" cy="6860237"/>
          </a:xfrm>
          <a:prstGeom prst="rect">
            <a:avLst/>
          </a:prstGeom>
        </p:spPr>
      </p:pic>
      <p:sp>
        <p:nvSpPr>
          <p:cNvPr id="2" name="Title 1"/>
          <p:cNvSpPr>
            <a:spLocks noGrp="1"/>
          </p:cNvSpPr>
          <p:nvPr userDrawn="1">
            <p:ph type="title"/>
          </p:nvPr>
        </p:nvSpPr>
        <p:spPr>
          <a:xfrm>
            <a:off x="238539" y="263527"/>
            <a:ext cx="11115261"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p:ph idx="1" hasCustomPrompt="1"/>
          </p:nvPr>
        </p:nvSpPr>
        <p:spPr>
          <a:xfrm>
            <a:off x="238539" y="1440305"/>
            <a:ext cx="11352570" cy="4913308"/>
          </a:xfrm>
        </p:spPr>
        <p:txBody>
          <a:bodyPr/>
          <a:lstStyle>
            <a:lvl1pPr marL="457200" indent="-457200">
              <a:buFontTx/>
              <a:buBlip>
                <a:blip r:embed="rId4"/>
              </a:buBlip>
              <a:defRPr b="0" i="0">
                <a:solidFill>
                  <a:schemeClr val="tx1"/>
                </a:solidFill>
                <a:latin typeface="Amazon Ember Light" charset="0"/>
                <a:ea typeface="Amazon Ember Light" charset="0"/>
                <a:cs typeface="Amazon Ember Light" charset="0"/>
              </a:defRPr>
            </a:lvl1pPr>
            <a:lvl2pPr marL="974725" indent="-457200">
              <a:buFontTx/>
              <a:buBlip>
                <a:blip r:embed="rId4"/>
              </a:buBlip>
              <a:defRPr b="0" i="0">
                <a:solidFill>
                  <a:schemeClr val="tx1"/>
                </a:solidFill>
                <a:latin typeface="Amazon Ember Light" charset="0"/>
                <a:ea typeface="Amazon Ember Light" charset="0"/>
                <a:cs typeface="Amazon Ember Light" charset="0"/>
              </a:defRPr>
            </a:lvl2pPr>
            <a:lvl3pPr marL="1428750" indent="-457200">
              <a:buFontTx/>
              <a:buBlip>
                <a:blip r:embed="rId4"/>
              </a:buBlip>
              <a:defRPr b="0" i="0">
                <a:solidFill>
                  <a:schemeClr val="tx1"/>
                </a:solidFill>
                <a:latin typeface="Amazon Ember Light" charset="0"/>
                <a:ea typeface="Amazon Ember Light" charset="0"/>
                <a:cs typeface="Amazon Ember Light" charset="0"/>
              </a:defRPr>
            </a:lvl3pPr>
            <a:lvl4pPr marL="1600200" indent="-228600">
              <a:buFontTx/>
              <a:buBlip>
                <a:blip r:embed="rId4"/>
              </a:buBlip>
              <a:defRPr b="0" i="0">
                <a:solidFill>
                  <a:schemeClr val="tx1"/>
                </a:solidFill>
                <a:latin typeface="Amazon Ember Light" charset="0"/>
                <a:ea typeface="Amazon Ember Light" charset="0"/>
                <a:cs typeface="Amazon Ember Light" charset="0"/>
              </a:defRPr>
            </a:lvl4pPr>
            <a:lvl5pPr marL="2057400" indent="-228600">
              <a:buFontTx/>
              <a:buBlip>
                <a:blip r:embed="rId4"/>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userDrawn="1">
            <p:ph type="sldNum" sz="quarter" idx="12"/>
          </p:nvPr>
        </p:nvSpPr>
        <p:spPr/>
        <p:txBody>
          <a:bodyPr/>
          <a:lstStyle>
            <a:lvl1pPr>
              <a:defRPr b="0" i="0">
                <a:solidFill>
                  <a:schemeClr val="tx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sp>
        <p:nvSpPr>
          <p:cNvPr id="8" name="Rectangle 7">
            <a:extLst>
              <a:ext uri="{FF2B5EF4-FFF2-40B4-BE49-F238E27FC236}">
                <a16:creationId xmlns:a16="http://schemas.microsoft.com/office/drawing/2014/main" id="{96387C53-21CC-4861-A773-CA9C4A46D5DF}"/>
              </a:ext>
            </a:extLst>
          </p:cNvPr>
          <p:cNvSpPr/>
          <p:nvPr userDrawn="1"/>
        </p:nvSpPr>
        <p:spPr>
          <a:xfrm>
            <a:off x="12099313" y="6815016"/>
            <a:ext cx="9395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4">
            <a:extLst>
              <a:ext uri="{FF2B5EF4-FFF2-40B4-BE49-F238E27FC236}">
                <a16:creationId xmlns:a16="http://schemas.microsoft.com/office/drawing/2014/main" id="{3C1BA2EB-5B12-D94A-A5C6-4BBE3D931951}"/>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2018 Amazon Web Services, Inc. or its Affiliates. All rights reserved. Amazon confidential.</a:t>
            </a:r>
          </a:p>
        </p:txBody>
      </p:sp>
    </p:spTree>
    <p:custDataLst>
      <p:tags r:id="rId1"/>
    </p:custDataLst>
    <p:extLst>
      <p:ext uri="{BB962C8B-B14F-4D97-AF65-F5344CB8AC3E}">
        <p14:creationId xmlns:p14="http://schemas.microsoft.com/office/powerpoint/2010/main" val="2598830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9A2D68D2-D08F-2241-94C9-53E6599FE3D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68" y="-2237"/>
            <a:ext cx="12193268" cy="6860237"/>
          </a:xfrm>
          <a:prstGeom prst="rect">
            <a:avLst/>
          </a:prstGeom>
        </p:spPr>
      </p:pic>
      <p:sp>
        <p:nvSpPr>
          <p:cNvPr id="2" name="Title 1"/>
          <p:cNvSpPr>
            <a:spLocks noGrp="1"/>
          </p:cNvSpPr>
          <p:nvPr userDrawn="1">
            <p:ph type="title"/>
          </p:nvPr>
        </p:nvSpPr>
        <p:spPr>
          <a:xfrm>
            <a:off x="238539" y="263527"/>
            <a:ext cx="11115261"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userDrawn="1">
            <p:ph idx="1"/>
          </p:nvPr>
        </p:nvSpPr>
        <p:spPr>
          <a:xfrm>
            <a:off x="238539" y="1440305"/>
            <a:ext cx="5075583" cy="4913308"/>
          </a:xfrm>
        </p:spPr>
        <p:txBody>
          <a:bodyPr/>
          <a:lstStyle>
            <a:lvl1pPr marL="228600" indent="-228600">
              <a:buFontTx/>
              <a:buBlip>
                <a:blip r:embed="rId5"/>
              </a:buBlip>
              <a:defRPr b="0" i="0">
                <a:solidFill>
                  <a:schemeClr val="tx1"/>
                </a:solidFill>
                <a:latin typeface="Amazon Ember Light" charset="0"/>
                <a:ea typeface="Amazon Ember Light" charset="0"/>
                <a:cs typeface="Amazon Ember Light" charset="0"/>
              </a:defRPr>
            </a:lvl1pPr>
            <a:lvl2pPr marL="685800" indent="-228600">
              <a:buFontTx/>
              <a:buBlip>
                <a:blip r:embed="rId5"/>
              </a:buBlip>
              <a:defRPr b="0" i="0">
                <a:solidFill>
                  <a:schemeClr val="tx1"/>
                </a:solidFill>
                <a:latin typeface="Amazon Ember Light" charset="0"/>
                <a:ea typeface="Amazon Ember Light" charset="0"/>
                <a:cs typeface="Amazon Ember Light" charset="0"/>
              </a:defRPr>
            </a:lvl2pPr>
            <a:lvl3pPr marL="1143000" indent="-228600">
              <a:buFontTx/>
              <a:buBlip>
                <a:blip r:embed="rId5"/>
              </a:buBlip>
              <a:defRPr b="0" i="0">
                <a:solidFill>
                  <a:schemeClr val="tx1"/>
                </a:solidFill>
                <a:latin typeface="Amazon Ember Light" charset="0"/>
                <a:ea typeface="Amazon Ember Light" charset="0"/>
                <a:cs typeface="Amazon Ember Light" charset="0"/>
              </a:defRPr>
            </a:lvl3pPr>
            <a:lvl4pPr marL="1600200" indent="-228600">
              <a:buFontTx/>
              <a:buBlip>
                <a:blip r:embed="rId5"/>
              </a:buBlip>
              <a:defRPr b="0" i="0">
                <a:solidFill>
                  <a:schemeClr val="tx1"/>
                </a:solidFill>
                <a:latin typeface="Amazon Ember Light" charset="0"/>
                <a:ea typeface="Amazon Ember Light" charset="0"/>
                <a:cs typeface="Amazon Ember Light" charset="0"/>
              </a:defRPr>
            </a:lvl4pPr>
            <a:lvl5pPr marL="2057400" indent="-228600">
              <a:buFontTx/>
              <a:buBlip>
                <a:blip r:embed="rId5"/>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userDrawn="1">
            <p:ph type="sldNum" sz="quarter" idx="12"/>
          </p:nvPr>
        </p:nvSpPr>
        <p:spPr/>
        <p:txBody>
          <a:bodyPr/>
          <a:lstStyle>
            <a:lvl1pPr>
              <a:defRPr b="0" i="0">
                <a:solidFill>
                  <a:schemeClr val="tx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graphicFrame>
        <p:nvGraphicFramePr>
          <p:cNvPr id="11" name="Object 10">
            <a:extLst>
              <a:ext uri="{FF2B5EF4-FFF2-40B4-BE49-F238E27FC236}">
                <a16:creationId xmlns:a16="http://schemas.microsoft.com/office/drawing/2014/main" id="{203EF237-8DE6-4679-839B-F52D6B83D301}"/>
              </a:ext>
            </a:extLst>
          </p:cNvPr>
          <p:cNvGraphicFramePr>
            <a:graphicFrameLocks noChangeAspect="1"/>
          </p:cNvGraphicFramePr>
          <p:nvPr userDrawn="1"/>
        </p:nvGraphicFramePr>
        <p:xfrm>
          <a:off x="12175800" y="-31440"/>
          <a:ext cx="9525" cy="6858000"/>
        </p:xfrm>
        <a:graphic>
          <a:graphicData uri="http://schemas.openxmlformats.org/presentationml/2006/ole">
            <mc:AlternateContent xmlns:mc="http://schemas.openxmlformats.org/markup-compatibility/2006">
              <mc:Choice xmlns:v="urn:schemas-microsoft-com:vml" Requires="v">
                <p:oleObj spid="_x0000_s2093" name="Image" r:id="rId6" imgW="12600" imgH="9142560" progId="Photoshop.Image.17">
                  <p:embed/>
                </p:oleObj>
              </mc:Choice>
              <mc:Fallback>
                <p:oleObj name="Image" r:id="rId6" imgW="12600" imgH="9142560" progId="Photoshop.Image.17">
                  <p:embed/>
                  <p:pic>
                    <p:nvPicPr>
                      <p:cNvPr id="11" name="Object 10">
                        <a:extLst>
                          <a:ext uri="{FF2B5EF4-FFF2-40B4-BE49-F238E27FC236}">
                            <a16:creationId xmlns:a16="http://schemas.microsoft.com/office/drawing/2014/main" id="{203EF237-8DE6-4679-839B-F52D6B83D301}"/>
                          </a:ext>
                        </a:extLst>
                      </p:cNvPr>
                      <p:cNvPicPr/>
                      <p:nvPr/>
                    </p:nvPicPr>
                    <p:blipFill>
                      <a:blip r:embed="rId7"/>
                      <a:stretch>
                        <a:fillRect/>
                      </a:stretch>
                    </p:blipFill>
                    <p:spPr>
                      <a:xfrm>
                        <a:off x="12175800" y="-31440"/>
                        <a:ext cx="9525" cy="6858000"/>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96387C53-21CC-4861-A773-CA9C4A46D5DF}"/>
              </a:ext>
            </a:extLst>
          </p:cNvPr>
          <p:cNvSpPr/>
          <p:nvPr userDrawn="1"/>
        </p:nvSpPr>
        <p:spPr>
          <a:xfrm>
            <a:off x="12099313" y="6815016"/>
            <a:ext cx="9395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ntent Placeholder 2"/>
          <p:cNvSpPr>
            <a:spLocks noGrp="1"/>
          </p:cNvSpPr>
          <p:nvPr>
            <p:ph idx="13"/>
          </p:nvPr>
        </p:nvSpPr>
        <p:spPr>
          <a:xfrm>
            <a:off x="5796169" y="1440305"/>
            <a:ext cx="5075583" cy="4913308"/>
          </a:xfrm>
        </p:spPr>
        <p:txBody>
          <a:bodyPr/>
          <a:lstStyle>
            <a:lvl1pPr marL="228600" indent="-228600">
              <a:buFontTx/>
              <a:buBlip>
                <a:blip r:embed="rId5"/>
              </a:buBlip>
              <a:defRPr b="0" i="0">
                <a:solidFill>
                  <a:schemeClr val="tx1"/>
                </a:solidFill>
                <a:latin typeface="Amazon Ember Light" charset="0"/>
                <a:ea typeface="Amazon Ember Light" charset="0"/>
                <a:cs typeface="Amazon Ember Light" charset="0"/>
              </a:defRPr>
            </a:lvl1pPr>
            <a:lvl2pPr marL="685800" indent="-228600">
              <a:buFontTx/>
              <a:buBlip>
                <a:blip r:embed="rId5"/>
              </a:buBlip>
              <a:defRPr b="0" i="0">
                <a:solidFill>
                  <a:schemeClr val="tx1"/>
                </a:solidFill>
                <a:latin typeface="Amazon Ember Light" charset="0"/>
                <a:ea typeface="Amazon Ember Light" charset="0"/>
                <a:cs typeface="Amazon Ember Light" charset="0"/>
              </a:defRPr>
            </a:lvl2pPr>
            <a:lvl3pPr marL="1143000" indent="-228600">
              <a:buFontTx/>
              <a:buBlip>
                <a:blip r:embed="rId5"/>
              </a:buBlip>
              <a:defRPr b="0" i="0">
                <a:solidFill>
                  <a:schemeClr val="tx1"/>
                </a:solidFill>
                <a:latin typeface="Amazon Ember Light" charset="0"/>
                <a:ea typeface="Amazon Ember Light" charset="0"/>
                <a:cs typeface="Amazon Ember Light" charset="0"/>
              </a:defRPr>
            </a:lvl3pPr>
            <a:lvl4pPr marL="1600200" indent="-228600">
              <a:buFontTx/>
              <a:buBlip>
                <a:blip r:embed="rId5"/>
              </a:buBlip>
              <a:defRPr b="0" i="0">
                <a:solidFill>
                  <a:schemeClr val="tx1"/>
                </a:solidFill>
                <a:latin typeface="Amazon Ember Light" charset="0"/>
                <a:ea typeface="Amazon Ember Light" charset="0"/>
                <a:cs typeface="Amazon Ember Light" charset="0"/>
              </a:defRPr>
            </a:lvl4pPr>
            <a:lvl5pPr marL="2057400" indent="-228600">
              <a:buFontTx/>
              <a:buBlip>
                <a:blip r:embed="rId5"/>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4"/>
          </p:nvPr>
        </p:nvSpPr>
        <p:spPr>
          <a:xfrm>
            <a:off x="238539" y="1440305"/>
            <a:ext cx="10515600" cy="4913308"/>
          </a:xfrm>
        </p:spPr>
        <p:txBody>
          <a:bodyPr/>
          <a:lstStyle>
            <a:lvl1pPr marL="228600" indent="-228600">
              <a:buFontTx/>
              <a:buBlip>
                <a:blip r:embed="rId5"/>
              </a:buBlip>
              <a:defRPr b="0" i="0">
                <a:solidFill>
                  <a:schemeClr val="tx1"/>
                </a:solidFill>
                <a:latin typeface="Amazon Ember Light" charset="0"/>
                <a:ea typeface="Amazon Ember Light" charset="0"/>
                <a:cs typeface="Amazon Ember Light" charset="0"/>
              </a:defRPr>
            </a:lvl1pPr>
            <a:lvl2pPr marL="685800" indent="-228600">
              <a:buFontTx/>
              <a:buBlip>
                <a:blip r:embed="rId5"/>
              </a:buBlip>
              <a:defRPr b="0" i="0">
                <a:solidFill>
                  <a:schemeClr val="tx1"/>
                </a:solidFill>
                <a:latin typeface="Amazon Ember Light" charset="0"/>
                <a:ea typeface="Amazon Ember Light" charset="0"/>
                <a:cs typeface="Amazon Ember Light" charset="0"/>
              </a:defRPr>
            </a:lvl2pPr>
            <a:lvl3pPr marL="1143000" indent="-228600">
              <a:buFontTx/>
              <a:buBlip>
                <a:blip r:embed="rId5"/>
              </a:buBlip>
              <a:defRPr b="0" i="0">
                <a:solidFill>
                  <a:schemeClr val="tx1"/>
                </a:solidFill>
                <a:latin typeface="Amazon Ember Light" charset="0"/>
                <a:ea typeface="Amazon Ember Light" charset="0"/>
                <a:cs typeface="Amazon Ember Light" charset="0"/>
              </a:defRPr>
            </a:lvl3pPr>
            <a:lvl4pPr marL="1600200" indent="-228600">
              <a:buFontTx/>
              <a:buBlip>
                <a:blip r:embed="rId5"/>
              </a:buBlip>
              <a:defRPr b="0" i="0">
                <a:solidFill>
                  <a:schemeClr val="tx1"/>
                </a:solidFill>
                <a:latin typeface="Amazon Ember Light" charset="0"/>
                <a:ea typeface="Amazon Ember Light" charset="0"/>
                <a:cs typeface="Amazon Ember Light" charset="0"/>
              </a:defRPr>
            </a:lvl4pPr>
            <a:lvl5pPr marL="2057400" indent="-228600">
              <a:buFontTx/>
              <a:buBlip>
                <a:blip r:embed="rId5"/>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33752B6E-1984-3444-8377-D318DD1D82AA}"/>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2018 Amazon Web Services, Inc. or its Affiliates. All rights reserved. Amazon confidential.</a:t>
            </a:r>
          </a:p>
        </p:txBody>
      </p:sp>
    </p:spTree>
    <p:custDataLst>
      <p:tags r:id="rId2"/>
    </p:custDataLst>
    <p:extLst>
      <p:ext uri="{BB962C8B-B14F-4D97-AF65-F5344CB8AC3E}">
        <p14:creationId xmlns:p14="http://schemas.microsoft.com/office/powerpoint/2010/main" val="2081903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F05441E-E90C-CE48-8E12-F97B5C039872}"/>
              </a:ext>
            </a:extLst>
          </p:cNvPr>
          <p:cNvPicPr>
            <a:picLocks noChangeAspect="1"/>
          </p:cNvPicPr>
          <p:nvPr userDrawn="1"/>
        </p:nvPicPr>
        <p:blipFill>
          <a:blip r:embed="rId2"/>
          <a:stretch>
            <a:fillRect/>
          </a:stretch>
        </p:blipFill>
        <p:spPr>
          <a:xfrm>
            <a:off x="2468" y="1"/>
            <a:ext cx="12187063" cy="6857998"/>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2954881"/>
            <a:ext cx="11353800" cy="474119"/>
          </a:xfrm>
        </p:spPr>
        <p:txBody>
          <a:bodyPr/>
          <a:lstStyle>
            <a:lvl1pPr>
              <a:defRPr>
                <a:solidFill>
                  <a:schemeClr val="bg1"/>
                </a:solidFill>
              </a:defRPr>
            </a:lvl1pPr>
          </a:lstStyle>
          <a:p>
            <a:r>
              <a:rPr lang="en-US" dirty="0"/>
              <a:t>Click to edit Master title style</a:t>
            </a:r>
          </a:p>
        </p:txBody>
      </p:sp>
      <p:sp>
        <p:nvSpPr>
          <p:cNvPr id="5" name="Footer Placeholder 4">
            <a:extLst>
              <a:ext uri="{FF2B5EF4-FFF2-40B4-BE49-F238E27FC236}">
                <a16:creationId xmlns:a16="http://schemas.microsoft.com/office/drawing/2014/main" id="{6F78623D-29A6-8842-B051-884AF11C193D}"/>
              </a:ext>
            </a:extLst>
          </p:cNvPr>
          <p:cNvSpPr>
            <a:spLocks noGrp="1"/>
          </p:cNvSpPr>
          <p:nvPr>
            <p:ph type="ftr" sz="quarter" idx="11"/>
          </p:nvPr>
        </p:nvSpPr>
        <p:spPr>
          <a:xfrm>
            <a:off x="419100" y="6356350"/>
            <a:ext cx="7121568" cy="365125"/>
          </a:xfrm>
        </p:spPr>
        <p:txBody>
          <a:bodyPr/>
          <a:lstStyle>
            <a:lvl1pPr>
              <a:defRPr>
                <a:solidFill>
                  <a:schemeClr val="bg1"/>
                </a:solidFill>
              </a:defRPr>
            </a:lvl1pPr>
          </a:lstStyle>
          <a:p>
            <a:r>
              <a:rPr lang="en-US" dirty="0"/>
              <a:t>© 2018 Amazon Web Services, Inc. or its Affiliates. All rights reserved. Amazon confidential.</a:t>
            </a:r>
          </a:p>
        </p:txBody>
      </p:sp>
      <p:sp>
        <p:nvSpPr>
          <p:cNvPr id="6" name="Slide Number Placeholder 5">
            <a:extLst>
              <a:ext uri="{FF2B5EF4-FFF2-40B4-BE49-F238E27FC236}">
                <a16:creationId xmlns:a16="http://schemas.microsoft.com/office/drawing/2014/main" id="{4A262CE2-4890-844F-9F42-6817B9C3FC3F}"/>
              </a:ext>
            </a:extLst>
          </p:cNvPr>
          <p:cNvSpPr>
            <a:spLocks noGrp="1"/>
          </p:cNvSpPr>
          <p:nvPr>
            <p:ph type="sldNum" sz="quarter" idx="12"/>
          </p:nvPr>
        </p:nvSpPr>
        <p:spPr>
          <a:xfrm>
            <a:off x="9029700" y="6356350"/>
            <a:ext cx="2743200" cy="365125"/>
          </a:xfrm>
        </p:spPr>
        <p:txBody>
          <a:bodyPr/>
          <a:lstStyle>
            <a:lvl1pPr>
              <a:defRPr>
                <a:solidFill>
                  <a:schemeClr val="bg1"/>
                </a:solidFill>
              </a:defRPr>
            </a:lvl1pPr>
          </a:lstStyle>
          <a:p>
            <a:fld id="{B6A95138-A96E-2F42-A959-2EFD44FE4AB7}" type="slidenum">
              <a:rPr lang="en-US" smtClean="0"/>
              <a:pPr/>
              <a:t>‹#›</a:t>
            </a:fld>
            <a:endParaRPr lang="en-US" dirty="0"/>
          </a:p>
        </p:txBody>
      </p:sp>
    </p:spTree>
    <p:extLst>
      <p:ext uri="{BB962C8B-B14F-4D97-AF65-F5344CB8AC3E}">
        <p14:creationId xmlns:p14="http://schemas.microsoft.com/office/powerpoint/2010/main" val="3976276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9A7EB49-3B1F-FC47-870D-71A20620EE31}"/>
              </a:ext>
            </a:extLst>
          </p:cNvPr>
          <p:cNvPicPr>
            <a:picLocks noChangeAspect="1"/>
          </p:cNvPicPr>
          <p:nvPr userDrawn="1"/>
        </p:nvPicPr>
        <p:blipFill>
          <a:blip r:embed="rId2"/>
          <a:stretch>
            <a:fillRect/>
          </a:stretch>
        </p:blipFill>
        <p:spPr>
          <a:xfrm>
            <a:off x="2468" y="1"/>
            <a:ext cx="12187063" cy="6857998"/>
          </a:xfrm>
          <a:prstGeom prst="rect">
            <a:avLst/>
          </a:prstGeom>
        </p:spPr>
      </p:pic>
      <p:sp>
        <p:nvSpPr>
          <p:cNvPr id="5" name="Footer Placeholder 4">
            <a:extLst>
              <a:ext uri="{FF2B5EF4-FFF2-40B4-BE49-F238E27FC236}">
                <a16:creationId xmlns:a16="http://schemas.microsoft.com/office/drawing/2014/main" id="{779CFA07-23FF-FB4D-BB89-05E2E86225FC}"/>
              </a:ext>
            </a:extLst>
          </p:cNvPr>
          <p:cNvSpPr>
            <a:spLocks noGrp="1"/>
          </p:cNvSpPr>
          <p:nvPr>
            <p:ph type="ftr" sz="quarter" idx="11"/>
          </p:nvPr>
        </p:nvSpPr>
        <p:spPr>
          <a:xfrm>
            <a:off x="419100" y="6356350"/>
            <a:ext cx="7121568" cy="365125"/>
          </a:xfrm>
        </p:spPr>
        <p:txBody>
          <a:bodyPr/>
          <a:lstStyle/>
          <a:p>
            <a:r>
              <a:rPr lang="en-US" dirty="0"/>
              <a:t>© 2018 Amazon Web Services, Inc. or its Affiliates. All rights reserved. Amazon confidential.</a:t>
            </a:r>
          </a:p>
        </p:txBody>
      </p:sp>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lstStyle>
            <a:lvl1pPr>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p:nvPr>
        </p:nvSpPr>
        <p:spPr>
          <a:xfrm>
            <a:off x="419100" y="1528175"/>
            <a:ext cx="11353800" cy="4648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F93D8A33-23FE-0C4F-9E8F-25B4C5AE7E2D}"/>
              </a:ext>
            </a:extLst>
          </p:cNvPr>
          <p:cNvSpPr>
            <a:spLocks noGrp="1"/>
          </p:cNvSpPr>
          <p:nvPr>
            <p:ph type="sldNum" sz="quarter" idx="12"/>
          </p:nvPr>
        </p:nvSpPr>
        <p:spPr/>
        <p:txBody>
          <a:bodyPr/>
          <a:lstStyle/>
          <a:p>
            <a:fld id="{B6A95138-A96E-2F42-A959-2EFD44FE4AB7}" type="slidenum">
              <a:rPr lang="en-US" smtClean="0"/>
              <a:t>‹#›</a:t>
            </a:fld>
            <a:endParaRPr lang="en-US" dirty="0"/>
          </a:p>
        </p:txBody>
      </p:sp>
    </p:spTree>
    <p:extLst>
      <p:ext uri="{BB962C8B-B14F-4D97-AF65-F5344CB8AC3E}">
        <p14:creationId xmlns:p14="http://schemas.microsoft.com/office/powerpoint/2010/main" val="3394656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D00D1B8-786D-A14A-BC8F-1CD55F6A16A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730" y="-2237"/>
            <a:ext cx="12221730" cy="6860237"/>
          </a:xfrm>
          <a:prstGeom prst="rect">
            <a:avLst/>
          </a:prstGeom>
        </p:spPr>
      </p:pic>
      <p:sp>
        <p:nvSpPr>
          <p:cNvPr id="2" name="Title 1"/>
          <p:cNvSpPr>
            <a:spLocks noGrp="1"/>
          </p:cNvSpPr>
          <p:nvPr userDrawn="1">
            <p:ph type="title"/>
          </p:nvPr>
        </p:nvSpPr>
        <p:spPr>
          <a:xfrm>
            <a:off x="238539" y="263527"/>
            <a:ext cx="11115261"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p:ph idx="1" hasCustomPrompt="1"/>
          </p:nvPr>
        </p:nvSpPr>
        <p:spPr>
          <a:xfrm>
            <a:off x="238539" y="1440305"/>
            <a:ext cx="11352570" cy="4913308"/>
          </a:xfrm>
        </p:spPr>
        <p:txBody>
          <a:bodyPr/>
          <a:lstStyle>
            <a:lvl1pPr marL="457200" indent="-457200">
              <a:buFontTx/>
              <a:buBlip>
                <a:blip r:embed="rId4"/>
              </a:buBlip>
              <a:defRPr b="0" i="0">
                <a:solidFill>
                  <a:schemeClr val="tx1"/>
                </a:solidFill>
                <a:latin typeface="Amazon Ember Light" charset="0"/>
                <a:ea typeface="Amazon Ember Light" charset="0"/>
                <a:cs typeface="Amazon Ember Light" charset="0"/>
              </a:defRPr>
            </a:lvl1pPr>
            <a:lvl2pPr marL="974725" indent="-457200">
              <a:buFontTx/>
              <a:buBlip>
                <a:blip r:embed="rId4"/>
              </a:buBlip>
              <a:defRPr b="0" i="0">
                <a:solidFill>
                  <a:schemeClr val="tx1"/>
                </a:solidFill>
                <a:latin typeface="Amazon Ember Light" charset="0"/>
                <a:ea typeface="Amazon Ember Light" charset="0"/>
                <a:cs typeface="Amazon Ember Light" charset="0"/>
              </a:defRPr>
            </a:lvl2pPr>
            <a:lvl3pPr marL="1428750" indent="-457200">
              <a:buFontTx/>
              <a:buBlip>
                <a:blip r:embed="rId4"/>
              </a:buBlip>
              <a:defRPr b="0" i="0">
                <a:solidFill>
                  <a:schemeClr val="tx1"/>
                </a:solidFill>
                <a:latin typeface="Amazon Ember Light" charset="0"/>
                <a:ea typeface="Amazon Ember Light" charset="0"/>
                <a:cs typeface="Amazon Ember Light" charset="0"/>
              </a:defRPr>
            </a:lvl3pPr>
            <a:lvl4pPr marL="1600200" indent="-228600">
              <a:buFontTx/>
              <a:buBlip>
                <a:blip r:embed="rId4"/>
              </a:buBlip>
              <a:defRPr b="0" i="0">
                <a:solidFill>
                  <a:schemeClr val="tx1"/>
                </a:solidFill>
                <a:latin typeface="Amazon Ember Light" charset="0"/>
                <a:ea typeface="Amazon Ember Light" charset="0"/>
                <a:cs typeface="Amazon Ember Light" charset="0"/>
              </a:defRPr>
            </a:lvl4pPr>
            <a:lvl5pPr marL="2057400" indent="-228600">
              <a:buFontTx/>
              <a:buBlip>
                <a:blip r:embed="rId4"/>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userDrawn="1">
            <p:ph type="sldNum" sz="quarter" idx="12"/>
          </p:nvPr>
        </p:nvSpPr>
        <p:spPr/>
        <p:txBody>
          <a:bodyPr/>
          <a:lstStyle>
            <a:lvl1pPr>
              <a:defRPr b="0" i="0">
                <a:solidFill>
                  <a:schemeClr val="tx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sp>
        <p:nvSpPr>
          <p:cNvPr id="8" name="Rectangle 7">
            <a:extLst>
              <a:ext uri="{FF2B5EF4-FFF2-40B4-BE49-F238E27FC236}">
                <a16:creationId xmlns:a16="http://schemas.microsoft.com/office/drawing/2014/main" id="{96387C53-21CC-4861-A773-CA9C4A46D5DF}"/>
              </a:ext>
            </a:extLst>
          </p:cNvPr>
          <p:cNvSpPr/>
          <p:nvPr userDrawn="1"/>
        </p:nvSpPr>
        <p:spPr>
          <a:xfrm>
            <a:off x="12099313" y="6815016"/>
            <a:ext cx="9395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251791" y="6480313"/>
            <a:ext cx="4108174" cy="246221"/>
          </a:xfrm>
          <a:prstGeom prst="rect">
            <a:avLst/>
          </a:prstGeom>
          <a:noFill/>
        </p:spPr>
        <p:txBody>
          <a:bodyPr wrap="square" rtlCol="0">
            <a:spAutoFit/>
          </a:bodyPr>
          <a:lstStyle/>
          <a:p>
            <a:r>
              <a:rPr lang="en-US" sz="1000" b="0" i="0" dirty="0">
                <a:solidFill>
                  <a:schemeClr val="tx1">
                    <a:lumMod val="85000"/>
                    <a:lumOff val="15000"/>
                  </a:schemeClr>
                </a:solidFill>
                <a:latin typeface="Amazon Ember Light" charset="0"/>
                <a:ea typeface="Amazon Ember Light" charset="0"/>
                <a:cs typeface="Amazon Ember Light" charset="0"/>
              </a:rPr>
              <a:t>© 2018, Amazon Web Services, Inc. or its Affiliates. All rights reserved.</a:t>
            </a:r>
          </a:p>
        </p:txBody>
      </p:sp>
    </p:spTree>
    <p:custDataLst>
      <p:tags r:id="rId1"/>
    </p:custDataLst>
    <p:extLst>
      <p:ext uri="{BB962C8B-B14F-4D97-AF65-F5344CB8AC3E}">
        <p14:creationId xmlns:p14="http://schemas.microsoft.com/office/powerpoint/2010/main" val="3422713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F0B29-9AD8-3F4E-B00F-6715996AE88A}"/>
              </a:ext>
            </a:extLst>
          </p:cNvPr>
          <p:cNvSpPr>
            <a:spLocks noGrp="1"/>
          </p:cNvSpPr>
          <p:nvPr>
            <p:ph type="title"/>
          </p:nvPr>
        </p:nvSpPr>
        <p:spPr>
          <a:xfrm>
            <a:off x="419100" y="365125"/>
            <a:ext cx="113538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D4DF7ED-6BC6-EE49-BB58-F5E1626AD5BF}"/>
              </a:ext>
            </a:extLst>
          </p:cNvPr>
          <p:cNvSpPr>
            <a:spLocks noGrp="1"/>
          </p:cNvSpPr>
          <p:nvPr>
            <p:ph type="body" idx="1"/>
          </p:nvPr>
        </p:nvSpPr>
        <p:spPr>
          <a:xfrm>
            <a:off x="419100" y="1825625"/>
            <a:ext cx="113538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17CA6CDC-6754-7F41-80F8-675EEA44006E}"/>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2018 Amazon Web Services, Inc. or its Affiliates. All rights reserved. Amazon confidential.</a:t>
            </a:r>
          </a:p>
        </p:txBody>
      </p:sp>
      <p:sp>
        <p:nvSpPr>
          <p:cNvPr id="6" name="Slide Number Placeholder 5">
            <a:extLst>
              <a:ext uri="{FF2B5EF4-FFF2-40B4-BE49-F238E27FC236}">
                <a16:creationId xmlns:a16="http://schemas.microsoft.com/office/drawing/2014/main" id="{5FCD72AE-1203-5947-A950-5866F5412B3B}"/>
              </a:ext>
            </a:extLst>
          </p:cNvPr>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fld id="{B6A95138-A96E-2F42-A959-2EFD44FE4AB7}" type="slidenum">
              <a:rPr lang="en-US" smtClean="0"/>
              <a:pPr/>
              <a:t>‹#›</a:t>
            </a:fld>
            <a:endParaRPr lang="en-US" dirty="0"/>
          </a:p>
        </p:txBody>
      </p:sp>
    </p:spTree>
    <p:extLst>
      <p:ext uri="{BB962C8B-B14F-4D97-AF65-F5344CB8AC3E}">
        <p14:creationId xmlns:p14="http://schemas.microsoft.com/office/powerpoint/2010/main" val="277287945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56" r:id="rId6"/>
    <p:sldLayoutId id="2147483650" r:id="rId7"/>
    <p:sldLayoutId id="2147483662" r:id="rId8"/>
  </p:sldLayoutIdLst>
  <p:hf hdr="0" dt="0"/>
  <p:txStyles>
    <p:titleStyle>
      <a:lvl1pPr algn="l" defTabSz="914400" rtl="0" eaLnBrk="1" latinLnBrk="0" hangingPunct="1">
        <a:lnSpc>
          <a:spcPct val="90000"/>
        </a:lnSpc>
        <a:spcBef>
          <a:spcPct val="0"/>
        </a:spcBef>
        <a:buNone/>
        <a:defRPr sz="4000" b="0" i="0" kern="120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64" userDrawn="1">
          <p15:clr>
            <a:srgbClr val="F26B43"/>
          </p15:clr>
        </p15:guide>
        <p15:guide id="4" pos="741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8.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ags" Target="../tags/tag5.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8.xml"/><Relationship Id="rId5" Type="http://schemas.openxmlformats.org/officeDocument/2006/relationships/image" Target="../media/image17.png"/><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8.xml"/><Relationship Id="rId1" Type="http://schemas.openxmlformats.org/officeDocument/2006/relationships/tags" Target="../tags/tag8.xml"/><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8.xml"/><Relationship Id="rId1" Type="http://schemas.openxmlformats.org/officeDocument/2006/relationships/tags" Target="../tags/tag9.xml"/><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8.xml"/><Relationship Id="rId1" Type="http://schemas.openxmlformats.org/officeDocument/2006/relationships/tags" Target="../tags/tag10.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8.xml"/><Relationship Id="rId1" Type="http://schemas.openxmlformats.org/officeDocument/2006/relationships/tags" Target="../tags/tag1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7B037-CB3C-7D43-9CC0-0006D54FA255}"/>
              </a:ext>
            </a:extLst>
          </p:cNvPr>
          <p:cNvSpPr>
            <a:spLocks noGrp="1"/>
          </p:cNvSpPr>
          <p:nvPr>
            <p:ph type="ctrTitle"/>
          </p:nvPr>
        </p:nvSpPr>
        <p:spPr/>
        <p:txBody>
          <a:bodyPr/>
          <a:lstStyle/>
          <a:p>
            <a:r>
              <a:rPr lang="en-US" dirty="0"/>
              <a:t>Project 1 – Designing a Cloud Solution</a:t>
            </a:r>
          </a:p>
        </p:txBody>
      </p:sp>
      <p:sp>
        <p:nvSpPr>
          <p:cNvPr id="3" name="Subtitle 2">
            <a:extLst>
              <a:ext uri="{FF2B5EF4-FFF2-40B4-BE49-F238E27FC236}">
                <a16:creationId xmlns:a16="http://schemas.microsoft.com/office/drawing/2014/main" id="{AABF22C4-4CAB-F646-A6E4-1780B0B55B29}"/>
              </a:ext>
            </a:extLst>
          </p:cNvPr>
          <p:cNvSpPr>
            <a:spLocks noGrp="1"/>
          </p:cNvSpPr>
          <p:nvPr>
            <p:ph type="subTitle" idx="1"/>
          </p:nvPr>
        </p:nvSpPr>
        <p:spPr/>
        <p:txBody>
          <a:bodyPr/>
          <a:lstStyle/>
          <a:p>
            <a:r>
              <a:rPr lang="en-US" i="1" dirty="0"/>
              <a:t>A Medical Company </a:t>
            </a:r>
            <a:r>
              <a:rPr lang="en-US" dirty="0"/>
              <a:t>Startup</a:t>
            </a:r>
          </a:p>
        </p:txBody>
      </p:sp>
      <p:sp>
        <p:nvSpPr>
          <p:cNvPr id="4" name="Footer Placeholder 4">
            <a:extLst>
              <a:ext uri="{FF2B5EF4-FFF2-40B4-BE49-F238E27FC236}">
                <a16:creationId xmlns:a16="http://schemas.microsoft.com/office/drawing/2014/main" id="{2B56AB85-834E-5149-842F-B7919AD731D1}"/>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2018 Amazon Web Services, Inc. or its Affiliates. All rights reserved. Amazon confidential.</a:t>
            </a:r>
          </a:p>
        </p:txBody>
      </p:sp>
    </p:spTree>
    <p:extLst>
      <p:ext uri="{BB962C8B-B14F-4D97-AF65-F5344CB8AC3E}">
        <p14:creationId xmlns:p14="http://schemas.microsoft.com/office/powerpoint/2010/main" val="472869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B2413-0671-594C-B238-AD16A865C289}"/>
              </a:ext>
            </a:extLst>
          </p:cNvPr>
          <p:cNvSpPr>
            <a:spLocks noGrp="1"/>
          </p:cNvSpPr>
          <p:nvPr>
            <p:ph type="title"/>
          </p:nvPr>
        </p:nvSpPr>
        <p:spPr>
          <a:xfrm>
            <a:off x="662610" y="2770243"/>
            <a:ext cx="7989022" cy="779463"/>
          </a:xfrm>
        </p:spPr>
        <p:txBody>
          <a:bodyPr/>
          <a:lstStyle/>
          <a:p>
            <a:r>
              <a:rPr lang="en-US" dirty="0"/>
              <a:t>Customer Meeting Role Play</a:t>
            </a:r>
          </a:p>
        </p:txBody>
      </p:sp>
      <p:sp>
        <p:nvSpPr>
          <p:cNvPr id="3" name="Slide Number Placeholder 2">
            <a:extLst>
              <a:ext uri="{FF2B5EF4-FFF2-40B4-BE49-F238E27FC236}">
                <a16:creationId xmlns:a16="http://schemas.microsoft.com/office/drawing/2014/main" id="{66232FA0-5BAD-1C4E-BBED-DCEF9012CE6E}"/>
              </a:ext>
            </a:extLst>
          </p:cNvPr>
          <p:cNvSpPr>
            <a:spLocks noGrp="1"/>
          </p:cNvSpPr>
          <p:nvPr>
            <p:ph type="sldNum" sz="quarter" idx="12"/>
          </p:nvPr>
        </p:nvSpPr>
        <p:spPr/>
        <p:txBody>
          <a:bodyPr/>
          <a:lstStyle/>
          <a:p>
            <a:fld id="{9FC43BFD-8FF7-A343-A8A6-E2338FCE8046}" type="slidenum">
              <a:rPr lang="en-US" smtClean="0"/>
              <a:pPr/>
              <a:t>10</a:t>
            </a:fld>
            <a:endParaRPr lang="en-US" dirty="0"/>
          </a:p>
        </p:txBody>
      </p:sp>
    </p:spTree>
    <p:extLst>
      <p:ext uri="{BB962C8B-B14F-4D97-AF65-F5344CB8AC3E}">
        <p14:creationId xmlns:p14="http://schemas.microsoft.com/office/powerpoint/2010/main" val="1821663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Directions</a:t>
            </a:r>
          </a:p>
        </p:txBody>
      </p:sp>
      <p:sp>
        <p:nvSpPr>
          <p:cNvPr id="5" name="Text Placeholder 4"/>
          <p:cNvSpPr>
            <a:spLocks noGrp="1"/>
          </p:cNvSpPr>
          <p:nvPr>
            <p:ph idx="1"/>
          </p:nvPr>
        </p:nvSpPr>
        <p:spPr/>
        <p:txBody>
          <a:bodyPr>
            <a:noAutofit/>
          </a:bodyPr>
          <a:lstStyle/>
          <a:p>
            <a:pPr marL="514350" indent="-514350">
              <a:buFont typeface="+mj-lt"/>
              <a:buAutoNum type="arabicPeriod"/>
            </a:pPr>
            <a:r>
              <a:rPr lang="en-US" sz="2600" dirty="0"/>
              <a:t>Create groups of 4-6 students, and give a different role play prompt to each group.</a:t>
            </a:r>
          </a:p>
          <a:p>
            <a:pPr marL="514350" indent="-514350">
              <a:buFont typeface="+mj-lt"/>
              <a:buAutoNum type="arabicPeriod"/>
            </a:pPr>
            <a:r>
              <a:rPr lang="en-US" sz="2600" dirty="0"/>
              <a:t>Give each group 10 minutes to discuss the question and any potential explanations, based on their resources and notes.</a:t>
            </a:r>
          </a:p>
          <a:p>
            <a:pPr marL="514350" indent="-514350">
              <a:buFont typeface="+mj-lt"/>
              <a:buAutoNum type="arabicPeriod"/>
            </a:pPr>
            <a:r>
              <a:rPr lang="en-US" sz="2600" dirty="0"/>
              <a:t>Two students from each group will then “role-play” the question-and-answer session for the class.</a:t>
            </a:r>
          </a:p>
          <a:p>
            <a:pPr marL="514350" indent="-514350">
              <a:buFont typeface="+mj-lt"/>
              <a:buAutoNum type="arabicPeriod"/>
            </a:pPr>
            <a:r>
              <a:rPr lang="en-US" sz="2600" dirty="0"/>
              <a:t>This activity provides each group with the opportunity to “teach” the class about their explanations in response to the prompt, and the approach they took to explain their ideas to the customer.</a:t>
            </a:r>
          </a:p>
          <a:p>
            <a:pPr marL="514350" indent="-514350">
              <a:buFont typeface="+mj-lt"/>
              <a:buAutoNum type="arabicPeriod"/>
            </a:pPr>
            <a:r>
              <a:rPr lang="en-US" sz="2600" dirty="0"/>
              <a:t>The class will collectively provide feedback.</a:t>
            </a:r>
          </a:p>
          <a:p>
            <a:pPr marL="514350" indent="-514350">
              <a:buFont typeface="+mj-lt"/>
              <a:buAutoNum type="arabicPeriod"/>
            </a:pPr>
            <a:r>
              <a:rPr lang="en-US" sz="2600" dirty="0"/>
              <a:t>The instructor will resolve misconceptions or highlight focus points.</a:t>
            </a:r>
          </a:p>
        </p:txBody>
      </p:sp>
    </p:spTree>
    <p:custDataLst>
      <p:tags r:id="rId1"/>
    </p:custDataLst>
    <p:extLst>
      <p:ext uri="{BB962C8B-B14F-4D97-AF65-F5344CB8AC3E}">
        <p14:creationId xmlns:p14="http://schemas.microsoft.com/office/powerpoint/2010/main" val="1383569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3000" y="3090447"/>
            <a:ext cx="990600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200" b="1" i="0" u="none" strike="noStrike" kern="1200" cap="none" spc="0" normalizeH="0" baseline="0" noProof="0" dirty="0">
                <a:ln>
                  <a:noFill/>
                </a:ln>
                <a:solidFill>
                  <a:prstClr val="black"/>
                </a:solidFill>
                <a:effectLst/>
                <a:uLnTx/>
                <a:uFillTx/>
                <a:latin typeface="Amazon Ember" panose="02000000000000000000" pitchFamily="2" charset="0"/>
                <a:ea typeface="Amazon Ember" panose="02000000000000000000" pitchFamily="2" charset="0"/>
              </a:rPr>
              <a:t>Questions?</a:t>
            </a:r>
            <a:endParaRPr kumimoji="0" lang="en-US" sz="7200" b="1" i="0" u="sng" strike="noStrike" kern="1200" cap="none" spc="0" normalizeH="0" baseline="0" noProof="0" dirty="0">
              <a:ln>
                <a:noFill/>
              </a:ln>
              <a:solidFill>
                <a:prstClr val="black"/>
              </a:solidFill>
              <a:effectLst/>
              <a:uLnTx/>
              <a:uFillTx/>
              <a:latin typeface="Amazon Ember" panose="02000000000000000000" pitchFamily="2" charset="0"/>
              <a:ea typeface="Amazon Ember" panose="02000000000000000000" pitchFamily="2" charset="0"/>
            </a:endParaRPr>
          </a:p>
        </p:txBody>
      </p:sp>
    </p:spTree>
    <p:custDataLst>
      <p:tags r:id="rId1"/>
    </p:custDataLst>
    <p:extLst>
      <p:ext uri="{BB962C8B-B14F-4D97-AF65-F5344CB8AC3E}">
        <p14:creationId xmlns:p14="http://schemas.microsoft.com/office/powerpoint/2010/main" val="3646490147"/>
      </p:ext>
    </p:extLst>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214"/>
          <p:cNvSpPr>
            <a:spLocks noGrp="1"/>
          </p:cNvSpPr>
          <p:nvPr>
            <p:ph type="title"/>
          </p:nvPr>
        </p:nvSpPr>
        <p:spPr>
          <a:prstGeom prst="rect">
            <a:avLst/>
          </a:prstGeom>
          <a:ln w="12700">
            <a:miter lim="400000"/>
          </a:ln>
        </p:spPr>
        <p:txBody>
          <a:bodyPr lIns="0" tIns="0" rIns="0" bIns="0" anchor="ctr">
            <a:normAutofit fontScale="90000"/>
          </a:bodyPr>
          <a:lstStyle>
            <a:lvl1pPr algn="l" defTabSz="457200">
              <a:defRPr sz="6400" spc="-133">
                <a:solidFill>
                  <a:srgbClr val="FFFFFF"/>
                </a:solidFill>
                <a:uFillTx/>
                <a:latin typeface="Arial"/>
                <a:ea typeface="Arial"/>
                <a:cs typeface="Arial"/>
                <a:sym typeface="Arial"/>
              </a:defRPr>
            </a:lvl1pPr>
          </a:lstStyle>
          <a:p>
            <a:pPr lvl="0" algn="ctr">
              <a:defRPr sz="1800" spc="0">
                <a:solidFill>
                  <a:srgbClr val="000000"/>
                </a:solidFill>
              </a:defRPr>
            </a:pPr>
            <a:r>
              <a:rPr lang="en-US" sz="6400" spc="-133" dirty="0">
                <a:solidFill>
                  <a:schemeClr val="bg1"/>
                </a:solidFill>
                <a:latin typeface="Amazon Ember" panose="02000000000000000000" pitchFamily="2" charset="0"/>
                <a:ea typeface="Amazon Ember" panose="02000000000000000000" pitchFamily="2" charset="0"/>
              </a:rPr>
              <a:t>Role Play Group #1</a:t>
            </a:r>
            <a:endParaRPr sz="6400" spc="-133" dirty="0">
              <a:solidFill>
                <a:schemeClr val="bg1"/>
              </a:solidFill>
              <a:latin typeface="Amazon Ember" panose="02000000000000000000" pitchFamily="2" charset="0"/>
              <a:ea typeface="Amazon Ember" panose="02000000000000000000" pitchFamily="2" charset="0"/>
            </a:endParaRPr>
          </a:p>
        </p:txBody>
      </p:sp>
      <p:sp>
        <p:nvSpPr>
          <p:cNvPr id="11" name="Text Placeholder 3"/>
          <p:cNvSpPr>
            <a:spLocks noGrp="1"/>
          </p:cNvSpPr>
          <p:nvPr>
            <p:ph type="body" sz="quarter" idx="4294967295"/>
          </p:nvPr>
        </p:nvSpPr>
        <p:spPr>
          <a:xfrm>
            <a:off x="6138864" y="4316214"/>
            <a:ext cx="5214937" cy="1519237"/>
          </a:xfrm>
        </p:spPr>
        <p:txBody>
          <a:bodyPr>
            <a:noAutofit/>
          </a:bodyPr>
          <a:lstStyle/>
          <a:p>
            <a:pPr marL="0" indent="0" algn="ctr">
              <a:lnSpc>
                <a:spcPct val="100000"/>
              </a:lnSpc>
              <a:spcBef>
                <a:spcPts val="600"/>
              </a:spcBef>
              <a:spcAft>
                <a:spcPts val="600"/>
              </a:spcAft>
              <a:buNone/>
            </a:pPr>
            <a:r>
              <a:rPr lang="en-US" sz="3200" spc="-112" dirty="0">
                <a:solidFill>
                  <a:schemeClr val="accent6">
                    <a:lumMod val="75000"/>
                  </a:schemeClr>
                </a:solidFill>
                <a:latin typeface="Amazon Ember" panose="02000000000000000000" pitchFamily="2" charset="0"/>
                <a:ea typeface="Amazon Ember" panose="02000000000000000000" pitchFamily="2" charset="0"/>
              </a:rPr>
              <a:t>How would you explain this concept to the customer for THEIR understanding?</a:t>
            </a:r>
          </a:p>
          <a:p>
            <a:pPr algn="ctr">
              <a:lnSpc>
                <a:spcPct val="100000"/>
              </a:lnSpc>
              <a:spcBef>
                <a:spcPts val="600"/>
              </a:spcBef>
              <a:spcAft>
                <a:spcPts val="600"/>
              </a:spcAft>
            </a:pPr>
            <a:endParaRPr lang="en-US" sz="3200" dirty="0"/>
          </a:p>
        </p:txBody>
      </p:sp>
      <p:sp>
        <p:nvSpPr>
          <p:cNvPr id="9" name="Shape 213"/>
          <p:cNvSpPr/>
          <p:nvPr/>
        </p:nvSpPr>
        <p:spPr>
          <a:xfrm>
            <a:off x="649135" y="1545235"/>
            <a:ext cx="6327928" cy="258532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112" normalizeH="0" baseline="0" noProof="0" dirty="0">
                <a:ln>
                  <a:noFill/>
                </a:ln>
                <a:solidFill>
                  <a:srgbClr val="F8931D"/>
                </a:solidFill>
                <a:effectLst/>
                <a:uLnTx/>
                <a:uFillTx/>
                <a:latin typeface="Amazon Ember" panose="02000000000000000000" pitchFamily="2" charset="0"/>
                <a:ea typeface="Amazon Ember" panose="02000000000000000000" pitchFamily="2" charset="0"/>
                <a:cs typeface="+mn-cs"/>
              </a:rPr>
              <a:t>A customer asks: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112" normalizeH="0" baseline="0" noProof="0" dirty="0">
              <a:ln>
                <a:noFill/>
              </a:ln>
              <a:solidFill>
                <a:srgbClr val="F8931D"/>
              </a:solidFill>
              <a:effectLst/>
              <a:uLnTx/>
              <a:uFillTx/>
              <a:latin typeface="Amazon Ember" panose="02000000000000000000" pitchFamily="2" charset="0"/>
              <a:ea typeface="Amazon Ember" panose="02000000000000000000" pitchFamily="2" charset="0"/>
              <a:cs typeface="+mn-cs"/>
            </a:endParaRPr>
          </a:p>
          <a:p>
            <a:pPr>
              <a:defRPr/>
            </a:pPr>
            <a:r>
              <a:rPr lang="en-US" sz="2800" i="1" spc="-112" dirty="0">
                <a:solidFill>
                  <a:srgbClr val="F8931D"/>
                </a:solidFill>
                <a:latin typeface="Amazon Ember" panose="02000000000000000000" pitchFamily="2" charset="0"/>
                <a:ea typeface="Amazon Ember" panose="02000000000000000000" pitchFamily="2" charset="0"/>
              </a:rPr>
              <a:t>What is high availability?</a:t>
            </a:r>
            <a:endParaRPr lang="en-US" sz="2800" spc="-112" dirty="0">
              <a:solidFill>
                <a:srgbClr val="F8931D"/>
              </a:solidFill>
              <a:latin typeface="Amazon Ember" panose="02000000000000000000" pitchFamily="2" charset="0"/>
              <a:ea typeface="Amazon Ember"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1" u="none" strike="noStrike" kern="1200" cap="none" spc="-112" normalizeH="0" baseline="0" noProof="0" dirty="0">
              <a:ln>
                <a:noFill/>
              </a:ln>
              <a:solidFill>
                <a:srgbClr val="F8931D"/>
              </a:solidFill>
              <a:effectLst/>
              <a:uLnTx/>
              <a:uFillTx/>
              <a:latin typeface="Amazon Ember" panose="02000000000000000000" pitchFamily="2" charset="0"/>
              <a:ea typeface="Amazon Ember" panose="02000000000000000000" pitchFamily="2"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112" normalizeH="0" baseline="0" noProof="0" dirty="0">
                <a:ln>
                  <a:noFill/>
                </a:ln>
                <a:solidFill>
                  <a:srgbClr val="F8931D"/>
                </a:solidFill>
                <a:effectLst/>
                <a:uLnTx/>
                <a:uFillTx/>
                <a:latin typeface="Amazon Ember" panose="02000000000000000000" pitchFamily="2" charset="0"/>
                <a:ea typeface="Amazon Ember" panose="02000000000000000000" pitchFamily="2" charset="0"/>
                <a:cs typeface="+mn-cs"/>
              </a:rPr>
              <a:t>Why do I need to worry about </a:t>
            </a:r>
            <a:r>
              <a:rPr lang="en-US" sz="2800" i="1" spc="-112" dirty="0">
                <a:solidFill>
                  <a:srgbClr val="F8931D"/>
                </a:solidFill>
                <a:latin typeface="Amazon Ember" panose="02000000000000000000" pitchFamily="2" charset="0"/>
                <a:ea typeface="Amazon Ember" panose="02000000000000000000" pitchFamily="2" charset="0"/>
              </a:rPr>
              <a:t>high availability? I have a disaster recovery plan.</a:t>
            </a:r>
          </a:p>
        </p:txBody>
      </p:sp>
    </p:spTree>
    <p:extLst>
      <p:ext uri="{BB962C8B-B14F-4D97-AF65-F5344CB8AC3E}">
        <p14:creationId xmlns:p14="http://schemas.microsoft.com/office/powerpoint/2010/main" val="2031189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214"/>
          <p:cNvSpPr>
            <a:spLocks noGrp="1"/>
          </p:cNvSpPr>
          <p:nvPr>
            <p:ph type="title"/>
          </p:nvPr>
        </p:nvSpPr>
        <p:spPr>
          <a:prstGeom prst="rect">
            <a:avLst/>
          </a:prstGeom>
          <a:ln w="12700">
            <a:miter lim="400000"/>
          </a:ln>
        </p:spPr>
        <p:txBody>
          <a:bodyPr lIns="0" tIns="0" rIns="0" bIns="0" anchor="ctr">
            <a:normAutofit fontScale="90000"/>
          </a:bodyPr>
          <a:lstStyle>
            <a:lvl1pPr algn="l" defTabSz="457200">
              <a:defRPr sz="6400" spc="-133">
                <a:solidFill>
                  <a:srgbClr val="FFFFFF"/>
                </a:solidFill>
                <a:uFillTx/>
                <a:latin typeface="Arial"/>
                <a:ea typeface="Arial"/>
                <a:cs typeface="Arial"/>
                <a:sym typeface="Arial"/>
              </a:defRPr>
            </a:lvl1pPr>
          </a:lstStyle>
          <a:p>
            <a:pPr lvl="0" algn="ctr">
              <a:defRPr sz="1800" spc="0">
                <a:solidFill>
                  <a:srgbClr val="000000"/>
                </a:solidFill>
              </a:defRPr>
            </a:pPr>
            <a:r>
              <a:rPr lang="en-US" sz="6400" spc="-133" dirty="0">
                <a:solidFill>
                  <a:schemeClr val="bg1"/>
                </a:solidFill>
                <a:latin typeface="Amazon Ember" panose="02000000000000000000" pitchFamily="2" charset="0"/>
                <a:ea typeface="Amazon Ember" panose="02000000000000000000" pitchFamily="2" charset="0"/>
              </a:rPr>
              <a:t>Role Play Group #2</a:t>
            </a:r>
            <a:endParaRPr sz="6400" spc="-133" dirty="0">
              <a:solidFill>
                <a:schemeClr val="bg1"/>
              </a:solidFill>
              <a:latin typeface="Amazon Ember" panose="02000000000000000000" pitchFamily="2" charset="0"/>
              <a:ea typeface="Amazon Ember" panose="02000000000000000000" pitchFamily="2" charset="0"/>
            </a:endParaRPr>
          </a:p>
        </p:txBody>
      </p:sp>
      <p:sp>
        <p:nvSpPr>
          <p:cNvPr id="11" name="Text Placeholder 3"/>
          <p:cNvSpPr>
            <a:spLocks noGrp="1"/>
          </p:cNvSpPr>
          <p:nvPr>
            <p:ph type="body" sz="quarter" idx="4294967295"/>
          </p:nvPr>
        </p:nvSpPr>
        <p:spPr>
          <a:xfrm>
            <a:off x="6138864" y="4316214"/>
            <a:ext cx="5214937" cy="1519237"/>
          </a:xfrm>
        </p:spPr>
        <p:txBody>
          <a:bodyPr>
            <a:noAutofit/>
          </a:bodyPr>
          <a:lstStyle/>
          <a:p>
            <a:pPr marL="0" indent="0" algn="ctr">
              <a:lnSpc>
                <a:spcPct val="100000"/>
              </a:lnSpc>
              <a:spcBef>
                <a:spcPts val="600"/>
              </a:spcBef>
              <a:spcAft>
                <a:spcPts val="600"/>
              </a:spcAft>
              <a:buNone/>
            </a:pPr>
            <a:r>
              <a:rPr lang="en-US" sz="3200" spc="-112" dirty="0">
                <a:solidFill>
                  <a:schemeClr val="accent6">
                    <a:lumMod val="75000"/>
                  </a:schemeClr>
                </a:solidFill>
                <a:latin typeface="Amazon Ember" panose="02000000000000000000" pitchFamily="2" charset="0"/>
                <a:ea typeface="Amazon Ember" panose="02000000000000000000" pitchFamily="2" charset="0"/>
              </a:rPr>
              <a:t>How would you explain this concept to the customer for THEIR understanding?</a:t>
            </a:r>
          </a:p>
          <a:p>
            <a:pPr algn="ctr">
              <a:lnSpc>
                <a:spcPct val="100000"/>
              </a:lnSpc>
              <a:spcBef>
                <a:spcPts val="600"/>
              </a:spcBef>
              <a:spcAft>
                <a:spcPts val="600"/>
              </a:spcAft>
            </a:pPr>
            <a:endParaRPr lang="en-US" sz="3200" dirty="0"/>
          </a:p>
        </p:txBody>
      </p:sp>
      <p:sp>
        <p:nvSpPr>
          <p:cNvPr id="9" name="Shape 213"/>
          <p:cNvSpPr/>
          <p:nvPr/>
        </p:nvSpPr>
        <p:spPr>
          <a:xfrm>
            <a:off x="649133" y="1545235"/>
            <a:ext cx="8294841" cy="258532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112" normalizeH="0" baseline="0" noProof="0" dirty="0">
                <a:ln>
                  <a:noFill/>
                </a:ln>
                <a:solidFill>
                  <a:srgbClr val="F8931D"/>
                </a:solidFill>
                <a:effectLst/>
                <a:uLnTx/>
                <a:uFillTx/>
                <a:latin typeface="Amazon Ember" panose="02000000000000000000" pitchFamily="2" charset="0"/>
                <a:ea typeface="Amazon Ember" panose="02000000000000000000" pitchFamily="2" charset="0"/>
                <a:cs typeface="+mn-cs"/>
              </a:rPr>
              <a:t>A customer asks (the customer is located in New York):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112" normalizeH="0" baseline="0" noProof="0" dirty="0">
              <a:ln>
                <a:noFill/>
              </a:ln>
              <a:solidFill>
                <a:srgbClr val="F8931D"/>
              </a:solidFill>
              <a:effectLst/>
              <a:uLnTx/>
              <a:uFillTx/>
              <a:latin typeface="Amazon Ember" panose="02000000000000000000" pitchFamily="2" charset="0"/>
              <a:ea typeface="Amazon Ember" panose="02000000000000000000" pitchFamily="2" charset="0"/>
              <a:cs typeface="+mn-cs"/>
            </a:endParaRPr>
          </a:p>
          <a:p>
            <a:pPr>
              <a:defRPr/>
            </a:pPr>
            <a:r>
              <a:rPr lang="en-US" sz="2800" i="1" spc="-112" dirty="0">
                <a:solidFill>
                  <a:srgbClr val="F8931D"/>
                </a:solidFill>
                <a:latin typeface="Amazon Ember" panose="02000000000000000000" pitchFamily="2" charset="0"/>
                <a:ea typeface="Amazon Ember" panose="02000000000000000000" pitchFamily="2" charset="0"/>
              </a:rPr>
              <a:t>Our customers have asked us if our application is highly available. So, if all of our resources are in the cloud in one Availability Zone in the US  West (Oregon), can we tell our customers that we are highly available?</a:t>
            </a:r>
            <a:endParaRPr lang="en-US" sz="2800" spc="-112" dirty="0">
              <a:solidFill>
                <a:srgbClr val="F8931D"/>
              </a:solidFill>
              <a:latin typeface="Amazon Ember" panose="02000000000000000000" pitchFamily="2" charset="0"/>
              <a:ea typeface="Amazon Ember" panose="02000000000000000000" pitchFamily="2" charset="0"/>
            </a:endParaRPr>
          </a:p>
        </p:txBody>
      </p:sp>
    </p:spTree>
    <p:extLst>
      <p:ext uri="{BB962C8B-B14F-4D97-AF65-F5344CB8AC3E}">
        <p14:creationId xmlns:p14="http://schemas.microsoft.com/office/powerpoint/2010/main" val="647463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214"/>
          <p:cNvSpPr>
            <a:spLocks noGrp="1"/>
          </p:cNvSpPr>
          <p:nvPr>
            <p:ph type="title"/>
          </p:nvPr>
        </p:nvSpPr>
        <p:spPr>
          <a:prstGeom prst="rect">
            <a:avLst/>
          </a:prstGeom>
          <a:ln w="12700">
            <a:miter lim="400000"/>
          </a:ln>
        </p:spPr>
        <p:txBody>
          <a:bodyPr lIns="0" tIns="0" rIns="0" bIns="0" anchor="ctr">
            <a:normAutofit fontScale="90000"/>
          </a:bodyPr>
          <a:lstStyle>
            <a:lvl1pPr algn="l" defTabSz="457200">
              <a:defRPr sz="6400" spc="-133">
                <a:solidFill>
                  <a:srgbClr val="FFFFFF"/>
                </a:solidFill>
                <a:uFillTx/>
                <a:latin typeface="Arial"/>
                <a:ea typeface="Arial"/>
                <a:cs typeface="Arial"/>
                <a:sym typeface="Arial"/>
              </a:defRPr>
            </a:lvl1pPr>
          </a:lstStyle>
          <a:p>
            <a:pPr lvl="0" algn="ctr">
              <a:defRPr sz="1800" spc="0">
                <a:solidFill>
                  <a:srgbClr val="000000"/>
                </a:solidFill>
              </a:defRPr>
            </a:pPr>
            <a:r>
              <a:rPr lang="en-US" sz="6400" spc="-133" dirty="0">
                <a:solidFill>
                  <a:schemeClr val="bg1"/>
                </a:solidFill>
                <a:latin typeface="Amazon Ember" panose="02000000000000000000" pitchFamily="2" charset="0"/>
                <a:ea typeface="Amazon Ember" panose="02000000000000000000" pitchFamily="2" charset="0"/>
              </a:rPr>
              <a:t>Role Play Group #3</a:t>
            </a:r>
            <a:endParaRPr sz="6400" spc="-133" dirty="0">
              <a:solidFill>
                <a:schemeClr val="bg1"/>
              </a:solidFill>
              <a:latin typeface="Amazon Ember" panose="02000000000000000000" pitchFamily="2" charset="0"/>
              <a:ea typeface="Amazon Ember" panose="02000000000000000000" pitchFamily="2" charset="0"/>
            </a:endParaRPr>
          </a:p>
        </p:txBody>
      </p:sp>
      <p:sp>
        <p:nvSpPr>
          <p:cNvPr id="11" name="Text Placeholder 3"/>
          <p:cNvSpPr>
            <a:spLocks noGrp="1"/>
          </p:cNvSpPr>
          <p:nvPr>
            <p:ph type="body" sz="quarter" idx="4294967295"/>
          </p:nvPr>
        </p:nvSpPr>
        <p:spPr>
          <a:xfrm>
            <a:off x="6138864" y="4201914"/>
            <a:ext cx="5214937" cy="1519237"/>
          </a:xfrm>
        </p:spPr>
        <p:txBody>
          <a:bodyPr>
            <a:noAutofit/>
          </a:bodyPr>
          <a:lstStyle/>
          <a:p>
            <a:pPr marL="0" indent="0" algn="ctr">
              <a:lnSpc>
                <a:spcPct val="100000"/>
              </a:lnSpc>
              <a:spcBef>
                <a:spcPts val="600"/>
              </a:spcBef>
              <a:spcAft>
                <a:spcPts val="600"/>
              </a:spcAft>
              <a:buNone/>
            </a:pPr>
            <a:r>
              <a:rPr lang="en-US" sz="3200" spc="-112" dirty="0">
                <a:solidFill>
                  <a:schemeClr val="accent6">
                    <a:lumMod val="75000"/>
                  </a:schemeClr>
                </a:solidFill>
                <a:latin typeface="Amazon Ember" panose="02000000000000000000" pitchFamily="2" charset="0"/>
                <a:ea typeface="Amazon Ember" panose="02000000000000000000" pitchFamily="2" charset="0"/>
              </a:rPr>
              <a:t>How would you explain this concept to the customer for THEIR understanding?</a:t>
            </a:r>
          </a:p>
          <a:p>
            <a:pPr algn="ctr">
              <a:lnSpc>
                <a:spcPct val="100000"/>
              </a:lnSpc>
              <a:spcBef>
                <a:spcPts val="600"/>
              </a:spcBef>
              <a:spcAft>
                <a:spcPts val="600"/>
              </a:spcAft>
            </a:pPr>
            <a:endParaRPr lang="en-US" sz="3200" dirty="0"/>
          </a:p>
        </p:txBody>
      </p:sp>
      <p:sp>
        <p:nvSpPr>
          <p:cNvPr id="9" name="Shape 213"/>
          <p:cNvSpPr/>
          <p:nvPr/>
        </p:nvSpPr>
        <p:spPr>
          <a:xfrm>
            <a:off x="649135" y="1545235"/>
            <a:ext cx="6327928" cy="2154436"/>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112" normalizeH="0" baseline="0" noProof="0" dirty="0">
                <a:ln>
                  <a:noFill/>
                </a:ln>
                <a:solidFill>
                  <a:srgbClr val="F8931D"/>
                </a:solidFill>
                <a:effectLst/>
                <a:uLnTx/>
                <a:uFillTx/>
                <a:latin typeface="Amazon Ember" panose="02000000000000000000" pitchFamily="2" charset="0"/>
                <a:ea typeface="Amazon Ember" panose="02000000000000000000" pitchFamily="2" charset="0"/>
                <a:cs typeface="+mn-cs"/>
              </a:rPr>
              <a:t>A customer asks: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112" normalizeH="0" baseline="0" noProof="0" dirty="0">
              <a:ln>
                <a:noFill/>
              </a:ln>
              <a:solidFill>
                <a:srgbClr val="F8931D"/>
              </a:solidFill>
              <a:effectLst/>
              <a:uLnTx/>
              <a:uFillTx/>
              <a:latin typeface="Amazon Ember" panose="02000000000000000000" pitchFamily="2" charset="0"/>
              <a:ea typeface="Amazon Ember" panose="02000000000000000000" pitchFamily="2"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112" normalizeH="0" baseline="0" noProof="0" dirty="0">
                <a:ln>
                  <a:noFill/>
                </a:ln>
                <a:solidFill>
                  <a:srgbClr val="F8931D"/>
                </a:solidFill>
                <a:effectLst/>
                <a:uLnTx/>
                <a:uFillTx/>
                <a:latin typeface="Amazon Ember" panose="02000000000000000000" pitchFamily="2" charset="0"/>
                <a:ea typeface="Amazon Ember" panose="02000000000000000000" pitchFamily="2" charset="0"/>
                <a:cs typeface="+mn-cs"/>
              </a:rPr>
              <a:t>What is the difference between load balancing and elasticity</a:t>
            </a:r>
            <a:r>
              <a:rPr lang="en-US" sz="2800" i="1" spc="-112" dirty="0">
                <a:solidFill>
                  <a:srgbClr val="F8931D"/>
                </a:solidFill>
                <a:latin typeface="Amazon Ember" panose="02000000000000000000" pitchFamily="2" charset="0"/>
                <a:ea typeface="Amazon Ember" panose="02000000000000000000" pitchFamily="2" charset="0"/>
              </a:rPr>
              <a:t>?</a:t>
            </a:r>
            <a:endParaRPr kumimoji="0" lang="en-US" sz="2800" b="1" i="1" u="none" strike="noStrike" kern="1200" cap="none" spc="-112" normalizeH="0" baseline="0" noProof="0" dirty="0">
              <a:ln>
                <a:noFill/>
              </a:ln>
              <a:solidFill>
                <a:srgbClr val="F8931D"/>
              </a:solidFill>
              <a:effectLst/>
              <a:uLnTx/>
              <a:uFillTx/>
              <a:latin typeface="Amazon Ember" panose="02000000000000000000" pitchFamily="2" charset="0"/>
              <a:ea typeface="Amazon Ember" panose="02000000000000000000" pitchFamily="2"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112" normalizeH="0" baseline="0" noProof="0" dirty="0">
              <a:ln>
                <a:noFill/>
              </a:ln>
              <a:solidFill>
                <a:srgbClr val="F8931D"/>
              </a:solidFill>
              <a:effectLst/>
              <a:uLnTx/>
              <a:uFillTx/>
              <a:latin typeface="Amazon Ember" panose="02000000000000000000" pitchFamily="2" charset="0"/>
              <a:ea typeface="Amazon Ember" panose="02000000000000000000" pitchFamily="2" charset="0"/>
              <a:cs typeface="+mn-cs"/>
            </a:endParaRPr>
          </a:p>
        </p:txBody>
      </p:sp>
    </p:spTree>
    <p:extLst>
      <p:ext uri="{BB962C8B-B14F-4D97-AF65-F5344CB8AC3E}">
        <p14:creationId xmlns:p14="http://schemas.microsoft.com/office/powerpoint/2010/main" val="2948095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214"/>
          <p:cNvSpPr>
            <a:spLocks noGrp="1"/>
          </p:cNvSpPr>
          <p:nvPr>
            <p:ph type="title"/>
          </p:nvPr>
        </p:nvSpPr>
        <p:spPr>
          <a:prstGeom prst="rect">
            <a:avLst/>
          </a:prstGeom>
          <a:ln w="12700">
            <a:miter lim="400000"/>
          </a:ln>
        </p:spPr>
        <p:txBody>
          <a:bodyPr lIns="0" tIns="0" rIns="0" bIns="0" anchor="ctr">
            <a:normAutofit fontScale="90000"/>
          </a:bodyPr>
          <a:lstStyle>
            <a:lvl1pPr algn="l" defTabSz="457200">
              <a:defRPr sz="6400" spc="-133">
                <a:solidFill>
                  <a:srgbClr val="FFFFFF"/>
                </a:solidFill>
                <a:uFillTx/>
                <a:latin typeface="Arial"/>
                <a:ea typeface="Arial"/>
                <a:cs typeface="Arial"/>
                <a:sym typeface="Arial"/>
              </a:defRPr>
            </a:lvl1pPr>
          </a:lstStyle>
          <a:p>
            <a:pPr lvl="0" algn="ctr">
              <a:defRPr sz="1800" spc="0">
                <a:solidFill>
                  <a:srgbClr val="000000"/>
                </a:solidFill>
              </a:defRPr>
            </a:pPr>
            <a:r>
              <a:rPr lang="en-US" sz="6400" spc="-133" dirty="0">
                <a:solidFill>
                  <a:schemeClr val="bg1"/>
                </a:solidFill>
                <a:latin typeface="Amazon Ember" panose="02000000000000000000" pitchFamily="2" charset="0"/>
                <a:ea typeface="Amazon Ember" panose="02000000000000000000" pitchFamily="2" charset="0"/>
              </a:rPr>
              <a:t>Role Play Group #4</a:t>
            </a:r>
            <a:endParaRPr sz="6400" spc="-133" dirty="0">
              <a:solidFill>
                <a:schemeClr val="bg1"/>
              </a:solidFill>
              <a:latin typeface="Amazon Ember" panose="02000000000000000000" pitchFamily="2" charset="0"/>
              <a:ea typeface="Amazon Ember" panose="02000000000000000000" pitchFamily="2" charset="0"/>
            </a:endParaRPr>
          </a:p>
        </p:txBody>
      </p:sp>
      <p:sp>
        <p:nvSpPr>
          <p:cNvPr id="9" name="Shape 213"/>
          <p:cNvSpPr/>
          <p:nvPr/>
        </p:nvSpPr>
        <p:spPr>
          <a:xfrm>
            <a:off x="649135" y="1593998"/>
            <a:ext cx="7923365" cy="2154436"/>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112" normalizeH="0" baseline="0" noProof="0" dirty="0">
                <a:ln>
                  <a:noFill/>
                </a:ln>
                <a:solidFill>
                  <a:srgbClr val="F8931D"/>
                </a:solidFill>
                <a:effectLst/>
                <a:uLnTx/>
                <a:uFillTx/>
                <a:latin typeface="Amazon Ember" panose="02000000000000000000" pitchFamily="2" charset="0"/>
                <a:ea typeface="Amazon Ember" panose="02000000000000000000" pitchFamily="2" charset="0"/>
                <a:cs typeface="+mn-cs"/>
              </a:rPr>
              <a:t>A customer asks: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112" normalizeH="0" baseline="0" noProof="0" dirty="0">
              <a:ln>
                <a:noFill/>
              </a:ln>
              <a:solidFill>
                <a:srgbClr val="F8931D"/>
              </a:solidFill>
              <a:effectLst/>
              <a:uLnTx/>
              <a:uFillTx/>
              <a:latin typeface="Amazon Ember" panose="02000000000000000000" pitchFamily="2" charset="0"/>
              <a:ea typeface="Amazon Ember" panose="02000000000000000000" pitchFamily="2" charset="0"/>
              <a:cs typeface="+mn-cs"/>
            </a:endParaRPr>
          </a:p>
          <a:p>
            <a:pPr lvl="0">
              <a:defRPr/>
            </a:pPr>
            <a:r>
              <a:rPr kumimoji="0" lang="en-US" sz="2800" b="0" i="1" u="none" strike="noStrike" kern="1200" cap="none" spc="-112" normalizeH="0" noProof="0" dirty="0">
                <a:ln>
                  <a:noFill/>
                </a:ln>
                <a:solidFill>
                  <a:srgbClr val="F8931D"/>
                </a:solidFill>
                <a:effectLst/>
                <a:uLnTx/>
                <a:uFillTx/>
                <a:latin typeface="Amazon Ember" panose="02000000000000000000" pitchFamily="2" charset="0"/>
                <a:ea typeface="Amazon Ember" panose="02000000000000000000" pitchFamily="2" charset="0"/>
                <a:cs typeface="+mn-cs"/>
              </a:rPr>
              <a:t>The</a:t>
            </a:r>
            <a:r>
              <a:rPr lang="en-US" sz="2800" i="1" spc="-112" dirty="0">
                <a:solidFill>
                  <a:srgbClr val="F8931D"/>
                </a:solidFill>
                <a:latin typeface="Amazon Ember" panose="02000000000000000000" pitchFamily="2" charset="0"/>
                <a:ea typeface="Amazon Ember" panose="02000000000000000000" pitchFamily="2" charset="0"/>
              </a:rPr>
              <a:t> system will store a lot of sensitive personal information. We need to make sure that we can strictly control access.  How do we do that?</a:t>
            </a:r>
            <a:endParaRPr kumimoji="0" lang="en-US" sz="2800" b="0" i="0" u="none" strike="noStrike" kern="1200" cap="none" spc="-112" normalizeH="0" baseline="0" noProof="0" dirty="0">
              <a:ln>
                <a:noFill/>
              </a:ln>
              <a:solidFill>
                <a:srgbClr val="F8931D"/>
              </a:solidFill>
              <a:effectLst/>
              <a:uLnTx/>
              <a:uFillTx/>
              <a:latin typeface="Amazon Ember" panose="02000000000000000000" pitchFamily="2" charset="0"/>
              <a:ea typeface="Amazon Ember" panose="02000000000000000000" pitchFamily="2" charset="0"/>
              <a:cs typeface="+mn-cs"/>
            </a:endParaRPr>
          </a:p>
        </p:txBody>
      </p:sp>
      <p:sp>
        <p:nvSpPr>
          <p:cNvPr id="12" name="Text Placeholder 3"/>
          <p:cNvSpPr txBox="1">
            <a:spLocks/>
          </p:cNvSpPr>
          <p:nvPr/>
        </p:nvSpPr>
        <p:spPr>
          <a:xfrm>
            <a:off x="6138864" y="4201914"/>
            <a:ext cx="5214937" cy="15192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600"/>
              </a:spcBef>
              <a:spcAft>
                <a:spcPts val="600"/>
              </a:spcAft>
              <a:buFont typeface="Arial" panose="020B0604020202020204" pitchFamily="34" charset="0"/>
              <a:buNone/>
            </a:pPr>
            <a:r>
              <a:rPr lang="en-US" sz="3200" spc="-112" dirty="0">
                <a:solidFill>
                  <a:schemeClr val="accent6">
                    <a:lumMod val="75000"/>
                  </a:schemeClr>
                </a:solidFill>
                <a:latin typeface="Amazon Ember" panose="02000000000000000000" pitchFamily="2" charset="0"/>
                <a:ea typeface="Amazon Ember" panose="02000000000000000000" pitchFamily="2" charset="0"/>
              </a:rPr>
              <a:t>How would you explain this concept to the customer for THEIR understanding?</a:t>
            </a:r>
          </a:p>
          <a:p>
            <a:pPr algn="ctr">
              <a:lnSpc>
                <a:spcPct val="100000"/>
              </a:lnSpc>
              <a:spcBef>
                <a:spcPts val="600"/>
              </a:spcBef>
              <a:spcAft>
                <a:spcPts val="600"/>
              </a:spcAft>
            </a:pPr>
            <a:endParaRPr lang="en-US" sz="3200" dirty="0"/>
          </a:p>
        </p:txBody>
      </p:sp>
    </p:spTree>
    <p:extLst>
      <p:ext uri="{BB962C8B-B14F-4D97-AF65-F5344CB8AC3E}">
        <p14:creationId xmlns:p14="http://schemas.microsoft.com/office/powerpoint/2010/main" val="4137849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214"/>
          <p:cNvSpPr>
            <a:spLocks noGrp="1"/>
          </p:cNvSpPr>
          <p:nvPr>
            <p:ph type="title"/>
          </p:nvPr>
        </p:nvSpPr>
        <p:spPr>
          <a:prstGeom prst="rect">
            <a:avLst/>
          </a:prstGeom>
          <a:ln w="12700">
            <a:miter lim="400000"/>
          </a:ln>
        </p:spPr>
        <p:txBody>
          <a:bodyPr lIns="0" tIns="0" rIns="0" bIns="0" anchor="ctr">
            <a:normAutofit fontScale="90000"/>
          </a:bodyPr>
          <a:lstStyle>
            <a:lvl1pPr algn="l" defTabSz="457200">
              <a:defRPr sz="6400" spc="-133">
                <a:solidFill>
                  <a:srgbClr val="FFFFFF"/>
                </a:solidFill>
                <a:uFillTx/>
                <a:latin typeface="Arial"/>
                <a:ea typeface="Arial"/>
                <a:cs typeface="Arial"/>
                <a:sym typeface="Arial"/>
              </a:defRPr>
            </a:lvl1pPr>
          </a:lstStyle>
          <a:p>
            <a:pPr lvl="0" algn="ctr">
              <a:defRPr sz="1800" spc="0">
                <a:solidFill>
                  <a:srgbClr val="000000"/>
                </a:solidFill>
              </a:defRPr>
            </a:pPr>
            <a:r>
              <a:rPr lang="en-US" sz="6400" spc="-133" dirty="0">
                <a:solidFill>
                  <a:schemeClr val="bg1"/>
                </a:solidFill>
                <a:latin typeface="Amazon Ember" panose="02000000000000000000" pitchFamily="2" charset="0"/>
                <a:ea typeface="Amazon Ember" panose="02000000000000000000" pitchFamily="2" charset="0"/>
              </a:rPr>
              <a:t>Role Play Group #5</a:t>
            </a:r>
            <a:endParaRPr sz="6400" spc="-133" dirty="0">
              <a:solidFill>
                <a:schemeClr val="bg1"/>
              </a:solidFill>
              <a:latin typeface="Amazon Ember" panose="02000000000000000000" pitchFamily="2" charset="0"/>
              <a:ea typeface="Amazon Ember" panose="02000000000000000000" pitchFamily="2" charset="0"/>
            </a:endParaRPr>
          </a:p>
        </p:txBody>
      </p:sp>
      <p:sp>
        <p:nvSpPr>
          <p:cNvPr id="9" name="Shape 213"/>
          <p:cNvSpPr/>
          <p:nvPr/>
        </p:nvSpPr>
        <p:spPr>
          <a:xfrm>
            <a:off x="649135" y="1593998"/>
            <a:ext cx="6945465" cy="2154436"/>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112" normalizeH="0" baseline="0" noProof="0" dirty="0">
                <a:ln>
                  <a:noFill/>
                </a:ln>
                <a:solidFill>
                  <a:srgbClr val="F8931D"/>
                </a:solidFill>
                <a:effectLst/>
                <a:uLnTx/>
                <a:uFillTx/>
                <a:latin typeface="Amazon Ember" panose="02000000000000000000" pitchFamily="2" charset="0"/>
                <a:ea typeface="Amazon Ember" panose="02000000000000000000" pitchFamily="2" charset="0"/>
                <a:cs typeface="+mn-cs"/>
              </a:rPr>
              <a:t>A customer asks: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112" normalizeH="0" baseline="0" noProof="0" dirty="0">
              <a:ln>
                <a:noFill/>
              </a:ln>
              <a:solidFill>
                <a:srgbClr val="F8931D"/>
              </a:solidFill>
              <a:effectLst/>
              <a:uLnTx/>
              <a:uFillTx/>
              <a:latin typeface="Amazon Ember" panose="02000000000000000000" pitchFamily="2" charset="0"/>
              <a:ea typeface="Amazon Ember" panose="02000000000000000000" pitchFamily="2" charset="0"/>
              <a:cs typeface="+mn-cs"/>
            </a:endParaRPr>
          </a:p>
          <a:p>
            <a:pPr lvl="0">
              <a:defRPr/>
            </a:pPr>
            <a:r>
              <a:rPr kumimoji="0" lang="en-US" sz="2800" b="0" i="1" u="none" strike="noStrike" kern="1200" cap="none" spc="-112" normalizeH="0" noProof="0" dirty="0">
                <a:ln>
                  <a:noFill/>
                </a:ln>
                <a:solidFill>
                  <a:srgbClr val="F8931D"/>
                </a:solidFill>
                <a:effectLst/>
                <a:uLnTx/>
                <a:uFillTx/>
                <a:latin typeface="Amazon Ember" panose="02000000000000000000" pitchFamily="2" charset="0"/>
                <a:ea typeface="Amazon Ember" panose="02000000000000000000" pitchFamily="2" charset="0"/>
                <a:cs typeface="+mn-cs"/>
              </a:rPr>
              <a:t>Due to the nature of our application, we track all of the app related access.  How will we track all of the infrastructure access?</a:t>
            </a:r>
            <a:endParaRPr kumimoji="0" lang="en-US" sz="2800" b="0" i="0" u="none" strike="noStrike" kern="1200" cap="none" spc="-112" normalizeH="0" baseline="0" noProof="0" dirty="0">
              <a:ln>
                <a:noFill/>
              </a:ln>
              <a:solidFill>
                <a:srgbClr val="F8931D"/>
              </a:solidFill>
              <a:effectLst/>
              <a:uLnTx/>
              <a:uFillTx/>
              <a:latin typeface="Amazon Ember" panose="02000000000000000000" pitchFamily="2" charset="0"/>
              <a:ea typeface="Amazon Ember" panose="02000000000000000000" pitchFamily="2" charset="0"/>
              <a:cs typeface="+mn-cs"/>
            </a:endParaRPr>
          </a:p>
        </p:txBody>
      </p:sp>
      <p:sp>
        <p:nvSpPr>
          <p:cNvPr id="12" name="Text Placeholder 3"/>
          <p:cNvSpPr txBox="1">
            <a:spLocks/>
          </p:cNvSpPr>
          <p:nvPr/>
        </p:nvSpPr>
        <p:spPr>
          <a:xfrm>
            <a:off x="6138864" y="4201914"/>
            <a:ext cx="5214937" cy="15192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600"/>
              </a:spcBef>
              <a:spcAft>
                <a:spcPts val="600"/>
              </a:spcAft>
              <a:buFont typeface="Arial" panose="020B0604020202020204" pitchFamily="34" charset="0"/>
              <a:buNone/>
            </a:pPr>
            <a:r>
              <a:rPr lang="en-US" sz="3200" spc="-112" dirty="0">
                <a:solidFill>
                  <a:schemeClr val="accent6">
                    <a:lumMod val="75000"/>
                  </a:schemeClr>
                </a:solidFill>
                <a:latin typeface="Amazon Ember" panose="02000000000000000000" pitchFamily="2" charset="0"/>
                <a:ea typeface="Amazon Ember" panose="02000000000000000000" pitchFamily="2" charset="0"/>
              </a:rPr>
              <a:t>How would you explain this concept to the customer for THEIR understanding?</a:t>
            </a:r>
          </a:p>
          <a:p>
            <a:pPr algn="ctr">
              <a:lnSpc>
                <a:spcPct val="100000"/>
              </a:lnSpc>
              <a:spcBef>
                <a:spcPts val="600"/>
              </a:spcBef>
              <a:spcAft>
                <a:spcPts val="600"/>
              </a:spcAft>
            </a:pPr>
            <a:endParaRPr lang="en-US" sz="3200" dirty="0"/>
          </a:p>
        </p:txBody>
      </p:sp>
    </p:spTree>
    <p:extLst>
      <p:ext uri="{BB962C8B-B14F-4D97-AF65-F5344CB8AC3E}">
        <p14:creationId xmlns:p14="http://schemas.microsoft.com/office/powerpoint/2010/main" val="3410166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B2413-0671-594C-B238-AD16A865C289}"/>
              </a:ext>
            </a:extLst>
          </p:cNvPr>
          <p:cNvSpPr>
            <a:spLocks noGrp="1"/>
          </p:cNvSpPr>
          <p:nvPr>
            <p:ph type="title"/>
          </p:nvPr>
        </p:nvSpPr>
        <p:spPr>
          <a:xfrm>
            <a:off x="662610" y="2770243"/>
            <a:ext cx="8367090" cy="974443"/>
          </a:xfrm>
        </p:spPr>
        <p:txBody>
          <a:bodyPr/>
          <a:lstStyle/>
          <a:p>
            <a:r>
              <a:rPr lang="en-US" dirty="0"/>
              <a:t>Customer Requirements and Solution Design Worksheets</a:t>
            </a:r>
          </a:p>
        </p:txBody>
      </p:sp>
      <p:sp>
        <p:nvSpPr>
          <p:cNvPr id="3" name="Slide Number Placeholder 2">
            <a:extLst>
              <a:ext uri="{FF2B5EF4-FFF2-40B4-BE49-F238E27FC236}">
                <a16:creationId xmlns:a16="http://schemas.microsoft.com/office/drawing/2014/main" id="{66232FA0-5BAD-1C4E-BBED-DCEF9012CE6E}"/>
              </a:ext>
            </a:extLst>
          </p:cNvPr>
          <p:cNvSpPr>
            <a:spLocks noGrp="1"/>
          </p:cNvSpPr>
          <p:nvPr>
            <p:ph type="sldNum" sz="quarter" idx="12"/>
          </p:nvPr>
        </p:nvSpPr>
        <p:spPr/>
        <p:txBody>
          <a:bodyPr/>
          <a:lstStyle/>
          <a:p>
            <a:fld id="{9FC43BFD-8FF7-A343-A8A6-E2338FCE8046}" type="slidenum">
              <a:rPr lang="en-US" smtClean="0"/>
              <a:pPr/>
              <a:t>18</a:t>
            </a:fld>
            <a:endParaRPr lang="en-US" dirty="0"/>
          </a:p>
        </p:txBody>
      </p:sp>
    </p:spTree>
    <p:extLst>
      <p:ext uri="{BB962C8B-B14F-4D97-AF65-F5344CB8AC3E}">
        <p14:creationId xmlns:p14="http://schemas.microsoft.com/office/powerpoint/2010/main" val="1221801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53627-92D3-7048-9B70-62598433124B}"/>
              </a:ext>
            </a:extLst>
          </p:cNvPr>
          <p:cNvSpPr>
            <a:spLocks noGrp="1"/>
          </p:cNvSpPr>
          <p:nvPr>
            <p:ph type="title"/>
          </p:nvPr>
        </p:nvSpPr>
        <p:spPr/>
        <p:txBody>
          <a:bodyPr>
            <a:normAutofit/>
          </a:bodyPr>
          <a:lstStyle/>
          <a:p>
            <a:r>
              <a:rPr lang="en-US" sz="3600" i="1" dirty="0"/>
              <a:t>A Medical Company </a:t>
            </a:r>
            <a:r>
              <a:rPr lang="en-US" sz="3600" dirty="0"/>
              <a:t>Customer Requirements</a:t>
            </a:r>
          </a:p>
        </p:txBody>
      </p:sp>
      <p:sp>
        <p:nvSpPr>
          <p:cNvPr id="4" name="Slide Number Placeholder 3">
            <a:extLst>
              <a:ext uri="{FF2B5EF4-FFF2-40B4-BE49-F238E27FC236}">
                <a16:creationId xmlns:a16="http://schemas.microsoft.com/office/drawing/2014/main" id="{581C7F46-E238-B24C-A973-006414F4D1B3}"/>
              </a:ext>
            </a:extLst>
          </p:cNvPr>
          <p:cNvSpPr>
            <a:spLocks noGrp="1"/>
          </p:cNvSpPr>
          <p:nvPr>
            <p:ph type="sldNum" sz="quarter" idx="12"/>
          </p:nvPr>
        </p:nvSpPr>
        <p:spPr/>
        <p:txBody>
          <a:bodyPr/>
          <a:lstStyle/>
          <a:p>
            <a:fld id="{9FC43BFD-8FF7-A343-A8A6-E2338FCE8046}" type="slidenum">
              <a:rPr lang="en-US" smtClean="0"/>
              <a:pPr/>
              <a:t>19</a:t>
            </a:fld>
            <a:endParaRPr lang="en-US" dirty="0"/>
          </a:p>
        </p:txBody>
      </p:sp>
      <p:sp>
        <p:nvSpPr>
          <p:cNvPr id="6" name="Rectangle 5">
            <a:extLst>
              <a:ext uri="{FF2B5EF4-FFF2-40B4-BE49-F238E27FC236}">
                <a16:creationId xmlns:a16="http://schemas.microsoft.com/office/drawing/2014/main" id="{73782E3F-CAB0-8D46-90FE-89221428B86C}"/>
              </a:ext>
            </a:extLst>
          </p:cNvPr>
          <p:cNvSpPr/>
          <p:nvPr/>
        </p:nvSpPr>
        <p:spPr>
          <a:xfrm>
            <a:off x="312425" y="1389153"/>
            <a:ext cx="5304604" cy="492443"/>
          </a:xfrm>
          <a:prstGeom prst="rect">
            <a:avLst/>
          </a:prstGeom>
        </p:spPr>
        <p:txBody>
          <a:bodyPr wrap="square">
            <a:spAutoFit/>
          </a:bodyPr>
          <a:lstStyle/>
          <a:p>
            <a:r>
              <a:rPr lang="en-US" sz="2600" b="1" dirty="0">
                <a:solidFill>
                  <a:schemeClr val="accent2">
                    <a:lumMod val="75000"/>
                  </a:schemeClr>
                </a:solidFill>
                <a:latin typeface="Amazon Ember Light" panose="020B0403020204020204" pitchFamily="34" charset="0"/>
                <a:ea typeface="Amazon Ember Light" panose="020B0403020204020204" pitchFamily="34" charset="0"/>
                <a:cs typeface="Amazon Ember Light" panose="020B0403020204020204" pitchFamily="34" charset="0"/>
              </a:rPr>
              <a:t>The requirements include:</a:t>
            </a:r>
          </a:p>
        </p:txBody>
      </p:sp>
      <p:sp>
        <p:nvSpPr>
          <p:cNvPr id="7" name="Content Placeholder 2">
            <a:extLst>
              <a:ext uri="{FF2B5EF4-FFF2-40B4-BE49-F238E27FC236}">
                <a16:creationId xmlns:a16="http://schemas.microsoft.com/office/drawing/2014/main" id="{C05A2EF6-DD5F-0E49-B41C-3481CDD665AE}"/>
              </a:ext>
            </a:extLst>
          </p:cNvPr>
          <p:cNvSpPr>
            <a:spLocks noGrp="1" noChangeAspect="1"/>
          </p:cNvSpPr>
          <p:nvPr>
            <p:ph idx="1"/>
          </p:nvPr>
        </p:nvSpPr>
        <p:spPr>
          <a:xfrm>
            <a:off x="419100" y="1889446"/>
            <a:ext cx="11346180" cy="4510447"/>
          </a:xfrm>
          <a:solidFill>
            <a:schemeClr val="bg1">
              <a:alpha val="80000"/>
            </a:schemeClr>
          </a:solidFill>
        </p:spPr>
        <p:txBody>
          <a:bodyPr vert="horz" lIns="91440" tIns="45720" rIns="91440" bIns="45720" rtlCol="0">
            <a:noAutofit/>
          </a:bodyPr>
          <a:lstStyle/>
          <a:p>
            <a:pPr marL="457200" lvl="1">
              <a:lnSpc>
                <a:spcPct val="110000"/>
              </a:lnSpc>
              <a:spcBef>
                <a:spcPts val="600"/>
              </a:spcBef>
              <a:buFont typeface="+mj-lt"/>
              <a:buAutoNum type="arabicPeriod"/>
            </a:pPr>
            <a:r>
              <a:rPr lang="en-US" sz="2200" b="1" dirty="0">
                <a:latin typeface="Amazon Ember" panose="02000000000000000000" pitchFamily="2" charset="0"/>
                <a:ea typeface="Amazon Ember" panose="02000000000000000000" pitchFamily="2" charset="0"/>
                <a:cs typeface="Amazon Ember Light" panose="020B0403020204020204" pitchFamily="34" charset="0"/>
              </a:rPr>
              <a:t>Configuring </a:t>
            </a:r>
            <a:r>
              <a:rPr lang="en-US" sz="2200" dirty="0">
                <a:latin typeface="Amazon Ember" panose="02000000000000000000" pitchFamily="2" charset="0"/>
                <a:ea typeface="Amazon Ember" panose="02000000000000000000" pitchFamily="2" charset="0"/>
                <a:cs typeface="Amazon Ember Light" panose="020B0403020204020204" pitchFamily="34" charset="0"/>
              </a:rPr>
              <a:t>access permissions to conform with AWS best practices.</a:t>
            </a:r>
            <a:endParaRPr lang="en-US" sz="2200" dirty="0">
              <a:solidFill>
                <a:schemeClr val="tx1"/>
              </a:solidFill>
              <a:latin typeface="Amazon Ember" panose="02000000000000000000" pitchFamily="2" charset="0"/>
              <a:ea typeface="Amazon Ember" panose="02000000000000000000" pitchFamily="2" charset="0"/>
            </a:endParaRPr>
          </a:p>
          <a:p>
            <a:pPr marL="457200" lvl="1">
              <a:lnSpc>
                <a:spcPct val="110000"/>
              </a:lnSpc>
              <a:spcBef>
                <a:spcPts val="600"/>
              </a:spcBef>
              <a:buFont typeface="+mj-lt"/>
              <a:buAutoNum type="arabicPeriod"/>
            </a:pPr>
            <a:r>
              <a:rPr lang="en-US" sz="2200" b="1" dirty="0">
                <a:latin typeface="Amazon Ember" panose="02000000000000000000" pitchFamily="2" charset="0"/>
                <a:ea typeface="Amazon Ember" panose="02000000000000000000" pitchFamily="2" charset="0"/>
                <a:cs typeface="Amazon Ember Light" panose="020B0403020204020204" pitchFamily="34" charset="0"/>
              </a:rPr>
              <a:t>Building</a:t>
            </a:r>
            <a:r>
              <a:rPr lang="en-US" sz="2200" dirty="0">
                <a:latin typeface="Amazon Ember" panose="02000000000000000000" pitchFamily="2" charset="0"/>
                <a:ea typeface="Amazon Ember" panose="02000000000000000000" pitchFamily="2" charset="0"/>
                <a:cs typeface="Amazon Ember Light" panose="020B0403020204020204" pitchFamily="34" charset="0"/>
              </a:rPr>
              <a:t> networks that conform to AWS best practices while providing all the necessary network services to the application in their different environments.</a:t>
            </a:r>
          </a:p>
          <a:p>
            <a:pPr marL="457200" lvl="1">
              <a:lnSpc>
                <a:spcPct val="110000"/>
              </a:lnSpc>
              <a:spcBef>
                <a:spcPts val="600"/>
              </a:spcBef>
              <a:buFont typeface="+mj-lt"/>
              <a:buAutoNum type="arabicPeriod"/>
            </a:pPr>
            <a:r>
              <a:rPr lang="en-US" sz="2200" b="1" dirty="0">
                <a:latin typeface="Amazon Ember" panose="02000000000000000000" pitchFamily="2" charset="0"/>
                <a:ea typeface="Amazon Ember" panose="02000000000000000000" pitchFamily="2" charset="0"/>
                <a:cs typeface="Amazon Ember Light" panose="020B0403020204020204" pitchFamily="34" charset="0"/>
              </a:rPr>
              <a:t>Building</a:t>
            </a:r>
            <a:r>
              <a:rPr lang="en-US" sz="2200" dirty="0">
                <a:latin typeface="Amazon Ember" panose="02000000000000000000" pitchFamily="2" charset="0"/>
                <a:ea typeface="Amazon Ember" panose="02000000000000000000" pitchFamily="2" charset="0"/>
                <a:cs typeface="Amazon Ember Light" panose="020B0403020204020204" pitchFamily="34" charset="0"/>
              </a:rPr>
              <a:t> an architecture that matches the current architecture at the server hosting company and that can handle doubling the number of servers.</a:t>
            </a:r>
          </a:p>
          <a:p>
            <a:pPr marL="457200" lvl="1">
              <a:lnSpc>
                <a:spcPct val="110000"/>
              </a:lnSpc>
              <a:spcBef>
                <a:spcPts val="600"/>
              </a:spcBef>
              <a:buFont typeface="+mj-lt"/>
              <a:buAutoNum type="arabicPeriod"/>
            </a:pPr>
            <a:r>
              <a:rPr lang="en-US" sz="2200" b="1" dirty="0">
                <a:latin typeface="Amazon Ember" panose="02000000000000000000" pitchFamily="2" charset="0"/>
                <a:ea typeface="Amazon Ember" panose="02000000000000000000" pitchFamily="2" charset="0"/>
                <a:cs typeface="Amazon Ember Light" panose="020B0403020204020204" pitchFamily="34" charset="0"/>
              </a:rPr>
              <a:t>Securing</a:t>
            </a:r>
            <a:r>
              <a:rPr lang="en-US" sz="2200" dirty="0">
                <a:latin typeface="Amazon Ember" panose="02000000000000000000" pitchFamily="2" charset="0"/>
                <a:ea typeface="Amazon Ember" panose="02000000000000000000" pitchFamily="2" charset="0"/>
                <a:cs typeface="Amazon Ember Light" panose="020B0403020204020204" pitchFamily="34" charset="0"/>
              </a:rPr>
              <a:t> all medical information, as medical information usually contains highly sensitive personally identifiable information (PII). </a:t>
            </a:r>
          </a:p>
          <a:p>
            <a:pPr marL="457200" lvl="1">
              <a:lnSpc>
                <a:spcPct val="110000"/>
              </a:lnSpc>
              <a:spcBef>
                <a:spcPts val="600"/>
              </a:spcBef>
              <a:buFont typeface="+mj-lt"/>
              <a:buAutoNum type="arabicPeriod"/>
            </a:pPr>
            <a:r>
              <a:rPr lang="en-US" sz="2200" b="1" dirty="0">
                <a:latin typeface="Amazon Ember" panose="02000000000000000000" pitchFamily="2" charset="0"/>
                <a:ea typeface="Amazon Ember" panose="02000000000000000000" pitchFamily="2" charset="0"/>
                <a:cs typeface="Amazon Ember Light" panose="020B0403020204020204" pitchFamily="34" charset="0"/>
              </a:rPr>
              <a:t>Utilizing</a:t>
            </a:r>
            <a:r>
              <a:rPr lang="en-US" sz="2200" dirty="0">
                <a:latin typeface="Amazon Ember" panose="02000000000000000000" pitchFamily="2" charset="0"/>
                <a:ea typeface="Amazon Ember" panose="02000000000000000000" pitchFamily="2" charset="0"/>
                <a:cs typeface="Amazon Ember Light" panose="020B0403020204020204" pitchFamily="34" charset="0"/>
              </a:rPr>
              <a:t> </a:t>
            </a:r>
            <a:r>
              <a:rPr lang="en-US" sz="2200" dirty="0">
                <a:latin typeface="Amazon Ember" panose="02000000000000000000" pitchFamily="2" charset="0"/>
                <a:ea typeface="Amazon Ember" panose="02000000000000000000" pitchFamily="2" charset="0"/>
                <a:cs typeface="Amazon Ember" panose="020B0603020204020204" pitchFamily="34" charset="0"/>
              </a:rPr>
              <a:t>load balancers for web tier and application tier that must support </a:t>
            </a:r>
            <a:r>
              <a:rPr lang="en-US" sz="2200" b="1" dirty="0">
                <a:latin typeface="Amazon Ember" panose="02000000000000000000" pitchFamily="2" charset="0"/>
                <a:ea typeface="Amazon Ember" panose="02000000000000000000" pitchFamily="2" charset="0"/>
                <a:cs typeface="Amazon Ember" panose="020B0603020204020204" pitchFamily="34" charset="0"/>
              </a:rPr>
              <a:t>HTTP, HTTPS, TCP protocols</a:t>
            </a:r>
            <a:r>
              <a:rPr lang="en-US" sz="2200" dirty="0">
                <a:latin typeface="Amazon Ember" panose="02000000000000000000" pitchFamily="2" charset="0"/>
                <a:ea typeface="Amazon Ember" panose="02000000000000000000" pitchFamily="2" charset="0"/>
                <a:cs typeface="Amazon Ember" panose="020B0603020204020204" pitchFamily="34" charset="0"/>
              </a:rPr>
              <a:t> </a:t>
            </a:r>
            <a:r>
              <a:rPr lang="en-US" sz="2200" b="1" dirty="0">
                <a:latin typeface="Amazon Ember" panose="02000000000000000000" pitchFamily="2" charset="0"/>
                <a:ea typeface="Amazon Ember" panose="02000000000000000000" pitchFamily="2" charset="0"/>
              </a:rPr>
              <a:t>plans to move their application into AWS.</a:t>
            </a:r>
          </a:p>
          <a:p>
            <a:pPr marL="457200" lvl="1">
              <a:lnSpc>
                <a:spcPct val="110000"/>
              </a:lnSpc>
              <a:spcBef>
                <a:spcPts val="600"/>
              </a:spcBef>
              <a:buFont typeface="+mj-lt"/>
              <a:buAutoNum type="arabicPeriod"/>
            </a:pPr>
            <a:r>
              <a:rPr lang="en-US" sz="2200" b="1" dirty="0">
                <a:latin typeface="Amazon Ember" panose="02000000000000000000" pitchFamily="2" charset="0"/>
                <a:ea typeface="Amazon Ember" panose="02000000000000000000" pitchFamily="2" charset="0"/>
              </a:rPr>
              <a:t>Architecture </a:t>
            </a:r>
            <a:r>
              <a:rPr lang="en-US" sz="2200" dirty="0">
                <a:latin typeface="Amazon Ember" panose="02000000000000000000" pitchFamily="2" charset="0"/>
                <a:ea typeface="Amazon Ember" panose="02000000000000000000" pitchFamily="2" charset="0"/>
              </a:rPr>
              <a:t>should be resilient (built for business continuity).</a:t>
            </a:r>
          </a:p>
          <a:p>
            <a:pPr marL="457200" lvl="1">
              <a:lnSpc>
                <a:spcPct val="110000"/>
              </a:lnSpc>
              <a:spcBef>
                <a:spcPts val="600"/>
              </a:spcBef>
              <a:buFont typeface="+mj-lt"/>
              <a:buAutoNum type="arabicPeriod"/>
            </a:pPr>
            <a:r>
              <a:rPr lang="en-US" sz="2200" b="1" dirty="0">
                <a:latin typeface="Amazon Ember" panose="02000000000000000000" pitchFamily="2" charset="0"/>
                <a:ea typeface="Amazon Ember" panose="02000000000000000000" pitchFamily="2" charset="0"/>
                <a:cs typeface="Amazon Ember Light" panose="020B0403020204020204" pitchFamily="34" charset="0"/>
              </a:rPr>
              <a:t>Configuring</a:t>
            </a:r>
            <a:r>
              <a:rPr lang="en-US" sz="2200" dirty="0">
                <a:latin typeface="Amazon Ember" panose="02000000000000000000" pitchFamily="2" charset="0"/>
                <a:ea typeface="Amazon Ember" panose="02000000000000000000" pitchFamily="2" charset="0"/>
                <a:cs typeface="Amazon Ember Light" panose="020B0403020204020204" pitchFamily="34" charset="0"/>
              </a:rPr>
              <a:t> auditing to track all user actions.</a:t>
            </a:r>
          </a:p>
        </p:txBody>
      </p:sp>
    </p:spTree>
    <p:extLst>
      <p:ext uri="{BB962C8B-B14F-4D97-AF65-F5344CB8AC3E}">
        <p14:creationId xmlns:p14="http://schemas.microsoft.com/office/powerpoint/2010/main" val="605958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D67E4-BDC1-B340-8993-E1E72418A01F}"/>
              </a:ext>
            </a:extLst>
          </p:cNvPr>
          <p:cNvSpPr>
            <a:spLocks noGrp="1"/>
          </p:cNvSpPr>
          <p:nvPr>
            <p:ph type="title"/>
          </p:nvPr>
        </p:nvSpPr>
        <p:spPr/>
        <p:txBody>
          <a:bodyPr/>
          <a:lstStyle/>
          <a:p>
            <a:r>
              <a:rPr lang="en-US" dirty="0"/>
              <a:t>Project Objectives</a:t>
            </a:r>
          </a:p>
        </p:txBody>
      </p:sp>
      <p:sp>
        <p:nvSpPr>
          <p:cNvPr id="4" name="Content Placeholder 2">
            <a:extLst>
              <a:ext uri="{FF2B5EF4-FFF2-40B4-BE49-F238E27FC236}">
                <a16:creationId xmlns:a16="http://schemas.microsoft.com/office/drawing/2014/main" id="{AA03B58E-9CA1-F041-8923-2FE03FDDD563}"/>
              </a:ext>
            </a:extLst>
          </p:cNvPr>
          <p:cNvSpPr>
            <a:spLocks noGrp="1"/>
          </p:cNvSpPr>
          <p:nvPr>
            <p:ph idx="1"/>
          </p:nvPr>
        </p:nvSpPr>
        <p:spPr>
          <a:xfrm>
            <a:off x="76816" y="924460"/>
            <a:ext cx="11276984" cy="4504314"/>
          </a:xfrm>
        </p:spPr>
        <p:txBody>
          <a:bodyPr anchor="ctr">
            <a:noAutofit/>
          </a:bodyPr>
          <a:lstStyle/>
          <a:p>
            <a:pPr marL="219075" lvl="1" indent="0" defTabSz="342900">
              <a:lnSpc>
                <a:spcPct val="150000"/>
              </a:lnSpc>
              <a:spcBef>
                <a:spcPts val="0"/>
              </a:spcBef>
              <a:spcAft>
                <a:spcPts val="600"/>
              </a:spcAft>
              <a:buClr>
                <a:schemeClr val="accent1"/>
              </a:buClr>
              <a:buNone/>
              <a:tabLst>
                <a:tab pos="8461375" algn="r"/>
              </a:tabLst>
            </a:pPr>
            <a:r>
              <a:rPr lang="en-US" sz="2800" dirty="0"/>
              <a:t>Upon completion of this project, you will be able to:</a:t>
            </a:r>
          </a:p>
          <a:p>
            <a:pPr marL="682625" lvl="1" indent="-463550" defTabSz="342900">
              <a:lnSpc>
                <a:spcPct val="100000"/>
              </a:lnSpc>
              <a:spcBef>
                <a:spcPts val="0"/>
              </a:spcBef>
              <a:buClr>
                <a:schemeClr val="accent1"/>
              </a:buClr>
              <a:tabLst>
                <a:tab pos="8461375" algn="r"/>
              </a:tabLst>
            </a:pPr>
            <a:r>
              <a:rPr lang="en-US" sz="2800" dirty="0"/>
              <a:t>Experience the communication challenges faced when attempting to apply technology as the solution to business problems.</a:t>
            </a:r>
          </a:p>
          <a:p>
            <a:pPr marL="682625" lvl="1" indent="-463550" defTabSz="342900">
              <a:lnSpc>
                <a:spcPct val="100000"/>
              </a:lnSpc>
              <a:spcBef>
                <a:spcPts val="0"/>
              </a:spcBef>
              <a:buClr>
                <a:schemeClr val="accent1"/>
              </a:buClr>
              <a:tabLst>
                <a:tab pos="8461375" algn="r"/>
              </a:tabLst>
            </a:pPr>
            <a:r>
              <a:rPr lang="en-US" sz="2800" dirty="0"/>
              <a:t>Translate customer requirements into a proposed technical solution.</a:t>
            </a:r>
          </a:p>
          <a:p>
            <a:pPr marL="682625" lvl="1" indent="-463550" defTabSz="342900">
              <a:lnSpc>
                <a:spcPct val="100000"/>
              </a:lnSpc>
              <a:spcBef>
                <a:spcPts val="0"/>
              </a:spcBef>
              <a:buClr>
                <a:schemeClr val="accent1"/>
              </a:buClr>
              <a:tabLst>
                <a:tab pos="8461375" algn="r"/>
              </a:tabLst>
            </a:pPr>
            <a:r>
              <a:rPr lang="en-US" sz="2800" dirty="0"/>
              <a:t>Present the proposed solution to the customer.</a:t>
            </a:r>
          </a:p>
        </p:txBody>
      </p:sp>
    </p:spTree>
    <p:extLst>
      <p:ext uri="{BB962C8B-B14F-4D97-AF65-F5344CB8AC3E}">
        <p14:creationId xmlns:p14="http://schemas.microsoft.com/office/powerpoint/2010/main" val="3050596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Picture 73">
            <a:extLst>
              <a:ext uri="{FF2B5EF4-FFF2-40B4-BE49-F238E27FC236}">
                <a16:creationId xmlns:a16="http://schemas.microsoft.com/office/drawing/2014/main" id="{38E3E456-D1EE-A44F-8270-FCD28AB068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3546" y="2128083"/>
            <a:ext cx="4157472" cy="3960835"/>
          </a:xfrm>
          <a:prstGeom prst="rect">
            <a:avLst/>
          </a:prstGeom>
        </p:spPr>
      </p:pic>
      <p:sp>
        <p:nvSpPr>
          <p:cNvPr id="73" name="TextBox 72">
            <a:extLst>
              <a:ext uri="{FF2B5EF4-FFF2-40B4-BE49-F238E27FC236}">
                <a16:creationId xmlns:a16="http://schemas.microsoft.com/office/drawing/2014/main" id="{AFB2F8FB-D6EF-2246-912B-D69D72930F0C}"/>
              </a:ext>
            </a:extLst>
          </p:cNvPr>
          <p:cNvSpPr txBox="1"/>
          <p:nvPr/>
        </p:nvSpPr>
        <p:spPr>
          <a:xfrm>
            <a:off x="5043948" y="1761424"/>
            <a:ext cx="6956668" cy="4529445"/>
          </a:xfrm>
          <a:prstGeom prst="rect">
            <a:avLst/>
          </a:prstGeom>
          <a:solidFill>
            <a:schemeClr val="bg1">
              <a:alpha val="70000"/>
            </a:schemeClr>
          </a:solidFill>
        </p:spPr>
        <p:txBody>
          <a:bodyPr wrap="square" rtlCol="0">
            <a:spAutoFit/>
          </a:bodyPr>
          <a:lstStyle/>
          <a:p>
            <a:pPr marL="285750" indent="-285750">
              <a:spcBef>
                <a:spcPts val="1200"/>
              </a:spcBef>
              <a:spcAft>
                <a:spcPts val="1000"/>
              </a:spcAft>
              <a:buFont typeface="Wingdings" panose="05000000000000000000" pitchFamily="2" charset="2"/>
              <a:buChar char="q"/>
            </a:pPr>
            <a:r>
              <a:rPr lang="en-US" sz="2000" dirty="0"/>
              <a:t>_________________________________________________</a:t>
            </a:r>
          </a:p>
          <a:p>
            <a:pPr marL="285750" indent="-285750">
              <a:spcBef>
                <a:spcPts val="1200"/>
              </a:spcBef>
              <a:spcAft>
                <a:spcPts val="1000"/>
              </a:spcAft>
              <a:buFont typeface="Wingdings" panose="05000000000000000000" pitchFamily="2" charset="2"/>
              <a:buChar char="q"/>
            </a:pPr>
            <a:r>
              <a:rPr lang="en-US" sz="2000" dirty="0"/>
              <a:t>_________________________________________________</a:t>
            </a:r>
          </a:p>
          <a:p>
            <a:pPr marL="285750" indent="-285750">
              <a:spcBef>
                <a:spcPts val="1200"/>
              </a:spcBef>
              <a:spcAft>
                <a:spcPts val="1000"/>
              </a:spcAft>
              <a:buFont typeface="Wingdings" panose="05000000000000000000" pitchFamily="2" charset="2"/>
              <a:buChar char="q"/>
            </a:pPr>
            <a:r>
              <a:rPr lang="en-US" sz="2000" dirty="0"/>
              <a:t>_________________________________________________</a:t>
            </a:r>
          </a:p>
          <a:p>
            <a:pPr marL="285750" indent="-285750">
              <a:spcBef>
                <a:spcPts val="1200"/>
              </a:spcBef>
              <a:spcAft>
                <a:spcPts val="1000"/>
              </a:spcAft>
              <a:buFont typeface="Wingdings" panose="05000000000000000000" pitchFamily="2" charset="2"/>
              <a:buChar char="q"/>
            </a:pPr>
            <a:r>
              <a:rPr lang="en-US" sz="2000" dirty="0"/>
              <a:t>_________________________________________________</a:t>
            </a:r>
          </a:p>
          <a:p>
            <a:pPr marL="285750" indent="-285750">
              <a:spcBef>
                <a:spcPts val="1200"/>
              </a:spcBef>
              <a:spcAft>
                <a:spcPts val="1000"/>
              </a:spcAft>
              <a:buFont typeface="Wingdings" panose="05000000000000000000" pitchFamily="2" charset="2"/>
              <a:buChar char="q"/>
            </a:pPr>
            <a:r>
              <a:rPr lang="en-US" sz="2000" dirty="0"/>
              <a:t>_________________________________________________</a:t>
            </a:r>
          </a:p>
          <a:p>
            <a:pPr marL="285750" indent="-285750">
              <a:spcBef>
                <a:spcPts val="1200"/>
              </a:spcBef>
              <a:spcAft>
                <a:spcPts val="1000"/>
              </a:spcAft>
              <a:buFont typeface="Wingdings" panose="05000000000000000000" pitchFamily="2" charset="2"/>
              <a:buChar char="q"/>
            </a:pPr>
            <a:r>
              <a:rPr lang="en-US" sz="2000" dirty="0"/>
              <a:t>_________________________________________________</a:t>
            </a:r>
          </a:p>
          <a:p>
            <a:pPr marL="285750" indent="-285750">
              <a:spcBef>
                <a:spcPts val="1200"/>
              </a:spcBef>
              <a:spcAft>
                <a:spcPts val="1000"/>
              </a:spcAft>
              <a:buFont typeface="Wingdings" panose="05000000000000000000" pitchFamily="2" charset="2"/>
              <a:buChar char="q"/>
            </a:pPr>
            <a:r>
              <a:rPr lang="en-US" sz="2000" dirty="0"/>
              <a:t>_________________________________________________</a:t>
            </a:r>
          </a:p>
          <a:p>
            <a:pPr marL="285750" indent="-285750">
              <a:spcBef>
                <a:spcPts val="1200"/>
              </a:spcBef>
              <a:spcAft>
                <a:spcPts val="1000"/>
              </a:spcAft>
              <a:buFont typeface="Wingdings" panose="05000000000000000000" pitchFamily="2" charset="2"/>
              <a:buChar char="q"/>
            </a:pPr>
            <a:r>
              <a:rPr lang="en-US" sz="2000" dirty="0"/>
              <a:t>_________________________________________________</a:t>
            </a:r>
          </a:p>
        </p:txBody>
      </p:sp>
      <p:sp>
        <p:nvSpPr>
          <p:cNvPr id="4" name="Slide Number Placeholder 3">
            <a:extLst>
              <a:ext uri="{FF2B5EF4-FFF2-40B4-BE49-F238E27FC236}">
                <a16:creationId xmlns:a16="http://schemas.microsoft.com/office/drawing/2014/main" id="{A061F05B-565C-BA4B-BA52-ABC5C4365DAC}"/>
              </a:ext>
            </a:extLst>
          </p:cNvPr>
          <p:cNvSpPr>
            <a:spLocks noGrp="1"/>
          </p:cNvSpPr>
          <p:nvPr>
            <p:ph type="sldNum" sz="quarter" idx="12"/>
          </p:nvPr>
        </p:nvSpPr>
        <p:spPr>
          <a:xfrm>
            <a:off x="9139428" y="6356350"/>
            <a:ext cx="2743200" cy="365125"/>
          </a:xfrm>
        </p:spPr>
        <p:txBody>
          <a:bodyPr/>
          <a:lstStyle/>
          <a:p>
            <a:fld id="{9FC43BFD-8FF7-A343-A8A6-E2338FCE8046}" type="slidenum">
              <a:rPr lang="en-US" smtClean="0"/>
              <a:pPr/>
              <a:t>20</a:t>
            </a:fld>
            <a:endParaRPr lang="en-US" dirty="0"/>
          </a:p>
        </p:txBody>
      </p:sp>
      <p:sp>
        <p:nvSpPr>
          <p:cNvPr id="38" name="Title 1">
            <a:extLst>
              <a:ext uri="{FF2B5EF4-FFF2-40B4-BE49-F238E27FC236}">
                <a16:creationId xmlns:a16="http://schemas.microsoft.com/office/drawing/2014/main" id="{9EE701C9-5F50-A547-B8BF-67376F96660F}"/>
              </a:ext>
            </a:extLst>
          </p:cNvPr>
          <p:cNvSpPr txBox="1">
            <a:spLocks/>
          </p:cNvSpPr>
          <p:nvPr/>
        </p:nvSpPr>
        <p:spPr>
          <a:xfrm>
            <a:off x="390939" y="382060"/>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0" i="0" kern="1200">
                <a:solidFill>
                  <a:schemeClr val="bg1"/>
                </a:solidFill>
                <a:latin typeface="Amazon Ember Light" charset="0"/>
                <a:ea typeface="Amazon Ember Light" charset="0"/>
                <a:cs typeface="Amazon Ember Light" charset="0"/>
              </a:defRPr>
            </a:lvl1pPr>
          </a:lstStyle>
          <a:p>
            <a:r>
              <a:rPr lang="en-US" sz="3600" dirty="0"/>
              <a:t>Solution – Identify AWS Services </a:t>
            </a:r>
          </a:p>
        </p:txBody>
      </p:sp>
      <p:sp>
        <p:nvSpPr>
          <p:cNvPr id="72" name="TextBox 71">
            <a:extLst>
              <a:ext uri="{FF2B5EF4-FFF2-40B4-BE49-F238E27FC236}">
                <a16:creationId xmlns:a16="http://schemas.microsoft.com/office/drawing/2014/main" id="{5FB8E465-83C1-324F-9D63-F49C88B17626}"/>
              </a:ext>
            </a:extLst>
          </p:cNvPr>
          <p:cNvSpPr txBox="1"/>
          <p:nvPr/>
        </p:nvSpPr>
        <p:spPr>
          <a:xfrm>
            <a:off x="390937" y="1990941"/>
            <a:ext cx="4535023" cy="3108543"/>
          </a:xfrm>
          <a:prstGeom prst="rect">
            <a:avLst/>
          </a:prstGeom>
          <a:noFill/>
        </p:spPr>
        <p:txBody>
          <a:bodyPr wrap="square" rtlCol="0">
            <a:spAutoFit/>
          </a:bodyPr>
          <a:lstStyle/>
          <a:p>
            <a:r>
              <a:rPr lang="en-US" sz="2800" dirty="0">
                <a:latin typeface="Amazon Ember" panose="020B0603020204020204" pitchFamily="34" charset="0"/>
                <a:ea typeface="Amazon Ember" panose="020B0603020204020204" pitchFamily="34" charset="0"/>
                <a:cs typeface="Amazon Ember" panose="020B0603020204020204" pitchFamily="34" charset="0"/>
              </a:rPr>
              <a:t>Identify the</a:t>
            </a:r>
            <a:r>
              <a:rPr lang="en-US" sz="2800" dirty="0">
                <a:solidFill>
                  <a:srgbClr val="C00000"/>
                </a:solidFill>
                <a:latin typeface="Amazon Ember" panose="020B0603020204020204" pitchFamily="34" charset="0"/>
                <a:ea typeface="Amazon Ember" panose="020B0603020204020204" pitchFamily="34" charset="0"/>
                <a:cs typeface="Amazon Ember" panose="020B0603020204020204" pitchFamily="34" charset="0"/>
              </a:rPr>
              <a:t> POTENTIAL </a:t>
            </a:r>
            <a:r>
              <a:rPr lang="en-US" sz="2800" dirty="0">
                <a:latin typeface="Amazon Ember" panose="020B0603020204020204" pitchFamily="34" charset="0"/>
                <a:ea typeface="Amazon Ember" panose="020B0603020204020204" pitchFamily="34" charset="0"/>
                <a:cs typeface="Amazon Ember" panose="020B0603020204020204" pitchFamily="34" charset="0"/>
              </a:rPr>
              <a:t>services needed and the purpose for each service that will be used to move </a:t>
            </a:r>
            <a:r>
              <a:rPr lang="en-US" sz="2800" dirty="0">
                <a:solidFill>
                  <a:schemeClr val="accent2">
                    <a:lumMod val="75000"/>
                  </a:schemeClr>
                </a:solidFill>
                <a:latin typeface="Amazon Ember" panose="020B0603020204020204" pitchFamily="34" charset="0"/>
                <a:ea typeface="Amazon Ember" panose="020B0603020204020204" pitchFamily="34" charset="0"/>
                <a:cs typeface="Amazon Ember" panose="020B0603020204020204" pitchFamily="34" charset="0"/>
              </a:rPr>
              <a:t>A Medical Company’s </a:t>
            </a:r>
            <a:r>
              <a:rPr lang="en-US" sz="2800" dirty="0">
                <a:latin typeface="Amazon Ember" panose="020B0603020204020204" pitchFamily="34" charset="0"/>
                <a:ea typeface="Amazon Ember" panose="020B0603020204020204" pitchFamily="34" charset="0"/>
                <a:cs typeface="Amazon Ember" panose="020B0603020204020204" pitchFamily="34" charset="0"/>
              </a:rPr>
              <a:t>current environment to AWS.</a:t>
            </a:r>
          </a:p>
        </p:txBody>
      </p:sp>
    </p:spTree>
    <p:extLst>
      <p:ext uri="{BB962C8B-B14F-4D97-AF65-F5344CB8AC3E}">
        <p14:creationId xmlns:p14="http://schemas.microsoft.com/office/powerpoint/2010/main" val="2254739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53627-92D3-7048-9B70-62598433124B}"/>
              </a:ext>
            </a:extLst>
          </p:cNvPr>
          <p:cNvSpPr>
            <a:spLocks noGrp="1"/>
          </p:cNvSpPr>
          <p:nvPr>
            <p:ph type="title"/>
          </p:nvPr>
        </p:nvSpPr>
        <p:spPr/>
        <p:txBody>
          <a:bodyPr>
            <a:normAutofit/>
          </a:bodyPr>
          <a:lstStyle/>
          <a:p>
            <a:r>
              <a:rPr lang="en-US" sz="3600" dirty="0"/>
              <a:t>Detailed Requirements – User Authentication</a:t>
            </a:r>
          </a:p>
        </p:txBody>
      </p:sp>
      <p:sp>
        <p:nvSpPr>
          <p:cNvPr id="4" name="Slide Number Placeholder 3">
            <a:extLst>
              <a:ext uri="{FF2B5EF4-FFF2-40B4-BE49-F238E27FC236}">
                <a16:creationId xmlns:a16="http://schemas.microsoft.com/office/drawing/2014/main" id="{581C7F46-E238-B24C-A973-006414F4D1B3}"/>
              </a:ext>
            </a:extLst>
          </p:cNvPr>
          <p:cNvSpPr>
            <a:spLocks noGrp="1"/>
          </p:cNvSpPr>
          <p:nvPr>
            <p:ph type="sldNum" sz="quarter" idx="12"/>
          </p:nvPr>
        </p:nvSpPr>
        <p:spPr/>
        <p:txBody>
          <a:bodyPr/>
          <a:lstStyle/>
          <a:p>
            <a:fld id="{9FC43BFD-8FF7-A343-A8A6-E2338FCE8046}" type="slidenum">
              <a:rPr lang="en-US" smtClean="0"/>
              <a:pPr/>
              <a:t>21</a:t>
            </a:fld>
            <a:endParaRPr lang="en-US" dirty="0"/>
          </a:p>
        </p:txBody>
      </p:sp>
      <p:sp>
        <p:nvSpPr>
          <p:cNvPr id="8" name="Slide Number Placeholder 3">
            <a:extLst>
              <a:ext uri="{FF2B5EF4-FFF2-40B4-BE49-F238E27FC236}">
                <a16:creationId xmlns:a16="http://schemas.microsoft.com/office/drawing/2014/main" id="{D374E233-B4B4-C440-A6AA-6C181E7C0485}"/>
              </a:ext>
            </a:extLst>
          </p:cNvPr>
          <p:cNvSpPr txBox="1">
            <a:spLocks/>
          </p:cNvSpPr>
          <p:nvPr/>
        </p:nvSpPr>
        <p:spPr>
          <a:xfrm>
            <a:off x="9006607" y="6572512"/>
            <a:ext cx="2742486" cy="365125"/>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nvGrpSpPr>
          <p:cNvPr id="9" name="Group 8">
            <a:extLst>
              <a:ext uri="{FF2B5EF4-FFF2-40B4-BE49-F238E27FC236}">
                <a16:creationId xmlns:a16="http://schemas.microsoft.com/office/drawing/2014/main" id="{80370E5D-841A-4D4F-AD19-A09A39023C92}"/>
              </a:ext>
            </a:extLst>
          </p:cNvPr>
          <p:cNvGrpSpPr/>
          <p:nvPr/>
        </p:nvGrpSpPr>
        <p:grpSpPr>
          <a:xfrm>
            <a:off x="100040" y="2797684"/>
            <a:ext cx="11649053" cy="2171813"/>
            <a:chOff x="100040" y="6377390"/>
            <a:chExt cx="11649053" cy="2171813"/>
          </a:xfrm>
        </p:grpSpPr>
        <p:grpSp>
          <p:nvGrpSpPr>
            <p:cNvPr id="10" name="Group 9">
              <a:extLst>
                <a:ext uri="{FF2B5EF4-FFF2-40B4-BE49-F238E27FC236}">
                  <a16:creationId xmlns:a16="http://schemas.microsoft.com/office/drawing/2014/main" id="{8C7A65C8-8030-A245-9080-372AC53B51E8}"/>
                </a:ext>
              </a:extLst>
            </p:cNvPr>
            <p:cNvGrpSpPr/>
            <p:nvPr/>
          </p:nvGrpSpPr>
          <p:grpSpPr>
            <a:xfrm>
              <a:off x="100040" y="6377390"/>
              <a:ext cx="11649053" cy="2171813"/>
              <a:chOff x="2683882" y="5277456"/>
              <a:chExt cx="6991720" cy="1174906"/>
            </a:xfrm>
          </p:grpSpPr>
          <p:grpSp>
            <p:nvGrpSpPr>
              <p:cNvPr id="12" name="Group 11">
                <a:extLst>
                  <a:ext uri="{FF2B5EF4-FFF2-40B4-BE49-F238E27FC236}">
                    <a16:creationId xmlns:a16="http://schemas.microsoft.com/office/drawing/2014/main" id="{BDE713C8-B9A4-4A48-8D7C-925104EB3A56}"/>
                  </a:ext>
                </a:extLst>
              </p:cNvPr>
              <p:cNvGrpSpPr/>
              <p:nvPr/>
            </p:nvGrpSpPr>
            <p:grpSpPr>
              <a:xfrm>
                <a:off x="4010232" y="5664890"/>
                <a:ext cx="4339945" cy="0"/>
                <a:chOff x="5366763" y="5672764"/>
                <a:chExt cx="4339945" cy="0"/>
              </a:xfrm>
            </p:grpSpPr>
            <p:cxnSp>
              <p:nvCxnSpPr>
                <p:cNvPr id="17" name="Straight Arrow Connector 16">
                  <a:extLst>
                    <a:ext uri="{FF2B5EF4-FFF2-40B4-BE49-F238E27FC236}">
                      <a16:creationId xmlns:a16="http://schemas.microsoft.com/office/drawing/2014/main" id="{3843BB00-0CEF-074B-9925-DF7E85064648}"/>
                    </a:ext>
                  </a:extLst>
                </p:cNvPr>
                <p:cNvCxnSpPr/>
                <p:nvPr/>
              </p:nvCxnSpPr>
              <p:spPr>
                <a:xfrm>
                  <a:off x="8880231" y="5672764"/>
                  <a:ext cx="826477" cy="0"/>
                </a:xfrm>
                <a:prstGeom prst="straightConnector1">
                  <a:avLst/>
                </a:prstGeom>
                <a:ln w="1270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4C9EAB3-5569-4546-8263-24645C84A4B4}"/>
                    </a:ext>
                  </a:extLst>
                </p:cNvPr>
                <p:cNvCxnSpPr>
                  <a:cxnSpLocks/>
                </p:cNvCxnSpPr>
                <p:nvPr/>
              </p:nvCxnSpPr>
              <p:spPr>
                <a:xfrm flipH="1">
                  <a:off x="5366763" y="5672764"/>
                  <a:ext cx="856309" cy="0"/>
                </a:xfrm>
                <a:prstGeom prst="straightConnector1">
                  <a:avLst/>
                </a:prstGeom>
                <a:ln w="1270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13" name="Picture 12">
                <a:extLst>
                  <a:ext uri="{FF2B5EF4-FFF2-40B4-BE49-F238E27FC236}">
                    <a16:creationId xmlns:a16="http://schemas.microsoft.com/office/drawing/2014/main" id="{CD9558D5-054E-B94B-8B84-9C9FD41D57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5419" y="5277456"/>
                <a:ext cx="761234" cy="789426"/>
              </a:xfrm>
              <a:prstGeom prst="rect">
                <a:avLst/>
              </a:prstGeom>
            </p:spPr>
          </p:pic>
          <p:pic>
            <p:nvPicPr>
              <p:cNvPr id="14" name="Picture 13">
                <a:extLst>
                  <a:ext uri="{FF2B5EF4-FFF2-40B4-BE49-F238E27FC236}">
                    <a16:creationId xmlns:a16="http://schemas.microsoft.com/office/drawing/2014/main" id="{4988CE21-CD2E-1548-9D34-AC9C0D42B4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2220" y="5277456"/>
                <a:ext cx="761234" cy="789426"/>
              </a:xfrm>
              <a:prstGeom prst="rect">
                <a:avLst/>
              </a:prstGeom>
            </p:spPr>
          </p:pic>
          <p:pic>
            <p:nvPicPr>
              <p:cNvPr id="15" name="Picture 14" descr="Multimedia.png">
                <a:extLst>
                  <a:ext uri="{FF2B5EF4-FFF2-40B4-BE49-F238E27FC236}">
                    <a16:creationId xmlns:a16="http://schemas.microsoft.com/office/drawing/2014/main" id="{E18DCDCA-FDBD-A44F-B6B6-3DCE16448F9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683882" y="5528318"/>
                <a:ext cx="924044" cy="924044"/>
              </a:xfrm>
              <a:prstGeom prst="rect">
                <a:avLst/>
              </a:prstGeom>
            </p:spPr>
          </p:pic>
          <p:pic>
            <p:nvPicPr>
              <p:cNvPr id="16" name="Picture 15" descr="Multimedia.png">
                <a:extLst>
                  <a:ext uri="{FF2B5EF4-FFF2-40B4-BE49-F238E27FC236}">
                    <a16:creationId xmlns:a16="http://schemas.microsoft.com/office/drawing/2014/main" id="{862917AA-9BE6-DC4E-814B-44B73F02BDE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751558" y="5528318"/>
                <a:ext cx="924044" cy="924044"/>
              </a:xfrm>
              <a:prstGeom prst="rect">
                <a:avLst/>
              </a:prstGeom>
            </p:spPr>
          </p:pic>
        </p:grpSp>
        <p:pic>
          <p:nvPicPr>
            <p:cNvPr id="11" name="Picture 10">
              <a:extLst>
                <a:ext uri="{FF2B5EF4-FFF2-40B4-BE49-F238E27FC236}">
                  <a16:creationId xmlns:a16="http://schemas.microsoft.com/office/drawing/2014/main" id="{F56D5A75-0504-984B-B4AD-93D04EC93B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3864" y="6377390"/>
              <a:ext cx="2175714" cy="2145496"/>
            </a:xfrm>
            <a:prstGeom prst="rect">
              <a:avLst/>
            </a:prstGeom>
          </p:spPr>
        </p:pic>
      </p:grpSp>
      <p:sp>
        <p:nvSpPr>
          <p:cNvPr id="19" name="Rectangle 18">
            <a:extLst>
              <a:ext uri="{FF2B5EF4-FFF2-40B4-BE49-F238E27FC236}">
                <a16:creationId xmlns:a16="http://schemas.microsoft.com/office/drawing/2014/main" id="{85E8FFF4-A1ED-4445-AFDE-8D70CB790ED5}"/>
              </a:ext>
            </a:extLst>
          </p:cNvPr>
          <p:cNvSpPr/>
          <p:nvPr/>
        </p:nvSpPr>
        <p:spPr>
          <a:xfrm>
            <a:off x="6130927" y="1375212"/>
            <a:ext cx="5857875" cy="5016758"/>
          </a:xfrm>
          <a:prstGeom prst="rect">
            <a:avLst/>
          </a:prstGeom>
          <a:solidFill>
            <a:schemeClr val="bg1">
              <a:alpha val="85000"/>
            </a:schemeClr>
          </a:solidFill>
        </p:spPr>
        <p:txBody>
          <a:bodyPr wrap="square">
            <a:spAutoFit/>
          </a:bodyPr>
          <a:lstStyle/>
          <a:p>
            <a:pPr marL="456696" lvl="1">
              <a:spcBef>
                <a:spcPts val="1200"/>
              </a:spcBef>
            </a:pPr>
            <a:r>
              <a:rPr lang="en-US" sz="2000" b="1" dirty="0">
                <a:solidFill>
                  <a:schemeClr val="accent2">
                    <a:lumMod val="75000"/>
                  </a:schemeClr>
                </a:solidFill>
                <a:latin typeface="Amazon Ember" panose="020B0603020204020204" pitchFamily="34" charset="0"/>
                <a:ea typeface="Amazon Ember" panose="020B0603020204020204" pitchFamily="34" charset="0"/>
                <a:cs typeface="Amazon Ember" panose="020B0603020204020204" pitchFamily="34" charset="0"/>
              </a:rPr>
              <a:t>All other users </a:t>
            </a:r>
            <a:r>
              <a:rPr lang="en-US" sz="2000" dirty="0">
                <a:latin typeface="Amazon Ember" panose="020B0603020204020204" pitchFamily="34" charset="0"/>
                <a:ea typeface="Amazon Ember" panose="020B0603020204020204" pitchFamily="34" charset="0"/>
                <a:cs typeface="Amazon Ember" panose="020B0603020204020204" pitchFamily="34" charset="0"/>
              </a:rPr>
              <a:t>should only have AWS Management Console access, using a combination of user name and password.</a:t>
            </a:r>
          </a:p>
          <a:p>
            <a:pPr marL="456696" lvl="1">
              <a:spcBef>
                <a:spcPts val="1200"/>
              </a:spcBef>
            </a:pPr>
            <a:r>
              <a:rPr lang="en-US" sz="2000" b="1" dirty="0">
                <a:solidFill>
                  <a:schemeClr val="accent2">
                    <a:lumMod val="75000"/>
                  </a:schemeClr>
                </a:solidFill>
                <a:latin typeface="Amazon Ember" panose="020B0603020204020204" pitchFamily="34" charset="0"/>
                <a:ea typeface="Amazon Ember" panose="020B0603020204020204" pitchFamily="34" charset="0"/>
                <a:cs typeface="Amazon Ember" panose="020B0603020204020204" pitchFamily="34" charset="0"/>
              </a:rPr>
              <a:t>Password Policy:</a:t>
            </a:r>
          </a:p>
          <a:p>
            <a:pPr marL="1256295" lvl="2" indent="-342900">
              <a:spcBef>
                <a:spcPts val="1200"/>
              </a:spcBef>
              <a:buFont typeface="Arial" panose="020B0604020202020204" pitchFamily="34" charset="0"/>
              <a:buChar char="•"/>
            </a:pPr>
            <a:r>
              <a:rPr lang="en-US" dirty="0">
                <a:solidFill>
                  <a:schemeClr val="tx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A </a:t>
            </a:r>
            <a:r>
              <a:rPr lang="en-US" dirty="0">
                <a:latin typeface="Amazon Ember" panose="020B0603020204020204" pitchFamily="34" charset="0"/>
                <a:ea typeface="Amazon Ember" panose="020B0603020204020204" pitchFamily="34" charset="0"/>
                <a:cs typeface="Amazon Ember" panose="020B0603020204020204" pitchFamily="34" charset="0"/>
              </a:rPr>
              <a:t>password with at least 8 characters, 1 uppercase and 1 lowercase letter, 1 number, and 1 special character</a:t>
            </a:r>
          </a:p>
          <a:p>
            <a:pPr marL="1256295" lvl="2" indent="-342900">
              <a:spcBef>
                <a:spcPts val="1200"/>
              </a:spcBef>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Forced password change every 90 days</a:t>
            </a:r>
          </a:p>
          <a:p>
            <a:pPr marL="1256295" lvl="2" indent="-342900">
              <a:spcBef>
                <a:spcPts val="1200"/>
              </a:spcBef>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No re-use of previous three passwords </a:t>
            </a:r>
          </a:p>
          <a:p>
            <a:pPr marL="456696" lvl="1">
              <a:spcBef>
                <a:spcPts val="1200"/>
              </a:spcBef>
            </a:pPr>
            <a:endParaRPr lang="en-US" sz="2000" b="1" dirty="0">
              <a:solidFill>
                <a:schemeClr val="tx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endParaRPr>
          </a:p>
          <a:p>
            <a:pPr marL="456696" lvl="1">
              <a:spcBef>
                <a:spcPts val="1200"/>
              </a:spcBef>
            </a:pPr>
            <a:r>
              <a:rPr lang="en-US" sz="2000" b="1" dirty="0">
                <a:solidFill>
                  <a:schemeClr val="accent2">
                    <a:lumMod val="75000"/>
                  </a:schemeClr>
                </a:solidFill>
                <a:latin typeface="Amazon Ember" panose="020B0603020204020204" pitchFamily="34" charset="0"/>
                <a:ea typeface="Amazon Ember" panose="020B0603020204020204" pitchFamily="34" charset="0"/>
                <a:cs typeface="Amazon Ember" panose="020B0603020204020204" pitchFamily="34" charset="0"/>
              </a:rPr>
              <a:t>The </a:t>
            </a:r>
            <a:r>
              <a:rPr lang="en-US" sz="2000" b="1" i="1" dirty="0">
                <a:solidFill>
                  <a:schemeClr val="accent2">
                    <a:lumMod val="75000"/>
                  </a:schemeClr>
                </a:solidFill>
                <a:latin typeface="Amazon Ember" panose="020B0603020204020204" pitchFamily="34" charset="0"/>
                <a:ea typeface="Amazon Ember" panose="020B0603020204020204" pitchFamily="34" charset="0"/>
                <a:cs typeface="Amazon Ember" panose="020B0603020204020204" pitchFamily="34" charset="0"/>
              </a:rPr>
              <a:t>A Medical Company </a:t>
            </a:r>
            <a:r>
              <a:rPr lang="en-US" sz="2000" b="1" dirty="0">
                <a:solidFill>
                  <a:schemeClr val="accent2">
                    <a:lumMod val="75000"/>
                  </a:schemeClr>
                </a:solidFill>
                <a:latin typeface="Amazon Ember" panose="020B0603020204020204" pitchFamily="34" charset="0"/>
                <a:ea typeface="Amazon Ember" panose="020B0603020204020204" pitchFamily="34" charset="0"/>
                <a:cs typeface="Amazon Ember" panose="020B0603020204020204" pitchFamily="34" charset="0"/>
              </a:rPr>
              <a:t>application must read and write to S3 buckets.</a:t>
            </a:r>
          </a:p>
          <a:p>
            <a:pPr marL="456696" lvl="1">
              <a:spcBef>
                <a:spcPts val="1200"/>
              </a:spcBef>
            </a:pPr>
            <a:endParaRPr lang="en-US" sz="2000" b="1" dirty="0">
              <a:solidFill>
                <a:schemeClr val="accent2">
                  <a:lumMod val="75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0" name="Rectangle 19">
            <a:extLst>
              <a:ext uri="{FF2B5EF4-FFF2-40B4-BE49-F238E27FC236}">
                <a16:creationId xmlns:a16="http://schemas.microsoft.com/office/drawing/2014/main" id="{04B817A1-F1E6-B54F-9DEB-65CD5FDA2E75}"/>
              </a:ext>
            </a:extLst>
          </p:cNvPr>
          <p:cNvSpPr/>
          <p:nvPr/>
        </p:nvSpPr>
        <p:spPr>
          <a:xfrm>
            <a:off x="33704" y="1365692"/>
            <a:ext cx="6346314" cy="4924425"/>
          </a:xfrm>
          <a:prstGeom prst="rect">
            <a:avLst/>
          </a:prstGeom>
          <a:solidFill>
            <a:schemeClr val="bg1">
              <a:alpha val="85000"/>
            </a:schemeClr>
          </a:solidFill>
        </p:spPr>
        <p:txBody>
          <a:bodyPr wrap="square">
            <a:spAutoFit/>
          </a:bodyPr>
          <a:lstStyle/>
          <a:p>
            <a:pPr lvl="1">
              <a:spcBef>
                <a:spcPts val="1200"/>
              </a:spcBef>
            </a:pPr>
            <a:r>
              <a:rPr lang="en-US" sz="2000" b="1" dirty="0">
                <a:solidFill>
                  <a:schemeClr val="accent2">
                    <a:lumMod val="75000"/>
                  </a:schemeClr>
                </a:solidFill>
                <a:latin typeface="Amazon Ember" panose="020B0603020204020204" pitchFamily="34" charset="0"/>
                <a:ea typeface="Amazon Ember" panose="020B0603020204020204" pitchFamily="34" charset="0"/>
                <a:cs typeface="Amazon Ember" panose="020B0603020204020204" pitchFamily="34" charset="0"/>
              </a:rPr>
              <a:t>Follow AWS best practices for assigning permissions.</a:t>
            </a:r>
          </a:p>
          <a:p>
            <a:pPr marL="456696" lvl="1">
              <a:spcBef>
                <a:spcPts val="1200"/>
              </a:spcBef>
            </a:pPr>
            <a:r>
              <a:rPr lang="en-US" sz="2000" b="1" dirty="0">
                <a:solidFill>
                  <a:schemeClr val="accent2">
                    <a:lumMod val="75000"/>
                  </a:schemeClr>
                </a:solidFill>
                <a:latin typeface="Amazon Ember" panose="020B0603020204020204" pitchFamily="34" charset="0"/>
                <a:ea typeface="Amazon Ember" panose="020B0603020204020204" pitchFamily="34" charset="0"/>
                <a:cs typeface="Amazon Ember" panose="020B0603020204020204" pitchFamily="34" charset="0"/>
              </a:rPr>
              <a:t>Three user groups with AWS access: </a:t>
            </a:r>
          </a:p>
          <a:p>
            <a:pPr marL="1256295" lvl="2" indent="-342900">
              <a:spcBef>
                <a:spcPts val="1200"/>
              </a:spcBef>
              <a:buFont typeface="+mj-lt"/>
              <a:buAutoNum type="arabicPeriod"/>
            </a:pPr>
            <a:r>
              <a:rPr lang="en-US" dirty="0">
                <a:latin typeface="Amazon Ember" panose="020B0603020204020204" pitchFamily="34" charset="0"/>
                <a:ea typeface="Amazon Ember" panose="020B0603020204020204" pitchFamily="34" charset="0"/>
                <a:cs typeface="Amazon Ember" panose="020B0603020204020204" pitchFamily="34" charset="0"/>
              </a:rPr>
              <a:t>System Administrator Group: 2 users</a:t>
            </a:r>
          </a:p>
          <a:p>
            <a:pPr marL="1256295" lvl="2" indent="-342900">
              <a:spcBef>
                <a:spcPts val="1200"/>
              </a:spcBef>
              <a:buFont typeface="+mj-lt"/>
              <a:buAutoNum type="arabicPeriod"/>
            </a:pPr>
            <a:r>
              <a:rPr lang="en-US" dirty="0">
                <a:latin typeface="Amazon Ember" panose="020B0603020204020204" pitchFamily="34" charset="0"/>
                <a:ea typeface="Amazon Ember" panose="020B0603020204020204" pitchFamily="34" charset="0"/>
                <a:cs typeface="Amazon Ember" panose="020B0603020204020204" pitchFamily="34" charset="0"/>
              </a:rPr>
              <a:t>Database Administrator Group: 2 users </a:t>
            </a:r>
          </a:p>
          <a:p>
            <a:pPr marL="1256295" lvl="2" indent="-342900">
              <a:spcBef>
                <a:spcPts val="1200"/>
              </a:spcBef>
              <a:buFont typeface="+mj-lt"/>
              <a:buAutoNum type="arabicPeriod"/>
            </a:pPr>
            <a:r>
              <a:rPr lang="en-US" dirty="0">
                <a:latin typeface="Amazon Ember" panose="020B0603020204020204" pitchFamily="34" charset="0"/>
                <a:ea typeface="Amazon Ember" panose="020B0603020204020204" pitchFamily="34" charset="0"/>
                <a:cs typeface="Amazon Ember" panose="020B0603020204020204" pitchFamily="34" charset="0"/>
              </a:rPr>
              <a:t>Monitoring Group: (monitors 4 users</a:t>
            </a:r>
          </a:p>
          <a:p>
            <a:pPr marL="1657350" lvl="3" indent="-285750">
              <a:spcBef>
                <a:spcPts val="1200"/>
              </a:spcBef>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infrastructure resources (EC2, S3, RDS for the app)</a:t>
            </a:r>
          </a:p>
          <a:p>
            <a:pPr marL="456696" lvl="1">
              <a:spcBef>
                <a:spcPts val="1200"/>
              </a:spcBef>
            </a:pPr>
            <a:r>
              <a:rPr lang="en-US" sz="2000" b="1" dirty="0">
                <a:solidFill>
                  <a:schemeClr val="accent2">
                    <a:lumMod val="75000"/>
                  </a:schemeClr>
                </a:solidFill>
                <a:latin typeface="Amazon Ember" panose="020B0603020204020204" pitchFamily="34" charset="0"/>
                <a:ea typeface="Amazon Ember" panose="020B0603020204020204" pitchFamily="34" charset="0"/>
                <a:cs typeface="Amazon Ember" panose="020B0603020204020204" pitchFamily="34" charset="0"/>
              </a:rPr>
              <a:t>Administrators require programmatic access and AWS Management Console access. </a:t>
            </a:r>
          </a:p>
          <a:p>
            <a:pPr marL="456696" lvl="1">
              <a:spcBef>
                <a:spcPts val="1200"/>
              </a:spcBef>
            </a:pPr>
            <a:r>
              <a:rPr lang="en-US" dirty="0">
                <a:latin typeface="Amazon Ember" panose="020B0603020204020204" pitchFamily="34" charset="0"/>
                <a:ea typeface="Amazon Ember" panose="020B0603020204020204" pitchFamily="34" charset="0"/>
                <a:cs typeface="Amazon Ember" panose="020B0603020204020204" pitchFamily="34" charset="0"/>
              </a:rPr>
              <a:t>When signing in to the console, each administrator is required to </a:t>
            </a:r>
            <a:r>
              <a:rPr lang="en-US" b="1" dirty="0">
                <a:latin typeface="Amazon Ember" panose="020B0603020204020204" pitchFamily="34" charset="0"/>
                <a:ea typeface="Amazon Ember" panose="020B0603020204020204" pitchFamily="34" charset="0"/>
                <a:cs typeface="Amazon Ember" panose="020B0603020204020204" pitchFamily="34" charset="0"/>
              </a:rPr>
              <a:t>provide a user name, a password</a:t>
            </a:r>
            <a:r>
              <a:rPr lang="en-US" dirty="0">
                <a:latin typeface="Amazon Ember" panose="020B0603020204020204" pitchFamily="34" charset="0"/>
                <a:ea typeface="Amazon Ember" panose="020B0603020204020204" pitchFamily="34" charset="0"/>
                <a:cs typeface="Amazon Ember" panose="020B0603020204020204" pitchFamily="34" charset="0"/>
              </a:rPr>
              <a:t>, and a </a:t>
            </a:r>
            <a:r>
              <a:rPr lang="en-US" b="1" dirty="0">
                <a:latin typeface="Amazon Ember" panose="020B0603020204020204" pitchFamily="34" charset="0"/>
                <a:ea typeface="Amazon Ember" panose="020B0603020204020204" pitchFamily="34" charset="0"/>
                <a:cs typeface="Amazon Ember" panose="020B0603020204020204" pitchFamily="34" charset="0"/>
              </a:rPr>
              <a:t>random generated code </a:t>
            </a:r>
            <a:r>
              <a:rPr lang="en-US" dirty="0">
                <a:latin typeface="Amazon Ember" panose="020B0603020204020204" pitchFamily="34" charset="0"/>
                <a:ea typeface="Amazon Ember" panose="020B0603020204020204" pitchFamily="34" charset="0"/>
                <a:cs typeface="Amazon Ember" panose="020B0603020204020204" pitchFamily="34" charset="0"/>
              </a:rPr>
              <a:t>provided by the Virtual MFA.</a:t>
            </a:r>
            <a:endParaRPr lang="en-US" sz="2000" b="1"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4180951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61F05B-565C-BA4B-BA52-ABC5C4365DAC}"/>
              </a:ext>
            </a:extLst>
          </p:cNvPr>
          <p:cNvSpPr>
            <a:spLocks noGrp="1"/>
          </p:cNvSpPr>
          <p:nvPr>
            <p:ph type="sldNum" sz="quarter" idx="12"/>
          </p:nvPr>
        </p:nvSpPr>
        <p:spPr>
          <a:xfrm>
            <a:off x="9139428" y="6356350"/>
            <a:ext cx="2743200" cy="365125"/>
          </a:xfrm>
        </p:spPr>
        <p:txBody>
          <a:bodyPr/>
          <a:lstStyle/>
          <a:p>
            <a:fld id="{9FC43BFD-8FF7-A343-A8A6-E2338FCE8046}" type="slidenum">
              <a:rPr lang="en-US" smtClean="0"/>
              <a:pPr/>
              <a:t>22</a:t>
            </a:fld>
            <a:endParaRPr lang="en-US" dirty="0"/>
          </a:p>
        </p:txBody>
      </p:sp>
      <p:sp>
        <p:nvSpPr>
          <p:cNvPr id="38" name="Title 1">
            <a:extLst>
              <a:ext uri="{FF2B5EF4-FFF2-40B4-BE49-F238E27FC236}">
                <a16:creationId xmlns:a16="http://schemas.microsoft.com/office/drawing/2014/main" id="{9EE701C9-5F50-A547-B8BF-67376F96660F}"/>
              </a:ext>
            </a:extLst>
          </p:cNvPr>
          <p:cNvSpPr txBox="1">
            <a:spLocks/>
          </p:cNvSpPr>
          <p:nvPr/>
        </p:nvSpPr>
        <p:spPr>
          <a:xfrm>
            <a:off x="390939" y="382060"/>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0" i="0" kern="1200">
                <a:solidFill>
                  <a:schemeClr val="bg1"/>
                </a:solidFill>
                <a:latin typeface="Amazon Ember Light" charset="0"/>
                <a:ea typeface="Amazon Ember Light" charset="0"/>
                <a:cs typeface="Amazon Ember Light" charset="0"/>
              </a:defRPr>
            </a:lvl1pPr>
          </a:lstStyle>
          <a:p>
            <a:r>
              <a:rPr lang="en-US" sz="3600" dirty="0"/>
              <a:t>Solution – User Authentication</a:t>
            </a:r>
          </a:p>
        </p:txBody>
      </p:sp>
      <p:sp>
        <p:nvSpPr>
          <p:cNvPr id="36" name="TextBox 35">
            <a:extLst>
              <a:ext uri="{FF2B5EF4-FFF2-40B4-BE49-F238E27FC236}">
                <a16:creationId xmlns:a16="http://schemas.microsoft.com/office/drawing/2014/main" id="{59A9BD1E-5F5B-554F-8A04-3509DF036B48}"/>
              </a:ext>
            </a:extLst>
          </p:cNvPr>
          <p:cNvSpPr txBox="1"/>
          <p:nvPr/>
        </p:nvSpPr>
        <p:spPr>
          <a:xfrm>
            <a:off x="419099" y="1423837"/>
            <a:ext cx="10730681" cy="461665"/>
          </a:xfrm>
          <a:prstGeom prst="rect">
            <a:avLst/>
          </a:prstGeom>
          <a:noFill/>
        </p:spPr>
        <p:txBody>
          <a:bodyPr wrap="square" rtlCol="0">
            <a:spAutoFit/>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Use this chart to document users, groups, and roles that need to be created.</a:t>
            </a:r>
          </a:p>
        </p:txBody>
      </p:sp>
      <p:grpSp>
        <p:nvGrpSpPr>
          <p:cNvPr id="37" name="Group 36">
            <a:extLst>
              <a:ext uri="{FF2B5EF4-FFF2-40B4-BE49-F238E27FC236}">
                <a16:creationId xmlns:a16="http://schemas.microsoft.com/office/drawing/2014/main" id="{C2DC2D69-EA2E-9444-B0B9-B5EF57984133}"/>
              </a:ext>
            </a:extLst>
          </p:cNvPr>
          <p:cNvGrpSpPr/>
          <p:nvPr/>
        </p:nvGrpSpPr>
        <p:grpSpPr>
          <a:xfrm>
            <a:off x="2008314" y="2232279"/>
            <a:ext cx="7933508" cy="3639696"/>
            <a:chOff x="1719786" y="2189034"/>
            <a:chExt cx="7933508" cy="3639696"/>
          </a:xfrm>
        </p:grpSpPr>
        <p:cxnSp>
          <p:nvCxnSpPr>
            <p:cNvPr id="40" name="Elbow Connector 39">
              <a:extLst>
                <a:ext uri="{FF2B5EF4-FFF2-40B4-BE49-F238E27FC236}">
                  <a16:creationId xmlns:a16="http://schemas.microsoft.com/office/drawing/2014/main" id="{6D019BAB-2845-1D4E-BE33-1168525458C3}"/>
                </a:ext>
              </a:extLst>
            </p:cNvPr>
            <p:cNvCxnSpPr>
              <a:stCxn id="45" idx="2"/>
              <a:endCxn id="67" idx="0"/>
            </p:cNvCxnSpPr>
            <p:nvPr/>
          </p:nvCxnSpPr>
          <p:spPr>
            <a:xfrm rot="5400000">
              <a:off x="4130863" y="1414951"/>
              <a:ext cx="347530" cy="3340883"/>
            </a:xfrm>
            <a:prstGeom prst="bentConnector3">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41" name="Elbow Connector 40">
              <a:extLst>
                <a:ext uri="{FF2B5EF4-FFF2-40B4-BE49-F238E27FC236}">
                  <a16:creationId xmlns:a16="http://schemas.microsoft.com/office/drawing/2014/main" id="{FBB52643-5FA9-C745-9195-13E0DB8024B3}"/>
                </a:ext>
              </a:extLst>
            </p:cNvPr>
            <p:cNvCxnSpPr>
              <a:stCxn id="45" idx="2"/>
              <a:endCxn id="53" idx="0"/>
            </p:cNvCxnSpPr>
            <p:nvPr/>
          </p:nvCxnSpPr>
          <p:spPr>
            <a:xfrm rot="16200000" flipH="1">
              <a:off x="6159641" y="2727054"/>
              <a:ext cx="359778" cy="728923"/>
            </a:xfrm>
            <a:prstGeom prst="bentConnector3">
              <a:avLst>
                <a:gd name="adj1" fmla="val 50000"/>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nvGrpSpPr>
            <p:cNvPr id="42" name="Group 41">
              <a:extLst>
                <a:ext uri="{FF2B5EF4-FFF2-40B4-BE49-F238E27FC236}">
                  <a16:creationId xmlns:a16="http://schemas.microsoft.com/office/drawing/2014/main" id="{48EB4E98-D7E1-3647-A611-98D9B725A727}"/>
                </a:ext>
              </a:extLst>
            </p:cNvPr>
            <p:cNvGrpSpPr/>
            <p:nvPr/>
          </p:nvGrpSpPr>
          <p:grpSpPr>
            <a:xfrm>
              <a:off x="1719786" y="3259156"/>
              <a:ext cx="1828800" cy="1472442"/>
              <a:chOff x="1042712" y="1753945"/>
              <a:chExt cx="1765504" cy="1472442"/>
            </a:xfrm>
          </p:grpSpPr>
          <p:sp>
            <p:nvSpPr>
              <p:cNvPr id="67" name="TextBox 66">
                <a:extLst>
                  <a:ext uri="{FF2B5EF4-FFF2-40B4-BE49-F238E27FC236}">
                    <a16:creationId xmlns:a16="http://schemas.microsoft.com/office/drawing/2014/main" id="{D336A0FB-7425-DA42-BC2F-D0CD3129E698}"/>
                  </a:ext>
                </a:extLst>
              </p:cNvPr>
              <p:cNvSpPr txBox="1"/>
              <p:nvPr/>
            </p:nvSpPr>
            <p:spPr>
              <a:xfrm>
                <a:off x="1042712" y="1753945"/>
                <a:ext cx="1765504" cy="338554"/>
              </a:xfrm>
              <a:prstGeom prst="rect">
                <a:avLst/>
              </a:prstGeom>
              <a:solidFill>
                <a:schemeClr val="accent1"/>
              </a:solidFill>
              <a:ln>
                <a:noFill/>
              </a:ln>
            </p:spPr>
            <p:txBody>
              <a:bodyPr wrap="square" rtlCol="0">
                <a:spAutoFit/>
              </a:bodyPr>
              <a:lstStyle/>
              <a:p>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Group:</a:t>
                </a:r>
              </a:p>
            </p:txBody>
          </p:sp>
          <p:sp>
            <p:nvSpPr>
              <p:cNvPr id="68" name="TextBox 67">
                <a:extLst>
                  <a:ext uri="{FF2B5EF4-FFF2-40B4-BE49-F238E27FC236}">
                    <a16:creationId xmlns:a16="http://schemas.microsoft.com/office/drawing/2014/main" id="{97F41F91-C414-7E4C-862D-4E72EFEE844C}"/>
                  </a:ext>
                </a:extLst>
              </p:cNvPr>
              <p:cNvSpPr txBox="1"/>
              <p:nvPr/>
            </p:nvSpPr>
            <p:spPr>
              <a:xfrm>
                <a:off x="1176962" y="2351058"/>
                <a:ext cx="1497000" cy="338554"/>
              </a:xfrm>
              <a:prstGeom prst="rect">
                <a:avLst/>
              </a:prstGeom>
              <a:solidFill>
                <a:schemeClr val="bg1"/>
              </a:solidFill>
              <a:ln>
                <a:solidFill>
                  <a:schemeClr val="bg1">
                    <a:lumMod val="50000"/>
                  </a:schemeClr>
                </a:solidFill>
              </a:ln>
            </p:spPr>
            <p:txBody>
              <a:bodyPr wrap="square" rtlCol="0">
                <a:spAutoFit/>
              </a:bodyPr>
              <a:lstStyle/>
              <a:p>
                <a:pPr algn="ct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69" name="TextBox 68">
                <a:extLst>
                  <a:ext uri="{FF2B5EF4-FFF2-40B4-BE49-F238E27FC236}">
                    <a16:creationId xmlns:a16="http://schemas.microsoft.com/office/drawing/2014/main" id="{065ADF48-35A2-E64E-9F47-73718646BF30}"/>
                  </a:ext>
                </a:extLst>
              </p:cNvPr>
              <p:cNvSpPr txBox="1"/>
              <p:nvPr/>
            </p:nvSpPr>
            <p:spPr>
              <a:xfrm>
                <a:off x="1176962" y="2887833"/>
                <a:ext cx="1497000" cy="338554"/>
              </a:xfrm>
              <a:prstGeom prst="rect">
                <a:avLst/>
              </a:prstGeom>
              <a:solidFill>
                <a:schemeClr val="bg1"/>
              </a:solidFill>
              <a:ln>
                <a:solidFill>
                  <a:schemeClr val="bg1">
                    <a:lumMod val="50000"/>
                  </a:schemeClr>
                </a:solidFill>
              </a:ln>
            </p:spPr>
            <p:txBody>
              <a:bodyPr wrap="square" rtlCol="0">
                <a:spAutoFit/>
              </a:bodyPr>
              <a:lstStyle/>
              <a:p>
                <a:pPr algn="ct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70" name="Straight Connector 69">
                <a:extLst>
                  <a:ext uri="{FF2B5EF4-FFF2-40B4-BE49-F238E27FC236}">
                    <a16:creationId xmlns:a16="http://schemas.microsoft.com/office/drawing/2014/main" id="{926EAD55-0350-DF41-A2CF-718C46C034BE}"/>
                  </a:ext>
                </a:extLst>
              </p:cNvPr>
              <p:cNvCxnSpPr>
                <a:stCxn id="67" idx="2"/>
                <a:endCxn id="68" idx="0"/>
              </p:cNvCxnSpPr>
              <p:nvPr/>
            </p:nvCxnSpPr>
            <p:spPr>
              <a:xfrm flipH="1">
                <a:off x="1925462" y="2092499"/>
                <a:ext cx="2" cy="258559"/>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EE6B5BEF-EC7A-3246-8DE4-37ABD74EE939}"/>
                  </a:ext>
                </a:extLst>
              </p:cNvPr>
              <p:cNvCxnSpPr>
                <a:stCxn id="68" idx="2"/>
                <a:endCxn id="69" idx="0"/>
              </p:cNvCxnSpPr>
              <p:nvPr/>
            </p:nvCxnSpPr>
            <p:spPr>
              <a:xfrm>
                <a:off x="1925462" y="2689612"/>
                <a:ext cx="0" cy="198221"/>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grpSp>
          <p:nvGrpSpPr>
            <p:cNvPr id="43" name="Group 42">
              <a:extLst>
                <a:ext uri="{FF2B5EF4-FFF2-40B4-BE49-F238E27FC236}">
                  <a16:creationId xmlns:a16="http://schemas.microsoft.com/office/drawing/2014/main" id="{1CC43E06-2273-954A-BB9C-2037E04CA888}"/>
                </a:ext>
              </a:extLst>
            </p:cNvPr>
            <p:cNvGrpSpPr/>
            <p:nvPr/>
          </p:nvGrpSpPr>
          <p:grpSpPr>
            <a:xfrm>
              <a:off x="3754689" y="3259156"/>
              <a:ext cx="1828800" cy="1472442"/>
              <a:chOff x="3697791" y="1753945"/>
              <a:chExt cx="1951066" cy="1472442"/>
            </a:xfrm>
          </p:grpSpPr>
          <p:sp>
            <p:nvSpPr>
              <p:cNvPr id="62" name="TextBox 61">
                <a:extLst>
                  <a:ext uri="{FF2B5EF4-FFF2-40B4-BE49-F238E27FC236}">
                    <a16:creationId xmlns:a16="http://schemas.microsoft.com/office/drawing/2014/main" id="{0C8E8AA5-28C6-D948-A0F1-55A923A0D379}"/>
                  </a:ext>
                </a:extLst>
              </p:cNvPr>
              <p:cNvSpPr txBox="1"/>
              <p:nvPr/>
            </p:nvSpPr>
            <p:spPr>
              <a:xfrm>
                <a:off x="3697791" y="1753945"/>
                <a:ext cx="1951066" cy="338554"/>
              </a:xfrm>
              <a:prstGeom prst="rect">
                <a:avLst/>
              </a:prstGeom>
              <a:solidFill>
                <a:schemeClr val="accent2">
                  <a:lumMod val="75000"/>
                </a:schemeClr>
              </a:solidFill>
              <a:ln>
                <a:noFill/>
              </a:ln>
            </p:spPr>
            <p:txBody>
              <a:bodyPr wrap="square" rtlCol="0">
                <a:spAutoFit/>
              </a:bodyPr>
              <a:lstStyle/>
              <a:p>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Group: </a:t>
                </a:r>
              </a:p>
            </p:txBody>
          </p:sp>
          <p:sp>
            <p:nvSpPr>
              <p:cNvPr id="63" name="TextBox 62">
                <a:extLst>
                  <a:ext uri="{FF2B5EF4-FFF2-40B4-BE49-F238E27FC236}">
                    <a16:creationId xmlns:a16="http://schemas.microsoft.com/office/drawing/2014/main" id="{7E896F0D-6884-BA43-8C1E-7E82AA4F2B57}"/>
                  </a:ext>
                </a:extLst>
              </p:cNvPr>
              <p:cNvSpPr txBox="1"/>
              <p:nvPr/>
            </p:nvSpPr>
            <p:spPr>
              <a:xfrm>
                <a:off x="3818036" y="2351058"/>
                <a:ext cx="1710571" cy="338554"/>
              </a:xfrm>
              <a:prstGeom prst="rect">
                <a:avLst/>
              </a:prstGeom>
              <a:solidFill>
                <a:schemeClr val="bg1"/>
              </a:solidFill>
              <a:ln>
                <a:solidFill>
                  <a:schemeClr val="bg1">
                    <a:lumMod val="50000"/>
                  </a:schemeClr>
                </a:solidFill>
              </a:ln>
            </p:spPr>
            <p:txBody>
              <a:bodyPr wrap="square" rtlCol="0">
                <a:spAutoFit/>
              </a:bodyPr>
              <a:lstStyle/>
              <a:p>
                <a:pPr algn="ct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64" name="TextBox 63">
                <a:extLst>
                  <a:ext uri="{FF2B5EF4-FFF2-40B4-BE49-F238E27FC236}">
                    <a16:creationId xmlns:a16="http://schemas.microsoft.com/office/drawing/2014/main" id="{802376E7-B2C5-A945-B024-631039B2E355}"/>
                  </a:ext>
                </a:extLst>
              </p:cNvPr>
              <p:cNvSpPr txBox="1"/>
              <p:nvPr/>
            </p:nvSpPr>
            <p:spPr>
              <a:xfrm>
                <a:off x="3818036" y="2887833"/>
                <a:ext cx="1710571" cy="338554"/>
              </a:xfrm>
              <a:prstGeom prst="rect">
                <a:avLst/>
              </a:prstGeom>
              <a:solidFill>
                <a:schemeClr val="bg1"/>
              </a:solidFill>
              <a:ln>
                <a:solidFill>
                  <a:schemeClr val="bg1">
                    <a:lumMod val="50000"/>
                  </a:schemeClr>
                </a:solidFill>
              </a:ln>
            </p:spPr>
            <p:txBody>
              <a:bodyPr wrap="square" rtlCol="0">
                <a:spAutoFit/>
              </a:bodyPr>
              <a:lstStyle/>
              <a:p>
                <a:pPr algn="ct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65" name="Straight Connector 64">
                <a:extLst>
                  <a:ext uri="{FF2B5EF4-FFF2-40B4-BE49-F238E27FC236}">
                    <a16:creationId xmlns:a16="http://schemas.microsoft.com/office/drawing/2014/main" id="{1BD05909-4487-EE43-966A-F61AB3785B9F}"/>
                  </a:ext>
                </a:extLst>
              </p:cNvPr>
              <p:cNvCxnSpPr>
                <a:stCxn id="62" idx="2"/>
                <a:endCxn id="63" idx="0"/>
              </p:cNvCxnSpPr>
              <p:nvPr/>
            </p:nvCxnSpPr>
            <p:spPr>
              <a:xfrm flipH="1">
                <a:off x="4673322" y="2092499"/>
                <a:ext cx="2" cy="258559"/>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DDD9742E-2617-AB42-8A87-45C33AFF4C91}"/>
                  </a:ext>
                </a:extLst>
              </p:cNvPr>
              <p:cNvCxnSpPr>
                <a:stCxn id="63" idx="2"/>
                <a:endCxn id="64" idx="0"/>
              </p:cNvCxnSpPr>
              <p:nvPr/>
            </p:nvCxnSpPr>
            <p:spPr>
              <a:xfrm>
                <a:off x="4673322" y="2689612"/>
                <a:ext cx="0" cy="198221"/>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grpSp>
          <p:nvGrpSpPr>
            <p:cNvPr id="44" name="Group 43">
              <a:extLst>
                <a:ext uri="{FF2B5EF4-FFF2-40B4-BE49-F238E27FC236}">
                  <a16:creationId xmlns:a16="http://schemas.microsoft.com/office/drawing/2014/main" id="{47070AA1-1CAD-9641-AD9B-27131D6AFA43}"/>
                </a:ext>
              </a:extLst>
            </p:cNvPr>
            <p:cNvGrpSpPr/>
            <p:nvPr/>
          </p:nvGrpSpPr>
          <p:grpSpPr>
            <a:xfrm>
              <a:off x="5789592" y="3271404"/>
              <a:ext cx="1828800" cy="2557326"/>
              <a:chOff x="6416443" y="1753945"/>
              <a:chExt cx="1800602" cy="2557326"/>
            </a:xfrm>
          </p:grpSpPr>
          <p:sp>
            <p:nvSpPr>
              <p:cNvPr id="53" name="TextBox 52">
                <a:extLst>
                  <a:ext uri="{FF2B5EF4-FFF2-40B4-BE49-F238E27FC236}">
                    <a16:creationId xmlns:a16="http://schemas.microsoft.com/office/drawing/2014/main" id="{8B59C654-3136-0E4C-87B7-C8B769956419}"/>
                  </a:ext>
                </a:extLst>
              </p:cNvPr>
              <p:cNvSpPr txBox="1"/>
              <p:nvPr/>
            </p:nvSpPr>
            <p:spPr>
              <a:xfrm>
                <a:off x="6416443" y="1753945"/>
                <a:ext cx="1800602" cy="338554"/>
              </a:xfrm>
              <a:prstGeom prst="rect">
                <a:avLst/>
              </a:prstGeom>
              <a:solidFill>
                <a:schemeClr val="accent2">
                  <a:lumMod val="75000"/>
                </a:schemeClr>
              </a:solidFill>
              <a:ln>
                <a:noFill/>
              </a:ln>
            </p:spPr>
            <p:txBody>
              <a:bodyPr wrap="square" rtlCol="0">
                <a:spAutoFit/>
              </a:bodyPr>
              <a:lstStyle/>
              <a:p>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Group:</a:t>
                </a:r>
              </a:p>
            </p:txBody>
          </p:sp>
          <p:sp>
            <p:nvSpPr>
              <p:cNvPr id="54" name="TextBox 53">
                <a:extLst>
                  <a:ext uri="{FF2B5EF4-FFF2-40B4-BE49-F238E27FC236}">
                    <a16:creationId xmlns:a16="http://schemas.microsoft.com/office/drawing/2014/main" id="{EC41EFEC-B874-F149-8A24-88560D9E8902}"/>
                  </a:ext>
                </a:extLst>
              </p:cNvPr>
              <p:cNvSpPr txBox="1"/>
              <p:nvPr/>
            </p:nvSpPr>
            <p:spPr>
              <a:xfrm>
                <a:off x="6529366" y="3972717"/>
                <a:ext cx="1575526" cy="338554"/>
              </a:xfrm>
              <a:prstGeom prst="rect">
                <a:avLst/>
              </a:prstGeom>
              <a:solidFill>
                <a:schemeClr val="bg1"/>
              </a:solidFill>
              <a:ln>
                <a:solidFill>
                  <a:schemeClr val="bg1">
                    <a:lumMod val="50000"/>
                  </a:schemeClr>
                </a:solidFill>
              </a:ln>
            </p:spPr>
            <p:txBody>
              <a:bodyPr wrap="square" rtlCol="0">
                <a:spAutoFit/>
              </a:bodyPr>
              <a:lstStyle/>
              <a:p>
                <a:pPr algn="ct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55" name="TextBox 54">
                <a:extLst>
                  <a:ext uri="{FF2B5EF4-FFF2-40B4-BE49-F238E27FC236}">
                    <a16:creationId xmlns:a16="http://schemas.microsoft.com/office/drawing/2014/main" id="{870915DE-FFA9-9349-8D4F-040F8D69813D}"/>
                  </a:ext>
                </a:extLst>
              </p:cNvPr>
              <p:cNvSpPr txBox="1"/>
              <p:nvPr/>
            </p:nvSpPr>
            <p:spPr>
              <a:xfrm>
                <a:off x="6529366" y="2887833"/>
                <a:ext cx="1575526" cy="338554"/>
              </a:xfrm>
              <a:prstGeom prst="rect">
                <a:avLst/>
              </a:prstGeom>
              <a:solidFill>
                <a:schemeClr val="bg1"/>
              </a:solidFill>
              <a:ln>
                <a:solidFill>
                  <a:schemeClr val="bg1">
                    <a:lumMod val="50000"/>
                  </a:schemeClr>
                </a:solidFill>
              </a:ln>
            </p:spPr>
            <p:txBody>
              <a:bodyPr wrap="square" rtlCol="0">
                <a:spAutoFit/>
              </a:bodyPr>
              <a:lstStyle/>
              <a:p>
                <a:pPr algn="ct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56" name="TextBox 55">
                <a:extLst>
                  <a:ext uri="{FF2B5EF4-FFF2-40B4-BE49-F238E27FC236}">
                    <a16:creationId xmlns:a16="http://schemas.microsoft.com/office/drawing/2014/main" id="{0EF85544-3344-7243-8B47-F6AA0EAB172B}"/>
                  </a:ext>
                </a:extLst>
              </p:cNvPr>
              <p:cNvSpPr txBox="1"/>
              <p:nvPr/>
            </p:nvSpPr>
            <p:spPr>
              <a:xfrm>
                <a:off x="6529366" y="2351058"/>
                <a:ext cx="1575526" cy="338554"/>
              </a:xfrm>
              <a:prstGeom prst="rect">
                <a:avLst/>
              </a:prstGeom>
              <a:solidFill>
                <a:schemeClr val="bg1"/>
              </a:solidFill>
              <a:ln>
                <a:solidFill>
                  <a:schemeClr val="bg1">
                    <a:lumMod val="50000"/>
                  </a:schemeClr>
                </a:solidFill>
              </a:ln>
            </p:spPr>
            <p:txBody>
              <a:bodyPr wrap="square" rtlCol="0">
                <a:spAutoFit/>
              </a:bodyPr>
              <a:lstStyle/>
              <a:p>
                <a:pPr algn="ct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57" name="TextBox 56">
                <a:extLst>
                  <a:ext uri="{FF2B5EF4-FFF2-40B4-BE49-F238E27FC236}">
                    <a16:creationId xmlns:a16="http://schemas.microsoft.com/office/drawing/2014/main" id="{A1096B0F-D508-3D48-A84A-C68280980DA9}"/>
                  </a:ext>
                </a:extLst>
              </p:cNvPr>
              <p:cNvSpPr txBox="1"/>
              <p:nvPr/>
            </p:nvSpPr>
            <p:spPr>
              <a:xfrm>
                <a:off x="6529366" y="3439687"/>
                <a:ext cx="1575526" cy="338554"/>
              </a:xfrm>
              <a:prstGeom prst="rect">
                <a:avLst/>
              </a:prstGeom>
              <a:solidFill>
                <a:schemeClr val="bg1"/>
              </a:solidFill>
              <a:ln>
                <a:solidFill>
                  <a:schemeClr val="bg1">
                    <a:lumMod val="50000"/>
                  </a:schemeClr>
                </a:solidFill>
              </a:ln>
            </p:spPr>
            <p:txBody>
              <a:bodyPr wrap="square" rtlCol="0">
                <a:spAutoFit/>
              </a:bodyPr>
              <a:lstStyle/>
              <a:p>
                <a:pPr algn="ct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58" name="Straight Connector 57">
                <a:extLst>
                  <a:ext uri="{FF2B5EF4-FFF2-40B4-BE49-F238E27FC236}">
                    <a16:creationId xmlns:a16="http://schemas.microsoft.com/office/drawing/2014/main" id="{895E2603-AD74-624C-98F1-04D80C0BCFA2}"/>
                  </a:ext>
                </a:extLst>
              </p:cNvPr>
              <p:cNvCxnSpPr>
                <a:stCxn id="53" idx="2"/>
                <a:endCxn id="56" idx="0"/>
              </p:cNvCxnSpPr>
              <p:nvPr/>
            </p:nvCxnSpPr>
            <p:spPr>
              <a:xfrm>
                <a:off x="7316744" y="2092499"/>
                <a:ext cx="385" cy="258559"/>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5FB98C02-CC56-4C44-B2A4-2DD891617EC5}"/>
                  </a:ext>
                </a:extLst>
              </p:cNvPr>
              <p:cNvCxnSpPr>
                <a:stCxn id="55" idx="0"/>
                <a:endCxn id="56" idx="2"/>
              </p:cNvCxnSpPr>
              <p:nvPr/>
            </p:nvCxnSpPr>
            <p:spPr>
              <a:xfrm flipV="1">
                <a:off x="7317129" y="2689612"/>
                <a:ext cx="0" cy="198221"/>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F8A380B4-6483-4545-8246-DAB2CE228625}"/>
                  </a:ext>
                </a:extLst>
              </p:cNvPr>
              <p:cNvCxnSpPr>
                <a:stCxn id="55" idx="2"/>
                <a:endCxn id="57" idx="0"/>
              </p:cNvCxnSpPr>
              <p:nvPr/>
            </p:nvCxnSpPr>
            <p:spPr>
              <a:xfrm>
                <a:off x="7317129" y="3226387"/>
                <a:ext cx="0" cy="213300"/>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11F78803-58F0-7749-8462-295D932479E7}"/>
                  </a:ext>
                </a:extLst>
              </p:cNvPr>
              <p:cNvCxnSpPr>
                <a:stCxn id="57" idx="2"/>
                <a:endCxn id="54" idx="0"/>
              </p:cNvCxnSpPr>
              <p:nvPr/>
            </p:nvCxnSpPr>
            <p:spPr>
              <a:xfrm>
                <a:off x="7317129" y="3778241"/>
                <a:ext cx="0" cy="194476"/>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sp>
          <p:nvSpPr>
            <p:cNvPr id="45" name="Rectangle 44">
              <a:extLst>
                <a:ext uri="{FF2B5EF4-FFF2-40B4-BE49-F238E27FC236}">
                  <a16:creationId xmlns:a16="http://schemas.microsoft.com/office/drawing/2014/main" id="{2DCDC894-0578-ED4F-834F-8D5CB8416524}"/>
                </a:ext>
              </a:extLst>
            </p:cNvPr>
            <p:cNvSpPr/>
            <p:nvPr/>
          </p:nvSpPr>
          <p:spPr>
            <a:xfrm>
              <a:off x="4921392" y="2189034"/>
              <a:ext cx="2107355" cy="722593"/>
            </a:xfrm>
            <a:prstGeom prst="rect">
              <a:avLst/>
            </a:prstGeom>
            <a:solidFill>
              <a:schemeClr val="accent2">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6" name="TextBox 45">
              <a:extLst>
                <a:ext uri="{FF2B5EF4-FFF2-40B4-BE49-F238E27FC236}">
                  <a16:creationId xmlns:a16="http://schemas.microsoft.com/office/drawing/2014/main" id="{233C7DB2-6243-3046-A763-1E78DD3B47D3}"/>
                </a:ext>
              </a:extLst>
            </p:cNvPr>
            <p:cNvSpPr txBox="1"/>
            <p:nvPr/>
          </p:nvSpPr>
          <p:spPr>
            <a:xfrm>
              <a:off x="4828032" y="2276221"/>
              <a:ext cx="2276916" cy="584775"/>
            </a:xfrm>
            <a:prstGeom prst="rect">
              <a:avLst/>
            </a:prstGeom>
            <a:noFill/>
            <a:ln>
              <a:noFill/>
            </a:ln>
          </p:spPr>
          <p:txBody>
            <a:bodyPr wrap="square" rtlCol="0">
              <a:spAutoFit/>
            </a:bodyPr>
            <a:lstStyle/>
            <a:p>
              <a:pPr algn="ctr"/>
              <a:r>
                <a:rPr lang="en-US" sz="16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 Medical Company </a:t>
              </a:r>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a:t>
              </a:r>
              <a:r>
                <a:rPr lang="en-US" sz="16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Account</a:t>
              </a:r>
            </a:p>
          </p:txBody>
        </p:sp>
        <p:cxnSp>
          <p:nvCxnSpPr>
            <p:cNvPr id="47" name="Elbow Connector 46">
              <a:extLst>
                <a:ext uri="{FF2B5EF4-FFF2-40B4-BE49-F238E27FC236}">
                  <a16:creationId xmlns:a16="http://schemas.microsoft.com/office/drawing/2014/main" id="{10DD7A5A-86F1-0B42-86A4-B651F38002BD}"/>
                </a:ext>
              </a:extLst>
            </p:cNvPr>
            <p:cNvCxnSpPr>
              <a:stCxn id="45" idx="2"/>
              <a:endCxn id="62" idx="0"/>
            </p:cNvCxnSpPr>
            <p:nvPr/>
          </p:nvCxnSpPr>
          <p:spPr>
            <a:xfrm rot="5400000">
              <a:off x="5148314" y="2432401"/>
              <a:ext cx="347530" cy="1305980"/>
            </a:xfrm>
            <a:prstGeom prst="bentConnector3">
              <a:avLst/>
            </a:prstGeom>
            <a:ln w="952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8" name="Elbow Connector 47">
              <a:extLst>
                <a:ext uri="{FF2B5EF4-FFF2-40B4-BE49-F238E27FC236}">
                  <a16:creationId xmlns:a16="http://schemas.microsoft.com/office/drawing/2014/main" id="{9EFA1ED1-6129-224B-9A2C-D05BB1E80909}"/>
                </a:ext>
              </a:extLst>
            </p:cNvPr>
            <p:cNvCxnSpPr>
              <a:stCxn id="45" idx="2"/>
              <a:endCxn id="50" idx="0"/>
            </p:cNvCxnSpPr>
            <p:nvPr/>
          </p:nvCxnSpPr>
          <p:spPr>
            <a:xfrm rot="16200000" flipH="1">
              <a:off x="7177092" y="1709603"/>
              <a:ext cx="359778" cy="2763825"/>
            </a:xfrm>
            <a:prstGeom prst="bentConnector3">
              <a:avLst>
                <a:gd name="adj1" fmla="val 50000"/>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nvGrpSpPr>
            <p:cNvPr id="49" name="Group 48">
              <a:extLst>
                <a:ext uri="{FF2B5EF4-FFF2-40B4-BE49-F238E27FC236}">
                  <a16:creationId xmlns:a16="http://schemas.microsoft.com/office/drawing/2014/main" id="{5695999E-4822-E74D-B4F7-A9199BB690A8}"/>
                </a:ext>
              </a:extLst>
            </p:cNvPr>
            <p:cNvGrpSpPr/>
            <p:nvPr/>
          </p:nvGrpSpPr>
          <p:grpSpPr>
            <a:xfrm>
              <a:off x="7824494" y="3271405"/>
              <a:ext cx="1828800" cy="935667"/>
              <a:chOff x="3697791" y="1753945"/>
              <a:chExt cx="1951066" cy="935667"/>
            </a:xfrm>
          </p:grpSpPr>
          <p:sp>
            <p:nvSpPr>
              <p:cNvPr id="50" name="TextBox 49">
                <a:extLst>
                  <a:ext uri="{FF2B5EF4-FFF2-40B4-BE49-F238E27FC236}">
                    <a16:creationId xmlns:a16="http://schemas.microsoft.com/office/drawing/2014/main" id="{15A69B2D-DB8A-004A-A391-B5E4301D8692}"/>
                  </a:ext>
                </a:extLst>
              </p:cNvPr>
              <p:cNvSpPr txBox="1"/>
              <p:nvPr/>
            </p:nvSpPr>
            <p:spPr>
              <a:xfrm>
                <a:off x="3697791" y="1753945"/>
                <a:ext cx="1951066" cy="338554"/>
              </a:xfrm>
              <a:prstGeom prst="rect">
                <a:avLst/>
              </a:prstGeom>
              <a:solidFill>
                <a:schemeClr val="accent2">
                  <a:lumMod val="75000"/>
                </a:schemeClr>
              </a:solidFill>
              <a:ln>
                <a:noFill/>
              </a:ln>
            </p:spPr>
            <p:txBody>
              <a:bodyPr wrap="square" rtlCol="0">
                <a:spAutoFit/>
              </a:bodyPr>
              <a:lstStyle/>
              <a:p>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Role:</a:t>
                </a:r>
              </a:p>
            </p:txBody>
          </p:sp>
          <p:sp>
            <p:nvSpPr>
              <p:cNvPr id="51" name="TextBox 50">
                <a:extLst>
                  <a:ext uri="{FF2B5EF4-FFF2-40B4-BE49-F238E27FC236}">
                    <a16:creationId xmlns:a16="http://schemas.microsoft.com/office/drawing/2014/main" id="{15A0C414-B12C-8241-B903-62B1E4589323}"/>
                  </a:ext>
                </a:extLst>
              </p:cNvPr>
              <p:cNvSpPr txBox="1"/>
              <p:nvPr/>
            </p:nvSpPr>
            <p:spPr>
              <a:xfrm>
                <a:off x="3818036" y="2351058"/>
                <a:ext cx="1710571" cy="338554"/>
              </a:xfrm>
              <a:prstGeom prst="rect">
                <a:avLst/>
              </a:prstGeom>
              <a:solidFill>
                <a:schemeClr val="bg1"/>
              </a:solidFill>
              <a:ln>
                <a:solidFill>
                  <a:schemeClr val="bg1">
                    <a:lumMod val="50000"/>
                  </a:schemeClr>
                </a:solidFill>
              </a:ln>
            </p:spPr>
            <p:txBody>
              <a:bodyPr wrap="square" rtlCol="0">
                <a:spAutoFit/>
              </a:bodyPr>
              <a:lstStyle/>
              <a:p>
                <a:pPr algn="ct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52" name="Straight Connector 51">
                <a:extLst>
                  <a:ext uri="{FF2B5EF4-FFF2-40B4-BE49-F238E27FC236}">
                    <a16:creationId xmlns:a16="http://schemas.microsoft.com/office/drawing/2014/main" id="{A5306E69-C610-C84C-8C3B-BEB5F7AC190A}"/>
                  </a:ext>
                </a:extLst>
              </p:cNvPr>
              <p:cNvCxnSpPr>
                <a:stCxn id="50" idx="2"/>
                <a:endCxn id="51" idx="0"/>
              </p:cNvCxnSpPr>
              <p:nvPr/>
            </p:nvCxnSpPr>
            <p:spPr>
              <a:xfrm flipH="1">
                <a:off x="4673322" y="2092499"/>
                <a:ext cx="2" cy="258559"/>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4008108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61F05B-565C-BA4B-BA52-ABC5C4365DAC}"/>
              </a:ext>
            </a:extLst>
          </p:cNvPr>
          <p:cNvSpPr>
            <a:spLocks noGrp="1"/>
          </p:cNvSpPr>
          <p:nvPr>
            <p:ph type="sldNum" sz="quarter" idx="12"/>
          </p:nvPr>
        </p:nvSpPr>
        <p:spPr>
          <a:xfrm>
            <a:off x="9139428" y="6356350"/>
            <a:ext cx="2743200" cy="365125"/>
          </a:xfrm>
        </p:spPr>
        <p:txBody>
          <a:bodyPr/>
          <a:lstStyle/>
          <a:p>
            <a:fld id="{9FC43BFD-8FF7-A343-A8A6-E2338FCE8046}" type="slidenum">
              <a:rPr lang="en-US" smtClean="0"/>
              <a:pPr/>
              <a:t>23</a:t>
            </a:fld>
            <a:endParaRPr lang="en-US" dirty="0"/>
          </a:p>
        </p:txBody>
      </p:sp>
      <p:sp>
        <p:nvSpPr>
          <p:cNvPr id="38" name="Title 1">
            <a:extLst>
              <a:ext uri="{FF2B5EF4-FFF2-40B4-BE49-F238E27FC236}">
                <a16:creationId xmlns:a16="http://schemas.microsoft.com/office/drawing/2014/main" id="{9EE701C9-5F50-A547-B8BF-67376F96660F}"/>
              </a:ext>
            </a:extLst>
          </p:cNvPr>
          <p:cNvSpPr txBox="1">
            <a:spLocks/>
          </p:cNvSpPr>
          <p:nvPr/>
        </p:nvSpPr>
        <p:spPr>
          <a:xfrm>
            <a:off x="390939" y="382060"/>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0" i="0" kern="1200">
                <a:solidFill>
                  <a:schemeClr val="bg1"/>
                </a:solidFill>
                <a:latin typeface="Amazon Ember Light" charset="0"/>
                <a:ea typeface="Amazon Ember Light" charset="0"/>
                <a:cs typeface="Amazon Ember Light" charset="0"/>
              </a:defRPr>
            </a:lvl1pPr>
          </a:lstStyle>
          <a:p>
            <a:r>
              <a:rPr lang="en-US" sz="3600" dirty="0"/>
              <a:t>Solution – User Authentication</a:t>
            </a:r>
          </a:p>
        </p:txBody>
      </p:sp>
      <p:sp>
        <p:nvSpPr>
          <p:cNvPr id="36" name="TextBox 35">
            <a:extLst>
              <a:ext uri="{FF2B5EF4-FFF2-40B4-BE49-F238E27FC236}">
                <a16:creationId xmlns:a16="http://schemas.microsoft.com/office/drawing/2014/main" id="{59A9BD1E-5F5B-554F-8A04-3509DF036B48}"/>
              </a:ext>
            </a:extLst>
          </p:cNvPr>
          <p:cNvSpPr txBox="1"/>
          <p:nvPr/>
        </p:nvSpPr>
        <p:spPr>
          <a:xfrm>
            <a:off x="419100" y="1423837"/>
            <a:ext cx="10267950" cy="461665"/>
          </a:xfrm>
          <a:prstGeom prst="rect">
            <a:avLst/>
          </a:prstGeom>
          <a:noFill/>
        </p:spPr>
        <p:txBody>
          <a:bodyPr wrap="square" rtlCol="0">
            <a:spAutoFit/>
          </a:bodyPr>
          <a:lstStyle/>
          <a:p>
            <a:r>
              <a:rPr lang="en-US" sz="2400" dirty="0"/>
              <a:t>Use this chart to document the groups and their associated permissions</a:t>
            </a:r>
            <a:r>
              <a:rPr lang="en-US" sz="2400" dirty="0">
                <a:latin typeface="Amazon Ember" panose="020B0603020204020204" pitchFamily="34" charset="0"/>
                <a:ea typeface="Amazon Ember" panose="020B0603020204020204" pitchFamily="34" charset="0"/>
                <a:cs typeface="Amazon Ember" panose="020B0603020204020204" pitchFamily="34" charset="0"/>
              </a:rPr>
              <a:t>.</a:t>
            </a:r>
          </a:p>
        </p:txBody>
      </p:sp>
      <p:graphicFrame>
        <p:nvGraphicFramePr>
          <p:cNvPr id="39" name="Table 38">
            <a:extLst>
              <a:ext uri="{FF2B5EF4-FFF2-40B4-BE49-F238E27FC236}">
                <a16:creationId xmlns:a16="http://schemas.microsoft.com/office/drawing/2014/main" id="{D75C1FE9-02A0-944B-94CF-9F3A9C754D9D}"/>
              </a:ext>
            </a:extLst>
          </p:cNvPr>
          <p:cNvGraphicFramePr>
            <a:graphicFrameLocks noGrp="1"/>
          </p:cNvGraphicFramePr>
          <p:nvPr>
            <p:extLst>
              <p:ext uri="{D42A27DB-BD31-4B8C-83A1-F6EECF244321}">
                <p14:modId xmlns:p14="http://schemas.microsoft.com/office/powerpoint/2010/main" val="14816652"/>
              </p:ext>
            </p:extLst>
          </p:nvPr>
        </p:nvGraphicFramePr>
        <p:xfrm>
          <a:off x="1275899" y="2403997"/>
          <a:ext cx="9276124" cy="3093374"/>
        </p:xfrm>
        <a:graphic>
          <a:graphicData uri="http://schemas.openxmlformats.org/drawingml/2006/table">
            <a:tbl>
              <a:tblPr firstRow="1" bandRow="1"/>
              <a:tblGrid>
                <a:gridCol w="2089404">
                  <a:extLst>
                    <a:ext uri="{9D8B030D-6E8A-4147-A177-3AD203B41FA5}">
                      <a16:colId xmlns:a16="http://schemas.microsoft.com/office/drawing/2014/main" val="20000"/>
                    </a:ext>
                  </a:extLst>
                </a:gridCol>
                <a:gridCol w="3058357">
                  <a:extLst>
                    <a:ext uri="{9D8B030D-6E8A-4147-A177-3AD203B41FA5}">
                      <a16:colId xmlns:a16="http://schemas.microsoft.com/office/drawing/2014/main" val="20001"/>
                    </a:ext>
                  </a:extLst>
                </a:gridCol>
                <a:gridCol w="4128363">
                  <a:extLst>
                    <a:ext uri="{9D8B030D-6E8A-4147-A177-3AD203B41FA5}">
                      <a16:colId xmlns:a16="http://schemas.microsoft.com/office/drawing/2014/main" val="20002"/>
                    </a:ext>
                  </a:extLst>
                </a:gridCol>
              </a:tblGrid>
              <a:tr h="542774">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6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Group/Role</a:t>
                      </a:r>
                      <a:r>
                        <a:rPr lang="en-US" sz="1600" b="1" baseline="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a:t>
                      </a:r>
                      <a:endParaRPr lang="en-US" sz="16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accent2">
                        <a:lumMod val="50000"/>
                        <a:alpha val="80000"/>
                      </a:schemeClr>
                    </a:solidFill>
                  </a:tcPr>
                </a:tc>
                <a:tc>
                  <a:txBody>
                    <a:bodyPr/>
                    <a:lstStyle/>
                    <a:p>
                      <a:pPr algn="ctr"/>
                      <a:r>
                        <a:rPr lang="en-US" sz="16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Group/Role</a:t>
                      </a:r>
                      <a:r>
                        <a:rPr lang="en-US" sz="1600" b="1" baseline="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Name</a:t>
                      </a:r>
                      <a:endParaRPr lang="en-US" sz="16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2">
                        <a:lumMod val="50000"/>
                        <a:alpha val="80000"/>
                      </a:scheme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600" b="1"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Permissions</a:t>
                      </a:r>
                    </a:p>
                  </a:txBody>
                  <a:tcPr anchor="ct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2">
                        <a:lumMod val="50000"/>
                        <a:alpha val="80000"/>
                      </a:schemeClr>
                    </a:solidFill>
                  </a:tcPr>
                </a:tc>
                <a:extLst>
                  <a:ext uri="{0D108BD9-81ED-4DB2-BD59-A6C34878D82A}">
                    <a16:rowId xmlns:a16="http://schemas.microsoft.com/office/drawing/2014/main" val="10000"/>
                  </a:ext>
                </a:extLst>
              </a:tr>
              <a:tr h="504230">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ctr" defTabSz="914400" rtl="0" eaLnBrk="1" latinLnBrk="0" hangingPunct="1"/>
                      <a:r>
                        <a:rPr lang="en-US" sz="1600" b="1" kern="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Group</a:t>
                      </a: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accent2">
                        <a:lumMod val="50000"/>
                        <a:alpha val="70000"/>
                      </a:schemeClr>
                    </a:solidFill>
                  </a:tcPr>
                </a:tc>
                <a:tc>
                  <a:txBody>
                    <a:bodyPr/>
                    <a:lstStyle/>
                    <a:p>
                      <a:pPr marL="0" algn="l" defTabSz="457200" rtl="0" eaLnBrk="1" latinLnBrk="0" hangingPunct="1"/>
                      <a:r>
                        <a:rPr lang="en-US" sz="1600" u="none" kern="12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rPr>
                        <a:t>System Administrator</a:t>
                      </a: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l" defTabSz="400050"/>
                      <a:r>
                        <a:rPr lang="en-US" sz="1600" dirty="0">
                          <a:latin typeface="Amazon Ember" panose="020B0603020204020204" pitchFamily="34" charset="0"/>
                          <a:ea typeface="Amazon Ember" panose="020B0603020204020204" pitchFamily="34" charset="0"/>
                          <a:cs typeface="Amazon Ember" panose="020B0603020204020204" pitchFamily="34" charset="0"/>
                        </a:rPr>
                        <a:t>AWS Management Console Access, </a:t>
                      </a:r>
                    </a:p>
                    <a:p>
                      <a:pPr algn="l" defTabSz="400050"/>
                      <a:r>
                        <a:rPr lang="en-US" sz="1600" dirty="0">
                          <a:latin typeface="Amazon Ember" panose="020B0603020204020204" pitchFamily="34" charset="0"/>
                          <a:ea typeface="Amazon Ember" panose="020B0603020204020204" pitchFamily="34" charset="0"/>
                          <a:cs typeface="Amazon Ember" panose="020B0603020204020204" pitchFamily="34" charset="0"/>
                        </a:rPr>
                        <a:t>Programmatic Access</a:t>
                      </a:r>
                    </a:p>
                  </a:txBody>
                  <a:tcPr marR="18288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57160">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ctr" defTabSz="914400" rtl="0" eaLnBrk="1" latinLnBrk="0" hangingPunct="1"/>
                      <a:r>
                        <a:rPr lang="en-US" sz="1600" b="1" kern="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Group</a:t>
                      </a: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2">
                        <a:lumMod val="50000"/>
                        <a:alpha val="7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u="none" kern="12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rPr>
                        <a:t>Database Administrator</a:t>
                      </a: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l"/>
                      <a:r>
                        <a:rPr lang="en-US" sz="1600" u="none" dirty="0">
                          <a:solidFill>
                            <a:srgbClr val="474746"/>
                          </a:solidFill>
                          <a:latin typeface="Amazon Ember" panose="020B0603020204020204" pitchFamily="34" charset="0"/>
                          <a:ea typeface="Amazon Ember" panose="020B0603020204020204" pitchFamily="34" charset="0"/>
                          <a:cs typeface="Amazon Ember" panose="020B0603020204020204" pitchFamily="34" charset="0"/>
                        </a:rPr>
                        <a:t>AWS Management Console Access, </a:t>
                      </a:r>
                    </a:p>
                    <a:p>
                      <a:pPr algn="l"/>
                      <a:r>
                        <a:rPr lang="en-US" sz="1600" u="none" dirty="0">
                          <a:solidFill>
                            <a:srgbClr val="474746"/>
                          </a:solidFill>
                          <a:latin typeface="Amazon Ember" panose="020B0603020204020204" pitchFamily="34" charset="0"/>
                          <a:ea typeface="Amazon Ember" panose="020B0603020204020204" pitchFamily="34" charset="0"/>
                          <a:cs typeface="Amazon Ember" panose="020B0603020204020204" pitchFamily="34" charset="0"/>
                        </a:rPr>
                        <a:t>Programmatic Access</a:t>
                      </a:r>
                    </a:p>
                  </a:txBody>
                  <a:tcPr marR="18288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57160">
                <a:tc>
                  <a:txBody>
                    <a:bodyPr/>
                    <a:lstStyle/>
                    <a:p>
                      <a:pPr marL="0" algn="ctr" defTabSz="914400" rtl="0" eaLnBrk="1" latinLnBrk="0" hangingPunct="1"/>
                      <a:r>
                        <a:rPr lang="en-US" sz="1600" b="1" kern="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Group</a:t>
                      </a: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2">
                        <a:lumMod val="50000"/>
                        <a:alpha val="7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Monitoring Group</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u="none" kern="1200" dirty="0">
                          <a:solidFill>
                            <a:srgbClr val="474746"/>
                          </a:solidFill>
                          <a:effectLst/>
                          <a:latin typeface="Amazon Ember" panose="020B0603020204020204" pitchFamily="34" charset="0"/>
                          <a:ea typeface="Amazon Ember" panose="020B0603020204020204" pitchFamily="34" charset="0"/>
                          <a:cs typeface="Amazon Ember" panose="020B0603020204020204" pitchFamily="34" charset="0"/>
                        </a:rPr>
                        <a:t>AWS Management Console Access</a:t>
                      </a:r>
                    </a:p>
                  </a:txBody>
                  <a:tcPr marR="18288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657160">
                <a:tc>
                  <a:txBody>
                    <a:bodyPr/>
                    <a:lstStyle/>
                    <a:p>
                      <a:pPr marL="0" algn="ctr" defTabSz="914400" rtl="0" eaLnBrk="1" latinLnBrk="0" hangingPunct="1"/>
                      <a:r>
                        <a:rPr lang="en-US" sz="1600" b="1" kern="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Role</a:t>
                      </a: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2">
                        <a:lumMod val="50000"/>
                        <a:alpha val="7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Developer</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IE" sz="1600" b="0" i="0" u="none" strike="noStrike" kern="1200" dirty="0">
                          <a:solidFill>
                            <a:schemeClr val="tx1"/>
                          </a:solidFill>
                          <a:effectLst/>
                          <a:latin typeface="Amazon Ember" panose="020B0603020204020204"/>
                          <a:ea typeface="+mn-ea"/>
                          <a:cs typeface="Aharoni" panose="020B0604020202020204" pitchFamily="2" charset="-79"/>
                        </a:rPr>
                        <a:t>AWS Management Console Access</a:t>
                      </a:r>
                      <a:endParaRPr lang="en-US" sz="1400" b="0" kern="1200" dirty="0">
                        <a:solidFill>
                          <a:schemeClr val="tx1"/>
                        </a:solidFill>
                        <a:effectLst/>
                        <a:latin typeface="Amazon Ember" panose="020B0603020204020204"/>
                        <a:ea typeface="Amazon Ember" panose="020B0603020204020204" pitchFamily="34" charset="0"/>
                        <a:cs typeface="Aharoni" panose="020B0604020202020204" pitchFamily="2" charset="-79"/>
                      </a:endParaRPr>
                    </a:p>
                  </a:txBody>
                  <a:tcPr marR="18288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86082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61F05B-565C-BA4B-BA52-ABC5C4365DAC}"/>
              </a:ext>
            </a:extLst>
          </p:cNvPr>
          <p:cNvSpPr>
            <a:spLocks noGrp="1"/>
          </p:cNvSpPr>
          <p:nvPr>
            <p:ph type="sldNum" sz="quarter" idx="12"/>
          </p:nvPr>
        </p:nvSpPr>
        <p:spPr>
          <a:xfrm>
            <a:off x="9139428" y="6356350"/>
            <a:ext cx="2743200" cy="365125"/>
          </a:xfrm>
        </p:spPr>
        <p:txBody>
          <a:bodyPr/>
          <a:lstStyle/>
          <a:p>
            <a:fld id="{9FC43BFD-8FF7-A343-A8A6-E2338FCE8046}" type="slidenum">
              <a:rPr lang="en-US" smtClean="0"/>
              <a:pPr/>
              <a:t>24</a:t>
            </a:fld>
            <a:endParaRPr lang="en-US" dirty="0"/>
          </a:p>
        </p:txBody>
      </p:sp>
      <p:sp>
        <p:nvSpPr>
          <p:cNvPr id="38" name="Title 1">
            <a:extLst>
              <a:ext uri="{FF2B5EF4-FFF2-40B4-BE49-F238E27FC236}">
                <a16:creationId xmlns:a16="http://schemas.microsoft.com/office/drawing/2014/main" id="{9EE701C9-5F50-A547-B8BF-67376F96660F}"/>
              </a:ext>
            </a:extLst>
          </p:cNvPr>
          <p:cNvSpPr txBox="1">
            <a:spLocks/>
          </p:cNvSpPr>
          <p:nvPr/>
        </p:nvSpPr>
        <p:spPr>
          <a:xfrm>
            <a:off x="390939" y="382060"/>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0" i="0" kern="1200">
                <a:solidFill>
                  <a:schemeClr val="bg1"/>
                </a:solidFill>
                <a:latin typeface="Amazon Ember Light" charset="0"/>
                <a:ea typeface="Amazon Ember Light" charset="0"/>
                <a:cs typeface="Amazon Ember Light" charset="0"/>
              </a:defRPr>
            </a:lvl1pPr>
          </a:lstStyle>
          <a:p>
            <a:r>
              <a:rPr lang="en-US" sz="3600" dirty="0"/>
              <a:t>Solution – User Authentication</a:t>
            </a:r>
          </a:p>
        </p:txBody>
      </p:sp>
      <p:graphicFrame>
        <p:nvGraphicFramePr>
          <p:cNvPr id="6" name="Table 5">
            <a:extLst>
              <a:ext uri="{FF2B5EF4-FFF2-40B4-BE49-F238E27FC236}">
                <a16:creationId xmlns:a16="http://schemas.microsoft.com/office/drawing/2014/main" id="{CC6989F7-3BE0-EC4F-ACE6-5AC16306C013}"/>
              </a:ext>
            </a:extLst>
          </p:cNvPr>
          <p:cNvGraphicFramePr>
            <a:graphicFrameLocks noGrp="1"/>
          </p:cNvGraphicFramePr>
          <p:nvPr>
            <p:extLst>
              <p:ext uri="{D42A27DB-BD31-4B8C-83A1-F6EECF244321}">
                <p14:modId xmlns:p14="http://schemas.microsoft.com/office/powerpoint/2010/main" val="562321426"/>
              </p:ext>
            </p:extLst>
          </p:nvPr>
        </p:nvGraphicFramePr>
        <p:xfrm>
          <a:off x="235947" y="1573530"/>
          <a:ext cx="11425243" cy="4563832"/>
        </p:xfrm>
        <a:graphic>
          <a:graphicData uri="http://schemas.openxmlformats.org/drawingml/2006/table">
            <a:tbl>
              <a:tblPr firstRow="1" bandRow="1"/>
              <a:tblGrid>
                <a:gridCol w="5162550">
                  <a:extLst>
                    <a:ext uri="{9D8B030D-6E8A-4147-A177-3AD203B41FA5}">
                      <a16:colId xmlns:a16="http://schemas.microsoft.com/office/drawing/2014/main" val="20000"/>
                    </a:ext>
                  </a:extLst>
                </a:gridCol>
                <a:gridCol w="6262693">
                  <a:extLst>
                    <a:ext uri="{9D8B030D-6E8A-4147-A177-3AD203B41FA5}">
                      <a16:colId xmlns:a16="http://schemas.microsoft.com/office/drawing/2014/main" val="20001"/>
                    </a:ext>
                  </a:extLst>
                </a:gridCol>
              </a:tblGrid>
              <a:tr h="437135">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spcBef>
                          <a:spcPts val="600"/>
                        </a:spcBef>
                      </a:pPr>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Requirement</a:t>
                      </a: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accent2">
                        <a:lumMod val="50000"/>
                        <a:alpha val="70000"/>
                      </a:scheme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spcBef>
                          <a:spcPts val="600"/>
                        </a:spcBef>
                      </a:pPr>
                      <a:r>
                        <a:rPr lang="en-US" sz="2400" b="1"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Solution</a:t>
                      </a: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accent2">
                        <a:lumMod val="50000"/>
                        <a:alpha val="70000"/>
                      </a:schemeClr>
                    </a:solidFill>
                  </a:tcPr>
                </a:tc>
                <a:extLst>
                  <a:ext uri="{0D108BD9-81ED-4DB2-BD59-A6C34878D82A}">
                    <a16:rowId xmlns:a16="http://schemas.microsoft.com/office/drawing/2014/main" val="10000"/>
                  </a:ext>
                </a:extLst>
              </a:tr>
              <a:tr h="1109650">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1" indent="0" algn="l" defTabSz="914400" rtl="0" eaLnBrk="1" fontAlgn="auto" latinLnBrk="0" hangingPunct="1">
                        <a:lnSpc>
                          <a:spcPct val="100000"/>
                        </a:lnSpc>
                        <a:spcBef>
                          <a:spcPts val="600"/>
                        </a:spcBef>
                        <a:spcAft>
                          <a:spcPts val="0"/>
                        </a:spcAft>
                        <a:buClrTx/>
                        <a:buSzTx/>
                        <a:buFontTx/>
                        <a:buNone/>
                        <a:tabLst/>
                        <a:defRPr/>
                      </a:pPr>
                      <a:r>
                        <a:rPr lang="en-US" sz="1600" u="none" kern="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Should</a:t>
                      </a:r>
                      <a:r>
                        <a:rPr lang="en-US" sz="1600" kern="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be at least 8 characters </a:t>
                      </a:r>
                      <a:r>
                        <a:rPr lang="en-US" sz="1600" u="none" kern="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and</a:t>
                      </a:r>
                      <a:r>
                        <a:rPr lang="en-US" sz="1600" kern="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have 1 uppercase, 1 lowercase, 1 special character, </a:t>
                      </a:r>
                      <a:r>
                        <a:rPr lang="en-US" sz="1600" u="none" kern="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and</a:t>
                      </a:r>
                      <a:r>
                        <a:rPr lang="en-US" sz="1600" kern="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a number.</a:t>
                      </a: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accent2">
                        <a:lumMod val="50000"/>
                        <a:alpha val="70000"/>
                      </a:scheme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rtl="0">
                        <a:spcBef>
                          <a:spcPts val="0"/>
                        </a:spcBef>
                        <a:spcAft>
                          <a:spcPts val="0"/>
                        </a:spcAft>
                      </a:pPr>
                      <a:r>
                        <a:rPr lang="en-US" sz="1400" b="0" i="0" u="none" strike="noStrike" dirty="0">
                          <a:solidFill>
                            <a:srgbClr val="000000"/>
                          </a:solidFill>
                          <a:effectLst/>
                          <a:latin typeface="Arial" panose="020B0604020202020204" pitchFamily="34" charset="0"/>
                        </a:rPr>
                        <a:t>Configure password policy using the following password policy options:</a:t>
                      </a:r>
                      <a:endParaRPr lang="en-US" sz="1400" b="0" dirty="0">
                        <a:effectLst/>
                      </a:endParaRPr>
                    </a:p>
                    <a:p>
                      <a:pPr rtl="0" fontAlgn="base">
                        <a:spcBef>
                          <a:spcPts val="0"/>
                        </a:spcBef>
                        <a:spcAft>
                          <a:spcPts val="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rPr>
                        <a:t>Minimum password length (to 8).</a:t>
                      </a:r>
                    </a:p>
                    <a:p>
                      <a:pPr rtl="0" fontAlgn="base">
                        <a:spcBef>
                          <a:spcPts val="0"/>
                        </a:spcBef>
                        <a:spcAft>
                          <a:spcPts val="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rPr>
                        <a:t>Require at least one uppercase letter.</a:t>
                      </a:r>
                    </a:p>
                    <a:p>
                      <a:pPr rtl="0" fontAlgn="base">
                        <a:spcBef>
                          <a:spcPts val="0"/>
                        </a:spcBef>
                        <a:spcAft>
                          <a:spcPts val="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rPr>
                        <a:t>Require at least one lowercase letter.</a:t>
                      </a:r>
                    </a:p>
                    <a:p>
                      <a:pPr rtl="0" fontAlgn="base">
                        <a:spcBef>
                          <a:spcPts val="0"/>
                        </a:spcBef>
                        <a:spcAft>
                          <a:spcPts val="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rPr>
                        <a:t>Require at least one non alphanumeric character (special character).</a:t>
                      </a:r>
                    </a:p>
                    <a:p>
                      <a:pPr rtl="0" fontAlgn="base">
                        <a:spcBef>
                          <a:spcPts val="0"/>
                        </a:spcBef>
                        <a:spcAft>
                          <a:spcPts val="0"/>
                        </a:spcAft>
                        <a:buFont typeface="Arial" panose="020B0604020202020204" pitchFamily="34" charset="0"/>
                        <a:buChar char="•"/>
                      </a:pPr>
                      <a:r>
                        <a:rPr lang="en-US" sz="1400" b="0" i="0" u="none" strike="noStrike" dirty="0">
                          <a:solidFill>
                            <a:srgbClr val="16191F"/>
                          </a:solidFill>
                          <a:effectLst/>
                          <a:latin typeface="Roboto"/>
                        </a:rPr>
                        <a:t>Require at least one number.</a:t>
                      </a: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826770">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1" indent="0" algn="l" defTabSz="914400" rtl="0" eaLnBrk="1" fontAlgn="auto" latinLnBrk="0" hangingPunct="1">
                        <a:lnSpc>
                          <a:spcPct val="100000"/>
                        </a:lnSpc>
                        <a:spcBef>
                          <a:spcPts val="600"/>
                        </a:spcBef>
                        <a:spcAft>
                          <a:spcPts val="0"/>
                        </a:spcAft>
                        <a:buClrTx/>
                        <a:buSzTx/>
                        <a:buFontTx/>
                        <a:buNone/>
                        <a:tabLst/>
                        <a:defRPr/>
                      </a:pPr>
                      <a:r>
                        <a:rPr lang="en-US" sz="1600" kern="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Change</a:t>
                      </a:r>
                      <a:r>
                        <a:rPr lang="en-US" sz="1600" kern="1200" baseline="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passwords every </a:t>
                      </a:r>
                      <a:r>
                        <a:rPr lang="en-US" sz="1600" u="none" kern="1200" baseline="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90 days</a:t>
                      </a:r>
                      <a:r>
                        <a:rPr lang="en-US" sz="1600" kern="1200" baseline="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a:t>
                      </a:r>
                      <a:r>
                        <a:rPr lang="en-US" sz="1600" u="none" kern="1200" baseline="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and</a:t>
                      </a:r>
                      <a:r>
                        <a:rPr lang="en-US" sz="1600" kern="1200" baseline="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a:t>
                      </a:r>
                      <a:r>
                        <a:rPr lang="en-US" sz="1600" u="none" kern="1200" baseline="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ensure</a:t>
                      </a:r>
                      <a:r>
                        <a:rPr lang="en-US" sz="1600" kern="1200" baseline="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that the </a:t>
                      </a:r>
                      <a:r>
                        <a:rPr lang="en-US" sz="1600" u="none" kern="1200" baseline="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previous</a:t>
                      </a:r>
                      <a:r>
                        <a:rPr lang="en-US" sz="1600" kern="1200" baseline="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three passwords can’t be </a:t>
                      </a:r>
                      <a:r>
                        <a:rPr lang="en-US" sz="1600" u="none" kern="1200" baseline="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re-used</a:t>
                      </a:r>
                      <a:r>
                        <a:rPr lang="en-US" sz="1600" kern="1200" baseline="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600" kern="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accent2">
                        <a:lumMod val="50000"/>
                        <a:alpha val="70000"/>
                      </a:scheme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rtl="0">
                        <a:spcBef>
                          <a:spcPts val="0"/>
                        </a:spcBef>
                        <a:spcAft>
                          <a:spcPts val="0"/>
                        </a:spcAft>
                      </a:pPr>
                      <a:r>
                        <a:rPr lang="en-US" sz="1400" b="0" i="0" u="none" strike="noStrike" dirty="0">
                          <a:solidFill>
                            <a:srgbClr val="000000"/>
                          </a:solidFill>
                          <a:effectLst/>
                          <a:latin typeface="Arial" panose="020B0604020202020204" pitchFamily="34" charset="0"/>
                        </a:rPr>
                        <a:t>Configure password policy using the following password policy option:</a:t>
                      </a:r>
                      <a:endParaRPr lang="en-US" sz="1400" b="0" dirty="0">
                        <a:effectLst/>
                      </a:endParaRPr>
                    </a:p>
                    <a:p>
                      <a:pPr rtl="0" fontAlgn="base">
                        <a:spcBef>
                          <a:spcPts val="0"/>
                        </a:spcBef>
                        <a:spcAft>
                          <a:spcPts val="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rPr>
                        <a:t>Enable password expiration (set to 90 days). </a:t>
                      </a:r>
                    </a:p>
                    <a:p>
                      <a:pPr rtl="0" fontAlgn="base">
                        <a:spcBef>
                          <a:spcPts val="0"/>
                        </a:spcBef>
                        <a:spcAft>
                          <a:spcPts val="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rPr>
                        <a:t>Prevent Password reuse (set to 3).</a:t>
                      </a: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798612">
                <a:tc>
                  <a:txBody>
                    <a:bodyPr/>
                    <a:lstStyle/>
                    <a:p>
                      <a:pPr marL="0" marR="0" lvl="1" indent="0" algn="l" defTabSz="914400" rtl="0" eaLnBrk="1" fontAlgn="auto" latinLnBrk="0" hangingPunct="1">
                        <a:lnSpc>
                          <a:spcPct val="100000"/>
                        </a:lnSpc>
                        <a:spcBef>
                          <a:spcPts val="600"/>
                        </a:spcBef>
                        <a:spcAft>
                          <a:spcPts val="0"/>
                        </a:spcAft>
                        <a:buClrTx/>
                        <a:buSzTx/>
                        <a:buFontTx/>
                        <a:buNone/>
                        <a:tabLst/>
                        <a:defRPr/>
                      </a:pPr>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All </a:t>
                      </a:r>
                      <a:r>
                        <a:rPr lang="en-US" sz="1600"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administrators</a:t>
                      </a:r>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require programmatic </a:t>
                      </a:r>
                      <a:r>
                        <a:rPr lang="en-US" sz="1600"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access</a:t>
                      </a: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2">
                        <a:lumMod val="50000"/>
                        <a:alpha val="70000"/>
                      </a:schemeClr>
                    </a:solidFill>
                  </a:tcPr>
                </a:tc>
                <a:tc>
                  <a:txBody>
                    <a:bodyPr/>
                    <a:lstStyle/>
                    <a:p>
                      <a:pPr rtl="0">
                        <a:spcBef>
                          <a:spcPts val="0"/>
                        </a:spcBef>
                        <a:spcAft>
                          <a:spcPts val="0"/>
                        </a:spcAft>
                      </a:pPr>
                      <a:r>
                        <a:rPr lang="en-US" sz="1400" b="0" i="0" u="none" strike="noStrike" dirty="0">
                          <a:solidFill>
                            <a:srgbClr val="000000"/>
                          </a:solidFill>
                          <a:effectLst/>
                          <a:latin typeface="Arial" panose="020B0604020202020204" pitchFamily="34" charset="0"/>
                        </a:rPr>
                        <a:t>Configure IAM policy:</a:t>
                      </a:r>
                      <a:endParaRPr lang="en-US" sz="1400" b="0" dirty="0">
                        <a:effectLst/>
                      </a:endParaRPr>
                    </a:p>
                    <a:p>
                      <a:pPr rtl="0" fontAlgn="base">
                        <a:spcBef>
                          <a:spcPts val="0"/>
                        </a:spcBef>
                        <a:spcAft>
                          <a:spcPts val="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rPr>
                        <a:t>Create an access key (access key ID and a secret access key) for these users.</a:t>
                      </a:r>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8902980"/>
                  </a:ext>
                </a:extLst>
              </a:tr>
              <a:tr h="1109650">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1" indent="0" algn="l" defTabSz="914400" rtl="0" eaLnBrk="1" fontAlgn="auto" latinLnBrk="0" hangingPunct="1">
                        <a:lnSpc>
                          <a:spcPct val="100000"/>
                        </a:lnSpc>
                        <a:spcBef>
                          <a:spcPts val="600"/>
                        </a:spcBef>
                        <a:spcAft>
                          <a:spcPts val="0"/>
                        </a:spcAft>
                        <a:buClrTx/>
                        <a:buSzTx/>
                        <a:buFontTx/>
                        <a:buNone/>
                        <a:tabLst/>
                        <a:defRPr/>
                      </a:pPr>
                      <a:r>
                        <a:rPr lang="en-US" sz="1600" u="none" kern="1200" baseline="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Administrator sign-in to the AWS Management Console </a:t>
                      </a:r>
                      <a:r>
                        <a:rPr lang="en-US" sz="1600" kern="1200" baseline="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requires the use of Virtual </a:t>
                      </a:r>
                      <a:r>
                        <a:rPr lang="en-US" sz="1600" u="none" kern="1200" baseline="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MFA</a:t>
                      </a:r>
                      <a:r>
                        <a:rPr lang="en-US" sz="1600" kern="1200" baseline="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600" kern="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2">
                        <a:lumMod val="50000"/>
                        <a:alpha val="70000"/>
                      </a:scheme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rtl="0">
                        <a:spcBef>
                          <a:spcPts val="0"/>
                        </a:spcBef>
                        <a:spcAft>
                          <a:spcPts val="0"/>
                        </a:spcAft>
                      </a:pPr>
                      <a:r>
                        <a:rPr lang="en-US" sz="1400" b="0" i="0" u="none" strike="noStrike" dirty="0">
                          <a:solidFill>
                            <a:srgbClr val="000000"/>
                          </a:solidFill>
                          <a:effectLst/>
                          <a:latin typeface="Arial" panose="020B0604020202020204" pitchFamily="34" charset="0"/>
                        </a:rPr>
                        <a:t>Configure IAM Policy by :</a:t>
                      </a:r>
                      <a:endParaRPr lang="en-US" sz="1400" b="0" dirty="0">
                        <a:effectLst/>
                      </a:endParaRPr>
                    </a:p>
                    <a:p>
                      <a:pPr rtl="0" fontAlgn="base">
                        <a:spcBef>
                          <a:spcPts val="0"/>
                        </a:spcBef>
                        <a:spcAft>
                          <a:spcPts val="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rPr>
                        <a:t>Configure MFA devices for each administrator, which    generates a six-digit authentication code. Assign the administrators to an MFA device.</a:t>
                      </a: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98244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61F05B-565C-BA4B-BA52-ABC5C4365DAC}"/>
              </a:ext>
            </a:extLst>
          </p:cNvPr>
          <p:cNvSpPr>
            <a:spLocks noGrp="1"/>
          </p:cNvSpPr>
          <p:nvPr>
            <p:ph type="sldNum" sz="quarter" idx="12"/>
          </p:nvPr>
        </p:nvSpPr>
        <p:spPr>
          <a:xfrm>
            <a:off x="9139428" y="6356350"/>
            <a:ext cx="2743200" cy="365125"/>
          </a:xfrm>
        </p:spPr>
        <p:txBody>
          <a:bodyPr/>
          <a:lstStyle/>
          <a:p>
            <a:fld id="{9FC43BFD-8FF7-A343-A8A6-E2338FCE8046}" type="slidenum">
              <a:rPr lang="en-US" smtClean="0"/>
              <a:pPr/>
              <a:t>25</a:t>
            </a:fld>
            <a:endParaRPr lang="en-US" dirty="0"/>
          </a:p>
        </p:txBody>
      </p:sp>
      <p:sp>
        <p:nvSpPr>
          <p:cNvPr id="38" name="Title 1">
            <a:extLst>
              <a:ext uri="{FF2B5EF4-FFF2-40B4-BE49-F238E27FC236}">
                <a16:creationId xmlns:a16="http://schemas.microsoft.com/office/drawing/2014/main" id="{9EE701C9-5F50-A547-B8BF-67376F96660F}"/>
              </a:ext>
            </a:extLst>
          </p:cNvPr>
          <p:cNvSpPr txBox="1">
            <a:spLocks/>
          </p:cNvSpPr>
          <p:nvPr/>
        </p:nvSpPr>
        <p:spPr>
          <a:xfrm>
            <a:off x="390939" y="382060"/>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0" i="0" kern="1200">
                <a:solidFill>
                  <a:schemeClr val="bg1"/>
                </a:solidFill>
                <a:latin typeface="Amazon Ember Light" charset="0"/>
                <a:ea typeface="Amazon Ember Light" charset="0"/>
                <a:cs typeface="Amazon Ember Light" charset="0"/>
              </a:defRPr>
            </a:lvl1pPr>
          </a:lstStyle>
          <a:p>
            <a:r>
              <a:rPr lang="en-US" sz="3600" dirty="0"/>
              <a:t>Detailed Requirements – Architecture</a:t>
            </a:r>
          </a:p>
        </p:txBody>
      </p:sp>
      <p:sp>
        <p:nvSpPr>
          <p:cNvPr id="39" name="Rectangle 38">
            <a:extLst>
              <a:ext uri="{FF2B5EF4-FFF2-40B4-BE49-F238E27FC236}">
                <a16:creationId xmlns:a16="http://schemas.microsoft.com/office/drawing/2014/main" id="{D4C7275B-C1B4-2A4E-91BF-407F910C1F44}"/>
              </a:ext>
            </a:extLst>
          </p:cNvPr>
          <p:cNvSpPr/>
          <p:nvPr/>
        </p:nvSpPr>
        <p:spPr>
          <a:xfrm>
            <a:off x="5066409" y="1535812"/>
            <a:ext cx="6956256" cy="4754891"/>
          </a:xfrm>
          <a:prstGeom prst="rect">
            <a:avLst/>
          </a:prstGeom>
          <a:solidFill>
            <a:schemeClr val="bg1">
              <a:alpha val="85000"/>
            </a:schemeClr>
          </a:solidFill>
        </p:spPr>
        <p:txBody>
          <a:bodyPr wrap="square">
            <a:spAutoFit/>
          </a:bodyPr>
          <a:lstStyle/>
          <a:p>
            <a:pPr lvl="1">
              <a:spcBef>
                <a:spcPts val="1200"/>
              </a:spcBef>
            </a:pPr>
            <a:r>
              <a:rPr lang="en-US" sz="2000" b="1" dirty="0">
                <a:solidFill>
                  <a:schemeClr val="accent2">
                    <a:lumMod val="75000"/>
                  </a:schemeClr>
                </a:solidFill>
                <a:latin typeface="Amazon Ember" panose="020B0603020204020204" pitchFamily="34" charset="0"/>
                <a:ea typeface="Amazon Ember" panose="020B0603020204020204" pitchFamily="34" charset="0"/>
                <a:cs typeface="Amazon Ember" panose="020B0603020204020204" pitchFamily="34" charset="0"/>
              </a:rPr>
              <a:t>Design a AWS solution with:</a:t>
            </a:r>
          </a:p>
          <a:p>
            <a:pPr marL="914400" lvl="1" indent="-457200">
              <a:lnSpc>
                <a:spcPct val="110000"/>
              </a:lnSpc>
              <a:spcBef>
                <a:spcPts val="600"/>
              </a:spcBef>
              <a:buFont typeface="+mj-lt"/>
              <a:buAutoNum type="arabicPeriod"/>
            </a:pPr>
            <a:r>
              <a:rPr lang="en-US" sz="2000" b="1" dirty="0">
                <a:latin typeface="Amazon Ember" panose="02000000000000000000" pitchFamily="2" charset="0"/>
                <a:ea typeface="Amazon Ember" panose="02000000000000000000" pitchFamily="2" charset="0"/>
                <a:cs typeface="Amazon Ember Light" panose="020B0403020204020204" pitchFamily="34" charset="0"/>
              </a:rPr>
              <a:t>Networks</a:t>
            </a:r>
            <a:r>
              <a:rPr lang="en-US" sz="2000" dirty="0">
                <a:latin typeface="Amazon Ember" panose="02000000000000000000" pitchFamily="2" charset="0"/>
                <a:ea typeface="Amazon Ember" panose="02000000000000000000" pitchFamily="2" charset="0"/>
                <a:cs typeface="Amazon Ember Light" panose="020B0403020204020204" pitchFamily="34" charset="0"/>
              </a:rPr>
              <a:t> that conform to AWS best practices while providing all the necessary network services to the application in their different environments.</a:t>
            </a:r>
          </a:p>
          <a:p>
            <a:pPr marL="914400" lvl="1" indent="-457200">
              <a:lnSpc>
                <a:spcPct val="110000"/>
              </a:lnSpc>
              <a:spcBef>
                <a:spcPts val="600"/>
              </a:spcBef>
              <a:buFont typeface="+mj-lt"/>
              <a:buAutoNum type="arabicPeriod"/>
            </a:pPr>
            <a:r>
              <a:rPr lang="en-US" sz="2000" dirty="0">
                <a:latin typeface="Amazon Ember" panose="02000000000000000000" pitchFamily="2" charset="0"/>
                <a:ea typeface="Amazon Ember" panose="02000000000000000000" pitchFamily="2" charset="0"/>
                <a:cs typeface="Amazon Ember Light" panose="020B0403020204020204" pitchFamily="34" charset="0"/>
              </a:rPr>
              <a:t>An</a:t>
            </a:r>
            <a:r>
              <a:rPr lang="en-US" sz="2000" b="1" dirty="0">
                <a:latin typeface="Amazon Ember" panose="02000000000000000000" pitchFamily="2" charset="0"/>
                <a:ea typeface="Amazon Ember" panose="02000000000000000000" pitchFamily="2" charset="0"/>
                <a:cs typeface="Amazon Ember Light" panose="020B0403020204020204" pitchFamily="34" charset="0"/>
              </a:rPr>
              <a:t> architecture</a:t>
            </a:r>
            <a:r>
              <a:rPr lang="en-US" sz="2000" dirty="0">
                <a:latin typeface="Amazon Ember" panose="02000000000000000000" pitchFamily="2" charset="0"/>
                <a:ea typeface="Amazon Ember" panose="02000000000000000000" pitchFamily="2" charset="0"/>
                <a:cs typeface="Amazon Ember Light" panose="020B0403020204020204" pitchFamily="34" charset="0"/>
              </a:rPr>
              <a:t> that matches the current architecture at the server hosting company and that can handle doubling the number of servers.</a:t>
            </a:r>
          </a:p>
          <a:p>
            <a:pPr marL="914400" lvl="1" indent="-457200">
              <a:lnSpc>
                <a:spcPct val="110000"/>
              </a:lnSpc>
              <a:spcBef>
                <a:spcPts val="600"/>
              </a:spcBef>
              <a:buFont typeface="+mj-lt"/>
              <a:buAutoNum type="arabicPeriod"/>
            </a:pPr>
            <a:r>
              <a:rPr lang="en-US" sz="2000" b="1" dirty="0">
                <a:latin typeface="Amazon Ember" panose="02000000000000000000" pitchFamily="2" charset="0"/>
                <a:ea typeface="Amazon Ember" panose="02000000000000000000" pitchFamily="2" charset="0"/>
                <a:cs typeface="Amazon Ember Light" panose="020B0403020204020204" pitchFamily="34" charset="0"/>
              </a:rPr>
              <a:t>Security </a:t>
            </a:r>
            <a:r>
              <a:rPr lang="en-US" sz="2000" dirty="0">
                <a:latin typeface="Amazon Ember" panose="02000000000000000000" pitchFamily="2" charset="0"/>
                <a:ea typeface="Amazon Ember" panose="02000000000000000000" pitchFamily="2" charset="0"/>
                <a:cs typeface="Amazon Ember Light" panose="020B0403020204020204" pitchFamily="34" charset="0"/>
              </a:rPr>
              <a:t>for all medical information, as medical information usually contains highly sensitive personally identifiable information (PII). </a:t>
            </a:r>
          </a:p>
          <a:p>
            <a:pPr marL="914400" lvl="1" indent="-457200">
              <a:lnSpc>
                <a:spcPct val="110000"/>
              </a:lnSpc>
              <a:spcBef>
                <a:spcPts val="600"/>
              </a:spcBef>
              <a:buFont typeface="+mj-lt"/>
              <a:buAutoNum type="arabicPeriod"/>
            </a:pPr>
            <a:r>
              <a:rPr lang="en-US" sz="2000" b="1" dirty="0">
                <a:latin typeface="Amazon Ember" panose="02000000000000000000" pitchFamily="2" charset="0"/>
                <a:ea typeface="Amazon Ember" panose="02000000000000000000" pitchFamily="2" charset="0"/>
                <a:cs typeface="Amazon Ember" panose="020B0603020204020204" pitchFamily="34" charset="0"/>
              </a:rPr>
              <a:t>Load balancers </a:t>
            </a:r>
            <a:r>
              <a:rPr lang="en-US" sz="2000" dirty="0">
                <a:latin typeface="Amazon Ember" panose="02000000000000000000" pitchFamily="2" charset="0"/>
                <a:ea typeface="Amazon Ember" panose="02000000000000000000" pitchFamily="2" charset="0"/>
                <a:cs typeface="Amazon Ember" panose="020B0603020204020204" pitchFamily="34" charset="0"/>
              </a:rPr>
              <a:t>for web tier and application tier that must support </a:t>
            </a:r>
            <a:r>
              <a:rPr lang="en-US" sz="2000" b="1" dirty="0">
                <a:latin typeface="Amazon Ember" panose="02000000000000000000" pitchFamily="2" charset="0"/>
                <a:ea typeface="Amazon Ember" panose="02000000000000000000" pitchFamily="2" charset="0"/>
                <a:cs typeface="Amazon Ember" panose="020B0603020204020204" pitchFamily="34" charset="0"/>
              </a:rPr>
              <a:t>HTTP, HTTPS, TCP protocols</a:t>
            </a:r>
            <a:r>
              <a:rPr lang="en-US" sz="2000" dirty="0">
                <a:latin typeface="Amazon Ember" panose="02000000000000000000" pitchFamily="2" charset="0"/>
                <a:ea typeface="Amazon Ember" panose="02000000000000000000" pitchFamily="2" charset="0"/>
                <a:cs typeface="Amazon Ember" panose="020B0603020204020204" pitchFamily="34" charset="0"/>
              </a:rPr>
              <a:t> </a:t>
            </a:r>
            <a:r>
              <a:rPr lang="en-US" sz="2000" b="1" dirty="0">
                <a:latin typeface="Amazon Ember" panose="02000000000000000000" pitchFamily="2" charset="0"/>
                <a:ea typeface="Amazon Ember" panose="02000000000000000000" pitchFamily="2" charset="0"/>
              </a:rPr>
              <a:t>plans to move their application into AWS.</a:t>
            </a:r>
          </a:p>
        </p:txBody>
      </p:sp>
      <p:grpSp>
        <p:nvGrpSpPr>
          <p:cNvPr id="13" name="Group 12">
            <a:extLst>
              <a:ext uri="{FF2B5EF4-FFF2-40B4-BE49-F238E27FC236}">
                <a16:creationId xmlns:a16="http://schemas.microsoft.com/office/drawing/2014/main" id="{966495A2-8225-C847-8C73-B8F3923F77B5}"/>
              </a:ext>
            </a:extLst>
          </p:cNvPr>
          <p:cNvGrpSpPr/>
          <p:nvPr/>
        </p:nvGrpSpPr>
        <p:grpSpPr>
          <a:xfrm>
            <a:off x="139867" y="1269463"/>
            <a:ext cx="5477595" cy="5086888"/>
            <a:chOff x="7468380" y="1221556"/>
            <a:chExt cx="4459538" cy="5436421"/>
          </a:xfrm>
        </p:grpSpPr>
        <p:cxnSp>
          <p:nvCxnSpPr>
            <p:cNvPr id="14" name="Straight Connector 13">
              <a:extLst>
                <a:ext uri="{FF2B5EF4-FFF2-40B4-BE49-F238E27FC236}">
                  <a16:creationId xmlns:a16="http://schemas.microsoft.com/office/drawing/2014/main" id="{B6084379-BC0A-D14C-937D-04B6F3B83393}"/>
                </a:ext>
              </a:extLst>
            </p:cNvPr>
            <p:cNvCxnSpPr>
              <a:cxnSpLocks/>
              <a:stCxn id="16" idx="1"/>
              <a:endCxn id="22" idx="0"/>
            </p:cNvCxnSpPr>
            <p:nvPr/>
          </p:nvCxnSpPr>
          <p:spPr>
            <a:xfrm flipH="1">
              <a:off x="8340178" y="1983542"/>
              <a:ext cx="1178984" cy="36281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1F21D99-EB00-194B-9563-89359C909BFF}"/>
                </a:ext>
              </a:extLst>
            </p:cNvPr>
            <p:cNvCxnSpPr>
              <a:cxnSpLocks/>
              <a:stCxn id="16" idx="3"/>
              <a:endCxn id="23" idx="0"/>
            </p:cNvCxnSpPr>
            <p:nvPr/>
          </p:nvCxnSpPr>
          <p:spPr>
            <a:xfrm>
              <a:off x="9947553" y="1983542"/>
              <a:ext cx="1159829" cy="36281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6" name="Picture 15" descr="Amazon-Elastic-Load-Balacing.png">
              <a:extLst>
                <a:ext uri="{FF2B5EF4-FFF2-40B4-BE49-F238E27FC236}">
                  <a16:creationId xmlns:a16="http://schemas.microsoft.com/office/drawing/2014/main" id="{51279FB1-CBA6-3945-8CF4-1D19F8943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9162" y="1769347"/>
              <a:ext cx="428390" cy="428390"/>
            </a:xfrm>
            <a:prstGeom prst="rect">
              <a:avLst/>
            </a:prstGeom>
          </p:spPr>
        </p:pic>
        <p:sp>
          <p:nvSpPr>
            <p:cNvPr id="17" name="TextBox 16">
              <a:extLst>
                <a:ext uri="{FF2B5EF4-FFF2-40B4-BE49-F238E27FC236}">
                  <a16:creationId xmlns:a16="http://schemas.microsoft.com/office/drawing/2014/main" id="{9CD7E735-BE8A-194E-B713-8CD85FD84FF3}"/>
                </a:ext>
              </a:extLst>
            </p:cNvPr>
            <p:cNvSpPr txBox="1"/>
            <p:nvPr/>
          </p:nvSpPr>
          <p:spPr>
            <a:xfrm>
              <a:off x="7672807" y="3146356"/>
              <a:ext cx="1449771" cy="743916"/>
            </a:xfrm>
            <a:prstGeom prst="rect">
              <a:avLst/>
            </a:prstGeom>
            <a:noFill/>
          </p:spPr>
          <p:txBody>
            <a:bodyPr wrap="square" lIns="0" tIns="0" rIns="0" bIns="0" rtlCol="0">
              <a:spAutoFit/>
            </a:bodyPr>
            <a:lstStyle/>
            <a:p>
              <a:pPr algn="ctr"/>
              <a:r>
                <a:rPr lang="en-US" sz="1200" b="1" dirty="0">
                  <a:solidFill>
                    <a:srgbClr val="414042"/>
                  </a:solidFill>
                  <a:latin typeface="Amazon Ember" charset="0"/>
                  <a:cs typeface="Amazon Ember" charset="0"/>
                </a:rPr>
                <a:t>Web Tier –</a:t>
              </a:r>
            </a:p>
            <a:p>
              <a:pPr algn="ctr"/>
              <a:r>
                <a:rPr lang="en-US" sz="1200" b="1" dirty="0">
                  <a:solidFill>
                    <a:srgbClr val="414042"/>
                  </a:solidFill>
                  <a:latin typeface="Amazon Ember" charset="0"/>
                  <a:cs typeface="Amazon Ember" charset="0"/>
                </a:rPr>
                <a:t>2 CPUs,</a:t>
              </a:r>
            </a:p>
            <a:p>
              <a:pPr algn="ctr"/>
              <a:r>
                <a:rPr lang="en-US" sz="1200" b="1" dirty="0">
                  <a:solidFill>
                    <a:srgbClr val="414042"/>
                  </a:solidFill>
                  <a:latin typeface="Amazon Ember" charset="0"/>
                  <a:cs typeface="Amazon Ember" charset="0"/>
                </a:rPr>
                <a:t> 4-GB memory,</a:t>
              </a:r>
            </a:p>
            <a:p>
              <a:pPr algn="ctr"/>
              <a:r>
                <a:rPr lang="en-US" sz="1200" b="1" dirty="0">
                  <a:solidFill>
                    <a:srgbClr val="414042"/>
                  </a:solidFill>
                  <a:latin typeface="Amazon Ember" charset="0"/>
                  <a:cs typeface="Amazon Ember" charset="0"/>
                </a:rPr>
                <a:t>MS Windows</a:t>
              </a:r>
            </a:p>
          </p:txBody>
        </p:sp>
        <p:sp>
          <p:nvSpPr>
            <p:cNvPr id="18" name="TextBox 17">
              <a:extLst>
                <a:ext uri="{FF2B5EF4-FFF2-40B4-BE49-F238E27FC236}">
                  <a16:creationId xmlns:a16="http://schemas.microsoft.com/office/drawing/2014/main" id="{0A72B965-505D-9D4A-BF6C-3DD905B7B210}"/>
                </a:ext>
              </a:extLst>
            </p:cNvPr>
            <p:cNvSpPr txBox="1"/>
            <p:nvPr/>
          </p:nvSpPr>
          <p:spPr>
            <a:xfrm>
              <a:off x="10457315" y="3146356"/>
              <a:ext cx="1470600" cy="743916"/>
            </a:xfrm>
            <a:prstGeom prst="rect">
              <a:avLst/>
            </a:prstGeom>
            <a:noFill/>
          </p:spPr>
          <p:txBody>
            <a:bodyPr wrap="square" lIns="0" tIns="0" rIns="0" bIns="0" rtlCol="0">
              <a:spAutoFit/>
            </a:bodyPr>
            <a:lstStyle/>
            <a:p>
              <a:pPr algn="ctr"/>
              <a:r>
                <a:rPr lang="en-US" sz="1200" b="1" dirty="0">
                  <a:solidFill>
                    <a:srgbClr val="414042"/>
                  </a:solidFill>
                  <a:latin typeface="Amazon Ember" charset="0"/>
                  <a:cs typeface="Amazon Ember" charset="0"/>
                </a:rPr>
                <a:t>Web Tier – </a:t>
              </a:r>
            </a:p>
            <a:p>
              <a:pPr algn="ctr"/>
              <a:r>
                <a:rPr lang="en-US" sz="1200" b="1" dirty="0">
                  <a:solidFill>
                    <a:srgbClr val="414042"/>
                  </a:solidFill>
                  <a:latin typeface="Amazon Ember" charset="0"/>
                  <a:cs typeface="Amazon Ember" charset="0"/>
                </a:rPr>
                <a:t>2 CPUs,</a:t>
              </a:r>
            </a:p>
            <a:p>
              <a:pPr algn="ctr"/>
              <a:r>
                <a:rPr lang="en-US" sz="1200" b="1" dirty="0">
                  <a:solidFill>
                    <a:srgbClr val="414042"/>
                  </a:solidFill>
                  <a:latin typeface="Amazon Ember" charset="0"/>
                  <a:cs typeface="Amazon Ember" charset="0"/>
                </a:rPr>
                <a:t> 4-GB memory,</a:t>
              </a:r>
            </a:p>
            <a:p>
              <a:pPr algn="ctr"/>
              <a:r>
                <a:rPr lang="en-US" sz="1200" b="1" dirty="0">
                  <a:solidFill>
                    <a:srgbClr val="414042"/>
                  </a:solidFill>
                  <a:latin typeface="Amazon Ember" charset="0"/>
                  <a:cs typeface="Amazon Ember" charset="0"/>
                </a:rPr>
                <a:t>MS Windows</a:t>
              </a:r>
            </a:p>
          </p:txBody>
        </p:sp>
        <p:cxnSp>
          <p:nvCxnSpPr>
            <p:cNvPr id="19" name="Straight Connector 18">
              <a:extLst>
                <a:ext uri="{FF2B5EF4-FFF2-40B4-BE49-F238E27FC236}">
                  <a16:creationId xmlns:a16="http://schemas.microsoft.com/office/drawing/2014/main" id="{1E75901C-85CF-894C-9C4D-CD35AF8F84FA}"/>
                </a:ext>
              </a:extLst>
            </p:cNvPr>
            <p:cNvCxnSpPr>
              <a:cxnSpLocks/>
              <a:stCxn id="21" idx="1"/>
              <a:endCxn id="26" idx="0"/>
            </p:cNvCxnSpPr>
            <p:nvPr/>
          </p:nvCxnSpPr>
          <p:spPr>
            <a:xfrm flipH="1">
              <a:off x="8340180" y="3553768"/>
              <a:ext cx="1178982" cy="33668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ACC57CD7-69C2-344D-A344-7CC4BA042C72}"/>
                </a:ext>
              </a:extLst>
            </p:cNvPr>
            <p:cNvCxnSpPr>
              <a:cxnSpLocks/>
              <a:stCxn id="21" idx="3"/>
              <a:endCxn id="27" idx="0"/>
            </p:cNvCxnSpPr>
            <p:nvPr/>
          </p:nvCxnSpPr>
          <p:spPr>
            <a:xfrm>
              <a:off x="9947553" y="3553768"/>
              <a:ext cx="1159831" cy="33668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21" name="Picture 20" descr="Amazon-Elastic-Load-Balacing.png">
              <a:extLst>
                <a:ext uri="{FF2B5EF4-FFF2-40B4-BE49-F238E27FC236}">
                  <a16:creationId xmlns:a16="http://schemas.microsoft.com/office/drawing/2014/main" id="{DCF83455-6D54-0A42-8250-BCB34D5582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9162" y="3339572"/>
              <a:ext cx="428390" cy="428390"/>
            </a:xfrm>
            <a:prstGeom prst="rect">
              <a:avLst/>
            </a:prstGeom>
          </p:spPr>
        </p:pic>
        <p:pic>
          <p:nvPicPr>
            <p:cNvPr id="22" name="Picture 21">
              <a:extLst>
                <a:ext uri="{FF2B5EF4-FFF2-40B4-BE49-F238E27FC236}">
                  <a16:creationId xmlns:a16="http://schemas.microsoft.com/office/drawing/2014/main" id="{C6A19E09-CF77-A445-9694-EFB8DA6573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5318" y="2346360"/>
              <a:ext cx="529721" cy="731520"/>
            </a:xfrm>
            <a:prstGeom prst="rect">
              <a:avLst/>
            </a:prstGeom>
          </p:spPr>
        </p:pic>
        <p:pic>
          <p:nvPicPr>
            <p:cNvPr id="23" name="Picture 22">
              <a:extLst>
                <a:ext uri="{FF2B5EF4-FFF2-40B4-BE49-F238E27FC236}">
                  <a16:creationId xmlns:a16="http://schemas.microsoft.com/office/drawing/2014/main" id="{172196B5-069C-F04F-9F9B-5D906A3541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42521" y="2346360"/>
              <a:ext cx="529721" cy="731520"/>
            </a:xfrm>
            <a:prstGeom prst="rect">
              <a:avLst/>
            </a:prstGeom>
          </p:spPr>
        </p:pic>
        <p:sp>
          <p:nvSpPr>
            <p:cNvPr id="24" name="TextBox 23">
              <a:extLst>
                <a:ext uri="{FF2B5EF4-FFF2-40B4-BE49-F238E27FC236}">
                  <a16:creationId xmlns:a16="http://schemas.microsoft.com/office/drawing/2014/main" id="{C536A9D5-0C00-8344-A5A2-5350BB85E3D7}"/>
                </a:ext>
              </a:extLst>
            </p:cNvPr>
            <p:cNvSpPr txBox="1"/>
            <p:nvPr/>
          </p:nvSpPr>
          <p:spPr>
            <a:xfrm>
              <a:off x="7672810" y="4619011"/>
              <a:ext cx="1449771" cy="743916"/>
            </a:xfrm>
            <a:prstGeom prst="rect">
              <a:avLst/>
            </a:prstGeom>
            <a:noFill/>
          </p:spPr>
          <p:txBody>
            <a:bodyPr wrap="square" lIns="0" tIns="0" rIns="0" bIns="0" rtlCol="0">
              <a:spAutoFit/>
            </a:bodyPr>
            <a:lstStyle/>
            <a:p>
              <a:pPr algn="ctr"/>
              <a:r>
                <a:rPr lang="en-US" sz="1200" b="1" dirty="0">
                  <a:solidFill>
                    <a:srgbClr val="414042"/>
                  </a:solidFill>
                  <a:latin typeface="Amazon Ember" charset="0"/>
                  <a:cs typeface="Amazon Ember" charset="0"/>
                </a:rPr>
                <a:t>App Tier –</a:t>
              </a:r>
            </a:p>
            <a:p>
              <a:pPr algn="ctr"/>
              <a:r>
                <a:rPr lang="en-US" sz="1200" b="1" dirty="0">
                  <a:solidFill>
                    <a:srgbClr val="414042"/>
                  </a:solidFill>
                  <a:latin typeface="Amazon Ember" charset="0"/>
                  <a:cs typeface="Amazon Ember" charset="0"/>
                </a:rPr>
                <a:t>4 CPUs,</a:t>
              </a:r>
            </a:p>
            <a:p>
              <a:pPr algn="ctr"/>
              <a:r>
                <a:rPr lang="en-US" sz="1200" b="1" dirty="0">
                  <a:solidFill>
                    <a:srgbClr val="414042"/>
                  </a:solidFill>
                  <a:latin typeface="Amazon Ember" charset="0"/>
                  <a:cs typeface="Amazon Ember" charset="0"/>
                </a:rPr>
                <a:t> 16-GB memory,</a:t>
              </a:r>
            </a:p>
            <a:p>
              <a:pPr algn="ctr"/>
              <a:r>
                <a:rPr lang="en-US" sz="1200" b="1" dirty="0">
                  <a:solidFill>
                    <a:srgbClr val="414042"/>
                  </a:solidFill>
                  <a:latin typeface="Amazon Ember" charset="0"/>
                  <a:cs typeface="Amazon Ember" charset="0"/>
                </a:rPr>
                <a:t>MS Windows</a:t>
              </a:r>
            </a:p>
          </p:txBody>
        </p:sp>
        <p:sp>
          <p:nvSpPr>
            <p:cNvPr id="25" name="TextBox 24">
              <a:extLst>
                <a:ext uri="{FF2B5EF4-FFF2-40B4-BE49-F238E27FC236}">
                  <a16:creationId xmlns:a16="http://schemas.microsoft.com/office/drawing/2014/main" id="{6C72AA0C-4825-5640-A213-B487AF8FCD39}"/>
                </a:ext>
              </a:extLst>
            </p:cNvPr>
            <p:cNvSpPr txBox="1"/>
            <p:nvPr/>
          </p:nvSpPr>
          <p:spPr>
            <a:xfrm>
              <a:off x="10457318" y="4619011"/>
              <a:ext cx="1470600" cy="743916"/>
            </a:xfrm>
            <a:prstGeom prst="rect">
              <a:avLst/>
            </a:prstGeom>
            <a:noFill/>
          </p:spPr>
          <p:txBody>
            <a:bodyPr wrap="square" lIns="0" tIns="0" rIns="0" bIns="0" rtlCol="0">
              <a:spAutoFit/>
            </a:bodyPr>
            <a:lstStyle/>
            <a:p>
              <a:pPr algn="ctr"/>
              <a:r>
                <a:rPr lang="en-US" sz="1200" b="1" dirty="0">
                  <a:solidFill>
                    <a:srgbClr val="414042"/>
                  </a:solidFill>
                  <a:latin typeface="Amazon Ember" charset="0"/>
                  <a:cs typeface="Amazon Ember" charset="0"/>
                </a:rPr>
                <a:t>App Tier – </a:t>
              </a:r>
            </a:p>
            <a:p>
              <a:pPr algn="ctr"/>
              <a:r>
                <a:rPr lang="en-US" sz="1200" b="1" dirty="0">
                  <a:solidFill>
                    <a:srgbClr val="414042"/>
                  </a:solidFill>
                  <a:latin typeface="Amazon Ember" charset="0"/>
                  <a:cs typeface="Amazon Ember" charset="0"/>
                </a:rPr>
                <a:t>4 CPUs,</a:t>
              </a:r>
            </a:p>
            <a:p>
              <a:pPr algn="ctr"/>
              <a:r>
                <a:rPr lang="en-US" sz="1200" b="1" dirty="0">
                  <a:solidFill>
                    <a:srgbClr val="414042"/>
                  </a:solidFill>
                  <a:latin typeface="Amazon Ember" charset="0"/>
                  <a:cs typeface="Amazon Ember" charset="0"/>
                </a:rPr>
                <a:t> 16-GB memory,</a:t>
              </a:r>
            </a:p>
            <a:p>
              <a:pPr algn="ctr"/>
              <a:r>
                <a:rPr lang="en-US" sz="1200" b="1" dirty="0">
                  <a:solidFill>
                    <a:srgbClr val="414042"/>
                  </a:solidFill>
                  <a:latin typeface="Amazon Ember" charset="0"/>
                  <a:cs typeface="Amazon Ember" charset="0"/>
                </a:rPr>
                <a:t>MS Windows</a:t>
              </a:r>
            </a:p>
          </p:txBody>
        </p:sp>
        <p:pic>
          <p:nvPicPr>
            <p:cNvPr id="26" name="Picture 25">
              <a:extLst>
                <a:ext uri="{FF2B5EF4-FFF2-40B4-BE49-F238E27FC236}">
                  <a16:creationId xmlns:a16="http://schemas.microsoft.com/office/drawing/2014/main" id="{50ADBC89-FC32-454B-B7AA-EC926E716D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5320" y="3890454"/>
              <a:ext cx="529721" cy="731520"/>
            </a:xfrm>
            <a:prstGeom prst="rect">
              <a:avLst/>
            </a:prstGeom>
          </p:spPr>
        </p:pic>
        <p:pic>
          <p:nvPicPr>
            <p:cNvPr id="27" name="Picture 26">
              <a:extLst>
                <a:ext uri="{FF2B5EF4-FFF2-40B4-BE49-F238E27FC236}">
                  <a16:creationId xmlns:a16="http://schemas.microsoft.com/office/drawing/2014/main" id="{2FC3B3C0-EC7A-FB49-A544-CE25F378E1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42523" y="3890454"/>
              <a:ext cx="529721" cy="731520"/>
            </a:xfrm>
            <a:prstGeom prst="rect">
              <a:avLst/>
            </a:prstGeom>
          </p:spPr>
        </p:pic>
        <p:sp>
          <p:nvSpPr>
            <p:cNvPr id="28" name="TextBox 27">
              <a:extLst>
                <a:ext uri="{FF2B5EF4-FFF2-40B4-BE49-F238E27FC236}">
                  <a16:creationId xmlns:a16="http://schemas.microsoft.com/office/drawing/2014/main" id="{1A162936-2B07-7F47-9433-827B1EEB61BF}"/>
                </a:ext>
              </a:extLst>
            </p:cNvPr>
            <p:cNvSpPr txBox="1"/>
            <p:nvPr/>
          </p:nvSpPr>
          <p:spPr>
            <a:xfrm>
              <a:off x="7468380" y="5870501"/>
              <a:ext cx="4413075" cy="557937"/>
            </a:xfrm>
            <a:prstGeom prst="rect">
              <a:avLst/>
            </a:prstGeom>
            <a:noFill/>
          </p:spPr>
          <p:txBody>
            <a:bodyPr wrap="square" lIns="0" tIns="0" rIns="0" bIns="0" rtlCol="0">
              <a:spAutoFit/>
            </a:bodyPr>
            <a:lstStyle/>
            <a:p>
              <a:pPr algn="ctr"/>
              <a:r>
                <a:rPr lang="en-US" sz="1200" b="1" dirty="0">
                  <a:solidFill>
                    <a:srgbClr val="414042"/>
                  </a:solidFill>
                  <a:latin typeface="Amazon Ember" charset="0"/>
                  <a:cs typeface="Amazon Ember" charset="0"/>
                </a:rPr>
                <a:t>Database Tier –</a:t>
              </a:r>
            </a:p>
            <a:p>
              <a:pPr algn="ctr"/>
              <a:r>
                <a:rPr lang="en-US" sz="1200" b="1" dirty="0">
                  <a:solidFill>
                    <a:srgbClr val="414042"/>
                  </a:solidFill>
                  <a:latin typeface="Amazon Ember" charset="0"/>
                  <a:cs typeface="Amazon Ember" charset="0"/>
                </a:rPr>
                <a:t>8 CPUs, 32-GB memory, 5-TB storage,</a:t>
              </a:r>
            </a:p>
            <a:p>
              <a:pPr algn="ctr"/>
              <a:r>
                <a:rPr lang="en-US" sz="1200" b="1" dirty="0">
                  <a:solidFill>
                    <a:srgbClr val="414042"/>
                  </a:solidFill>
                  <a:latin typeface="Amazon Ember" charset="0"/>
                  <a:cs typeface="Amazon Ember" charset="0"/>
                </a:rPr>
                <a:t>MS Windows, SQL Server SE</a:t>
              </a:r>
            </a:p>
          </p:txBody>
        </p:sp>
        <p:pic>
          <p:nvPicPr>
            <p:cNvPr id="29" name="Picture 28">
              <a:extLst>
                <a:ext uri="{FF2B5EF4-FFF2-40B4-BE49-F238E27FC236}">
                  <a16:creationId xmlns:a16="http://schemas.microsoft.com/office/drawing/2014/main" id="{EED74433-983B-3345-A073-7DD0E4F650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0058" y="5032166"/>
              <a:ext cx="529721" cy="731520"/>
            </a:xfrm>
            <a:prstGeom prst="rect">
              <a:avLst/>
            </a:prstGeom>
          </p:spPr>
        </p:pic>
        <p:cxnSp>
          <p:nvCxnSpPr>
            <p:cNvPr id="30" name="Straight Connector 29">
              <a:extLst>
                <a:ext uri="{FF2B5EF4-FFF2-40B4-BE49-F238E27FC236}">
                  <a16:creationId xmlns:a16="http://schemas.microsoft.com/office/drawing/2014/main" id="{3FC1DD6A-A0A8-894B-BF88-2C64452422D7}"/>
                </a:ext>
              </a:extLst>
            </p:cNvPr>
            <p:cNvCxnSpPr>
              <a:cxnSpLocks/>
            </p:cNvCxnSpPr>
            <p:nvPr/>
          </p:nvCxnSpPr>
          <p:spPr>
            <a:xfrm flipH="1">
              <a:off x="8605038" y="4588118"/>
              <a:ext cx="2237482" cy="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4504FAAC-8576-0340-A2D6-5D4739DEAD20}"/>
                </a:ext>
              </a:extLst>
            </p:cNvPr>
            <p:cNvCxnSpPr>
              <a:cxnSpLocks/>
              <a:stCxn id="29" idx="0"/>
            </p:cNvCxnSpPr>
            <p:nvPr/>
          </p:nvCxnSpPr>
          <p:spPr>
            <a:xfrm flipV="1">
              <a:off x="9674918" y="4584284"/>
              <a:ext cx="0" cy="44788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F48AEB1D-4821-5A4D-8B34-452C9731E859}"/>
                </a:ext>
              </a:extLst>
            </p:cNvPr>
            <p:cNvCxnSpPr>
              <a:cxnSpLocks/>
            </p:cNvCxnSpPr>
            <p:nvPr/>
          </p:nvCxnSpPr>
          <p:spPr>
            <a:xfrm flipH="1">
              <a:off x="8605040" y="3077880"/>
              <a:ext cx="2237481"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5D0F57D2-F759-2E4C-8550-D69028CD6E23}"/>
                </a:ext>
              </a:extLst>
            </p:cNvPr>
            <p:cNvCxnSpPr>
              <a:cxnSpLocks/>
              <a:stCxn id="21" idx="0"/>
            </p:cNvCxnSpPr>
            <p:nvPr/>
          </p:nvCxnSpPr>
          <p:spPr>
            <a:xfrm flipV="1">
              <a:off x="9733357" y="3077880"/>
              <a:ext cx="0" cy="26169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34" name="Picture 33">
              <a:extLst>
                <a:ext uri="{FF2B5EF4-FFF2-40B4-BE49-F238E27FC236}">
                  <a16:creationId xmlns:a16="http://schemas.microsoft.com/office/drawing/2014/main" id="{A3B0AB24-0F06-D348-81A3-5C3C10C846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47723" y="1221556"/>
              <a:ext cx="502289" cy="496614"/>
            </a:xfrm>
            <a:prstGeom prst="rect">
              <a:avLst/>
            </a:prstGeom>
          </p:spPr>
        </p:pic>
        <p:sp>
          <p:nvSpPr>
            <p:cNvPr id="35" name="Rounded Rectangle 34">
              <a:extLst>
                <a:ext uri="{FF2B5EF4-FFF2-40B4-BE49-F238E27FC236}">
                  <a16:creationId xmlns:a16="http://schemas.microsoft.com/office/drawing/2014/main" id="{B0755147-427B-6142-88AB-1B0E1E505423}"/>
                </a:ext>
              </a:extLst>
            </p:cNvPr>
            <p:cNvSpPr/>
            <p:nvPr/>
          </p:nvSpPr>
          <p:spPr>
            <a:xfrm>
              <a:off x="7595113" y="1737515"/>
              <a:ext cx="4083839" cy="4920462"/>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79482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a:extLst>
              <a:ext uri="{FF2B5EF4-FFF2-40B4-BE49-F238E27FC236}">
                <a16:creationId xmlns:a16="http://schemas.microsoft.com/office/drawing/2014/main" id="{9EE701C9-5F50-A547-B8BF-67376F96660F}"/>
              </a:ext>
            </a:extLst>
          </p:cNvPr>
          <p:cNvSpPr txBox="1">
            <a:spLocks/>
          </p:cNvSpPr>
          <p:nvPr/>
        </p:nvSpPr>
        <p:spPr>
          <a:xfrm>
            <a:off x="390939" y="382060"/>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0" i="0" kern="1200">
                <a:solidFill>
                  <a:schemeClr val="bg1"/>
                </a:solidFill>
                <a:latin typeface="Amazon Ember Light" charset="0"/>
                <a:ea typeface="Amazon Ember Light" charset="0"/>
                <a:cs typeface="Amazon Ember Light" charset="0"/>
              </a:defRPr>
            </a:lvl1pPr>
          </a:lstStyle>
          <a:p>
            <a:r>
              <a:rPr lang="en-US" sz="3400" dirty="0"/>
              <a:t>Detailed Requirements – Network and Security</a:t>
            </a:r>
          </a:p>
        </p:txBody>
      </p:sp>
      <p:pic>
        <p:nvPicPr>
          <p:cNvPr id="36" name="Picture 35">
            <a:extLst>
              <a:ext uri="{FF2B5EF4-FFF2-40B4-BE49-F238E27FC236}">
                <a16:creationId xmlns:a16="http://schemas.microsoft.com/office/drawing/2014/main" id="{953E6E85-BF56-164D-B4FE-E19924DFC2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0512" y="1389569"/>
            <a:ext cx="2562999" cy="2562999"/>
          </a:xfrm>
          <a:prstGeom prst="rect">
            <a:avLst/>
          </a:prstGeom>
        </p:spPr>
      </p:pic>
      <p:sp>
        <p:nvSpPr>
          <p:cNvPr id="40" name="Content Placeholder 2">
            <a:extLst>
              <a:ext uri="{FF2B5EF4-FFF2-40B4-BE49-F238E27FC236}">
                <a16:creationId xmlns:a16="http://schemas.microsoft.com/office/drawing/2014/main" id="{5A1DA734-E191-2C4F-B5A3-6139E6398E42}"/>
              </a:ext>
            </a:extLst>
          </p:cNvPr>
          <p:cNvSpPr>
            <a:spLocks noGrp="1" noChangeAspect="1"/>
          </p:cNvSpPr>
          <p:nvPr>
            <p:ph idx="1"/>
          </p:nvPr>
        </p:nvSpPr>
        <p:spPr>
          <a:xfrm>
            <a:off x="160020" y="1380904"/>
            <a:ext cx="10075361" cy="5214845"/>
          </a:xfrm>
          <a:solidFill>
            <a:schemeClr val="bg1">
              <a:alpha val="80000"/>
            </a:schemeClr>
          </a:solidFill>
        </p:spPr>
        <p:txBody>
          <a:bodyPr vert="horz" lIns="91440" tIns="45720" rIns="91440" bIns="45720" rtlCol="0">
            <a:noAutofit/>
          </a:bodyPr>
          <a:lstStyle/>
          <a:p>
            <a:pPr marL="0" lvl="1" indent="0">
              <a:spcBef>
                <a:spcPts val="600"/>
              </a:spcBef>
              <a:buNone/>
            </a:pPr>
            <a:r>
              <a:rPr lang="en-US" b="1" dirty="0">
                <a:latin typeface="Amazon Ember" panose="020B0603020204020204" pitchFamily="34" charset="0"/>
                <a:ea typeface="Amazon Ember" panose="020B0603020204020204" pitchFamily="34" charset="0"/>
                <a:cs typeface="Amazon Ember" panose="020B0603020204020204" pitchFamily="34" charset="0"/>
              </a:rPr>
              <a:t>The new architecture must </a:t>
            </a:r>
            <a:r>
              <a:rPr lang="en-US" b="1" dirty="0">
                <a:solidFill>
                  <a:schemeClr val="accent2">
                    <a:lumMod val="75000"/>
                  </a:schemeClr>
                </a:solidFill>
                <a:latin typeface="Amazon Ember" panose="020B0603020204020204" pitchFamily="34" charset="0"/>
                <a:ea typeface="Amazon Ember" panose="020B0603020204020204" pitchFamily="34" charset="0"/>
                <a:cs typeface="Amazon Ember" panose="020B0603020204020204" pitchFamily="34" charset="0"/>
              </a:rPr>
              <a:t>conform to AWS best practices </a:t>
            </a:r>
            <a:r>
              <a:rPr lang="en-US" b="1" dirty="0">
                <a:latin typeface="Amazon Ember" panose="020B0603020204020204" pitchFamily="34" charset="0"/>
                <a:ea typeface="Amazon Ember" panose="020B0603020204020204" pitchFamily="34" charset="0"/>
                <a:cs typeface="Amazon Ember" panose="020B0603020204020204" pitchFamily="34" charset="0"/>
              </a:rPr>
              <a:t>including:</a:t>
            </a:r>
          </a:p>
          <a:p>
            <a:pPr marL="342900" lvl="1" indent="-342900">
              <a:lnSpc>
                <a:spcPct val="110000"/>
              </a:lnSpc>
              <a:spcBef>
                <a:spcPts val="600"/>
              </a:spcBef>
            </a:pPr>
            <a:r>
              <a:rPr lang="en-US" sz="2000" dirty="0">
                <a:latin typeface="Amazon Ember" panose="020B0603020204020204" pitchFamily="34" charset="0"/>
                <a:ea typeface="Amazon Ember" panose="020B0603020204020204" pitchFamily="34" charset="0"/>
                <a:cs typeface="Amazon Ember" panose="020B0603020204020204" pitchFamily="34" charset="0"/>
              </a:rPr>
              <a:t>Achieve high availability for all tiers to reduce downtime.</a:t>
            </a:r>
          </a:p>
          <a:p>
            <a:pPr marL="342900" lvl="1" indent="-342900">
              <a:lnSpc>
                <a:spcPct val="110000"/>
              </a:lnSpc>
              <a:spcBef>
                <a:spcPts val="600"/>
              </a:spcBef>
            </a:pPr>
            <a:r>
              <a:rPr lang="en-US" sz="2000" dirty="0">
                <a:latin typeface="Amazon Ember" panose="020B0603020204020204" pitchFamily="34" charset="0"/>
                <a:ea typeface="Amazon Ember" panose="020B0603020204020204" pitchFamily="34" charset="0"/>
                <a:cs typeface="Amazon Ember" panose="020B0603020204020204" pitchFamily="34" charset="0"/>
              </a:rPr>
              <a:t>Control access to the application and limit public entry points. </a:t>
            </a:r>
            <a:r>
              <a:rPr lang="en-US" sz="2000" i="1" dirty="0">
                <a:latin typeface="Amazon Ember" panose="020B0603020204020204" pitchFamily="34" charset="0"/>
                <a:ea typeface="Amazon Ember" panose="020B0603020204020204" pitchFamily="34" charset="0"/>
                <a:cs typeface="Amazon Ember" panose="020B0603020204020204" pitchFamily="34" charset="0"/>
              </a:rPr>
              <a:t>Note</a:t>
            </a:r>
            <a:r>
              <a:rPr lang="en-US" sz="2000" dirty="0">
                <a:latin typeface="Amazon Ember" panose="020B0603020204020204" pitchFamily="34" charset="0"/>
                <a:ea typeface="Amazon Ember" panose="020B0603020204020204" pitchFamily="34" charset="0"/>
                <a:cs typeface="Amazon Ember" panose="020B0603020204020204" pitchFamily="34" charset="0"/>
              </a:rPr>
              <a:t>: There should be no external access to the application or database tiers.</a:t>
            </a:r>
          </a:p>
          <a:p>
            <a:pPr marL="342900" lvl="1" indent="-342900">
              <a:lnSpc>
                <a:spcPct val="110000"/>
              </a:lnSpc>
              <a:spcBef>
                <a:spcPts val="600"/>
              </a:spcBef>
            </a:pPr>
            <a:r>
              <a:rPr lang="en-US" sz="2000" dirty="0">
                <a:latin typeface="Amazon Ember" panose="020B0603020204020204" pitchFamily="34" charset="0"/>
                <a:ea typeface="Amazon Ember" panose="020B0603020204020204" pitchFamily="34" charset="0"/>
                <a:cs typeface="Amazon Ember" panose="020B0603020204020204" pitchFamily="34" charset="0"/>
              </a:rPr>
              <a:t>Minimize IP address usage to reduce the attach surface.</a:t>
            </a:r>
          </a:p>
          <a:p>
            <a:pPr marL="342900" lvl="1" indent="-342900">
              <a:lnSpc>
                <a:spcPct val="110000"/>
              </a:lnSpc>
              <a:spcBef>
                <a:spcPts val="600"/>
              </a:spcBef>
            </a:pPr>
            <a:r>
              <a:rPr lang="en-US" sz="2000" dirty="0">
                <a:latin typeface="Amazon Ember" panose="020B0603020204020204" pitchFamily="34" charset="0"/>
                <a:ea typeface="Amazon Ember" panose="020B0603020204020204" pitchFamily="34" charset="0"/>
                <a:cs typeface="Amazon Ember" panose="020B0603020204020204" pitchFamily="34" charset="0"/>
              </a:rPr>
              <a:t>Maintain separate networks for </a:t>
            </a:r>
            <a:r>
              <a:rPr lang="en-US" sz="2000" i="1" dirty="0">
                <a:latin typeface="Amazon Ember" panose="020B0603020204020204" pitchFamily="34" charset="0"/>
                <a:ea typeface="Amazon Ember" panose="020B0603020204020204" pitchFamily="34" charset="0"/>
                <a:cs typeface="Amazon Ember" panose="020B0603020204020204" pitchFamily="34" charset="0"/>
              </a:rPr>
              <a:t>A Medical Company’s </a:t>
            </a:r>
            <a:r>
              <a:rPr lang="en-US" sz="2000" dirty="0">
                <a:latin typeface="Amazon Ember" panose="020B0603020204020204" pitchFamily="34" charset="0"/>
                <a:ea typeface="Amazon Ember" panose="020B0603020204020204" pitchFamily="34" charset="0"/>
                <a:cs typeface="Amazon Ember" panose="020B0603020204020204" pitchFamily="34" charset="0"/>
              </a:rPr>
              <a:t>development/testing environment and the production environment.</a:t>
            </a:r>
          </a:p>
          <a:p>
            <a:pPr marL="342900" lvl="1" indent="-342900">
              <a:lnSpc>
                <a:spcPct val="110000"/>
              </a:lnSpc>
              <a:spcBef>
                <a:spcPts val="600"/>
              </a:spcBef>
            </a:pPr>
            <a:r>
              <a:rPr lang="en-US" sz="2000" dirty="0">
                <a:latin typeface="Amazon Ember" panose="020B0603020204020204" pitchFamily="34" charset="0"/>
                <a:ea typeface="Amazon Ember" panose="020B0603020204020204" pitchFamily="34" charset="0"/>
                <a:cs typeface="Amazon Ember" panose="020B0603020204020204" pitchFamily="34" charset="0"/>
              </a:rPr>
              <a:t>The web tier load balancer can receive requests from the Internet on port 443.</a:t>
            </a:r>
          </a:p>
          <a:p>
            <a:pPr marL="342900" lvl="1" indent="-342900">
              <a:lnSpc>
                <a:spcPct val="110000"/>
              </a:lnSpc>
              <a:spcBef>
                <a:spcPts val="600"/>
              </a:spcBef>
            </a:pPr>
            <a:r>
              <a:rPr lang="en-US" sz="2000" dirty="0">
                <a:latin typeface="Amazon Ember" panose="020B0603020204020204" pitchFamily="34" charset="0"/>
                <a:ea typeface="Amazon Ember" panose="020B0603020204020204" pitchFamily="34" charset="0"/>
                <a:cs typeface="Amazon Ember" panose="020B0603020204020204" pitchFamily="34" charset="0"/>
              </a:rPr>
              <a:t>Web tier servers can receive request from the web tier load balancer only on port 443.</a:t>
            </a:r>
          </a:p>
          <a:p>
            <a:pPr marL="342900" lvl="1" indent="-342900">
              <a:lnSpc>
                <a:spcPct val="110000"/>
              </a:lnSpc>
              <a:spcBef>
                <a:spcPts val="600"/>
              </a:spcBef>
            </a:pPr>
            <a:r>
              <a:rPr lang="en-US" sz="2000" dirty="0">
                <a:latin typeface="Amazon Ember" panose="020B0603020204020204" pitchFamily="34" charset="0"/>
                <a:ea typeface="Amazon Ember" panose="020B0603020204020204" pitchFamily="34" charset="0"/>
                <a:cs typeface="Amazon Ember" panose="020B0603020204020204" pitchFamily="34" charset="0"/>
              </a:rPr>
              <a:t>The Application Load Balancer can receive requests from the application tier load balancer only on port 443.</a:t>
            </a:r>
          </a:p>
          <a:p>
            <a:pPr marL="342900" lvl="1" indent="-342900">
              <a:lnSpc>
                <a:spcPct val="110000"/>
              </a:lnSpc>
              <a:spcBef>
                <a:spcPts val="600"/>
              </a:spcBef>
            </a:pPr>
            <a:r>
              <a:rPr lang="en-US" sz="2000" dirty="0">
                <a:latin typeface="Amazon Ember" panose="020B0603020204020204" pitchFamily="34" charset="0"/>
                <a:ea typeface="Amazon Ember" panose="020B0603020204020204" pitchFamily="34" charset="0"/>
                <a:cs typeface="Amazon Ember" panose="020B0603020204020204" pitchFamily="34" charset="0"/>
              </a:rPr>
              <a:t>Database servers can receive requests from application servers only on port 433.</a:t>
            </a:r>
          </a:p>
          <a:p>
            <a:pPr marL="342900" lvl="1" indent="-342900">
              <a:lnSpc>
                <a:spcPct val="110000"/>
              </a:lnSpc>
              <a:spcBef>
                <a:spcPts val="600"/>
              </a:spcBef>
            </a:pPr>
            <a:endParaRPr lang="en-US" dirty="0"/>
          </a:p>
        </p:txBody>
      </p:sp>
    </p:spTree>
    <p:extLst>
      <p:ext uri="{BB962C8B-B14F-4D97-AF65-F5344CB8AC3E}">
        <p14:creationId xmlns:p14="http://schemas.microsoft.com/office/powerpoint/2010/main" val="940534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61F05B-565C-BA4B-BA52-ABC5C4365DAC}"/>
              </a:ext>
            </a:extLst>
          </p:cNvPr>
          <p:cNvSpPr>
            <a:spLocks noGrp="1"/>
          </p:cNvSpPr>
          <p:nvPr>
            <p:ph type="sldNum" sz="quarter" idx="12"/>
          </p:nvPr>
        </p:nvSpPr>
        <p:spPr>
          <a:xfrm>
            <a:off x="9139428" y="6356350"/>
            <a:ext cx="2743200" cy="365125"/>
          </a:xfrm>
        </p:spPr>
        <p:txBody>
          <a:bodyPr/>
          <a:lstStyle/>
          <a:p>
            <a:fld id="{9FC43BFD-8FF7-A343-A8A6-E2338FCE8046}" type="slidenum">
              <a:rPr lang="en-US" smtClean="0"/>
              <a:pPr/>
              <a:t>27</a:t>
            </a:fld>
            <a:endParaRPr lang="en-US" dirty="0"/>
          </a:p>
        </p:txBody>
      </p:sp>
      <p:sp>
        <p:nvSpPr>
          <p:cNvPr id="38" name="Title 1">
            <a:extLst>
              <a:ext uri="{FF2B5EF4-FFF2-40B4-BE49-F238E27FC236}">
                <a16:creationId xmlns:a16="http://schemas.microsoft.com/office/drawing/2014/main" id="{9EE701C9-5F50-A547-B8BF-67376F96660F}"/>
              </a:ext>
            </a:extLst>
          </p:cNvPr>
          <p:cNvSpPr txBox="1">
            <a:spLocks/>
          </p:cNvSpPr>
          <p:nvPr/>
        </p:nvSpPr>
        <p:spPr>
          <a:xfrm>
            <a:off x="390939" y="382060"/>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0" i="0" kern="1200">
                <a:solidFill>
                  <a:schemeClr val="bg1"/>
                </a:solidFill>
                <a:latin typeface="Amazon Ember Light" charset="0"/>
                <a:ea typeface="Amazon Ember Light" charset="0"/>
                <a:cs typeface="Amazon Ember Light" charset="0"/>
              </a:defRPr>
            </a:lvl1pPr>
          </a:lstStyle>
          <a:p>
            <a:r>
              <a:rPr lang="en-US" sz="3600" dirty="0"/>
              <a:t>Solution – Network and Security</a:t>
            </a:r>
          </a:p>
        </p:txBody>
      </p:sp>
      <p:sp>
        <p:nvSpPr>
          <p:cNvPr id="36" name="TextBox 35">
            <a:extLst>
              <a:ext uri="{FF2B5EF4-FFF2-40B4-BE49-F238E27FC236}">
                <a16:creationId xmlns:a16="http://schemas.microsoft.com/office/drawing/2014/main" id="{59A9BD1E-5F5B-554F-8A04-3509DF036B48}"/>
              </a:ext>
            </a:extLst>
          </p:cNvPr>
          <p:cNvSpPr txBox="1"/>
          <p:nvPr/>
        </p:nvSpPr>
        <p:spPr>
          <a:xfrm>
            <a:off x="419100" y="1423837"/>
            <a:ext cx="10267950" cy="461665"/>
          </a:xfrm>
          <a:prstGeom prst="rect">
            <a:avLst/>
          </a:prstGeom>
          <a:noFill/>
        </p:spPr>
        <p:txBody>
          <a:bodyPr wrap="square" rtlCol="0">
            <a:spAutoFit/>
          </a:bodyPr>
          <a:lstStyle/>
          <a:p>
            <a:r>
              <a:rPr lang="en-US" sz="2400" dirty="0"/>
              <a:t>Use this chart to document the VPC solution.</a:t>
            </a:r>
            <a:endParaRPr lang="en-US" sz="2400" dirty="0">
              <a:latin typeface="Amazon Ember" panose="020B0603020204020204" pitchFamily="34" charset="0"/>
              <a:ea typeface="Amazon Ember" panose="020B0603020204020204" pitchFamily="34" charset="0"/>
              <a:cs typeface="Amazon Ember" panose="020B0603020204020204" pitchFamily="34" charset="0"/>
            </a:endParaRPr>
          </a:p>
        </p:txBody>
      </p:sp>
      <p:graphicFrame>
        <p:nvGraphicFramePr>
          <p:cNvPr id="7" name="Table 6">
            <a:extLst>
              <a:ext uri="{FF2B5EF4-FFF2-40B4-BE49-F238E27FC236}">
                <a16:creationId xmlns:a16="http://schemas.microsoft.com/office/drawing/2014/main" id="{83D88855-059E-3545-8204-105FFF6C2576}"/>
              </a:ext>
            </a:extLst>
          </p:cNvPr>
          <p:cNvGraphicFramePr>
            <a:graphicFrameLocks noGrp="1"/>
          </p:cNvGraphicFramePr>
          <p:nvPr>
            <p:extLst>
              <p:ext uri="{D42A27DB-BD31-4B8C-83A1-F6EECF244321}">
                <p14:modId xmlns:p14="http://schemas.microsoft.com/office/powerpoint/2010/main" val="3002091091"/>
              </p:ext>
            </p:extLst>
          </p:nvPr>
        </p:nvGraphicFramePr>
        <p:xfrm>
          <a:off x="781050" y="2599540"/>
          <a:ext cx="10300477" cy="2225040"/>
        </p:xfrm>
        <a:graphic>
          <a:graphicData uri="http://schemas.openxmlformats.org/drawingml/2006/table">
            <a:tbl>
              <a:tblPr firstRow="1" bandRow="1"/>
              <a:tblGrid>
                <a:gridCol w="893242">
                  <a:extLst>
                    <a:ext uri="{9D8B030D-6E8A-4147-A177-3AD203B41FA5}">
                      <a16:colId xmlns:a16="http://schemas.microsoft.com/office/drawing/2014/main" val="20000"/>
                    </a:ext>
                  </a:extLst>
                </a:gridCol>
                <a:gridCol w="2444632">
                  <a:extLst>
                    <a:ext uri="{9D8B030D-6E8A-4147-A177-3AD203B41FA5}">
                      <a16:colId xmlns:a16="http://schemas.microsoft.com/office/drawing/2014/main" val="20001"/>
                    </a:ext>
                  </a:extLst>
                </a:gridCol>
                <a:gridCol w="2531550">
                  <a:extLst>
                    <a:ext uri="{9D8B030D-6E8A-4147-A177-3AD203B41FA5}">
                      <a16:colId xmlns:a16="http://schemas.microsoft.com/office/drawing/2014/main" val="20002"/>
                    </a:ext>
                  </a:extLst>
                </a:gridCol>
                <a:gridCol w="1445705">
                  <a:extLst>
                    <a:ext uri="{9D8B030D-6E8A-4147-A177-3AD203B41FA5}">
                      <a16:colId xmlns:a16="http://schemas.microsoft.com/office/drawing/2014/main" val="20003"/>
                    </a:ext>
                  </a:extLst>
                </a:gridCol>
                <a:gridCol w="1230701">
                  <a:extLst>
                    <a:ext uri="{9D8B030D-6E8A-4147-A177-3AD203B41FA5}">
                      <a16:colId xmlns:a16="http://schemas.microsoft.com/office/drawing/2014/main" val="20004"/>
                    </a:ext>
                  </a:extLst>
                </a:gridCol>
                <a:gridCol w="1754647">
                  <a:extLst>
                    <a:ext uri="{9D8B030D-6E8A-4147-A177-3AD203B41FA5}">
                      <a16:colId xmlns:a16="http://schemas.microsoft.com/office/drawing/2014/main" val="20005"/>
                    </a:ext>
                  </a:extLst>
                </a:gridCol>
              </a:tblGrid>
              <a:tr h="327213">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800" b="1"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VPC</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accent2">
                        <a:lumMod val="50000"/>
                      </a:schemeClr>
                    </a:solidFill>
                  </a:tcPr>
                </a:tc>
                <a:tc>
                  <a:txBody>
                    <a:bodyPr/>
                    <a:lstStyle/>
                    <a:p>
                      <a:pPr algn="ctr"/>
                      <a:r>
                        <a:rPr lang="en-US" sz="2800" b="1"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Region</a:t>
                      </a: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2">
                        <a:lumMod val="50000"/>
                      </a:scheme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8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Purpose</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accent2">
                        <a:lumMod val="50000"/>
                      </a:scheme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800" b="1"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Subnets</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accent2">
                        <a:lumMod val="50000"/>
                      </a:scheme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8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AZs</a:t>
                      </a: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accent2">
                        <a:lumMod val="50000"/>
                      </a:schemeClr>
                    </a:solidFill>
                  </a:tcPr>
                </a:tc>
                <a:tc>
                  <a:txBody>
                    <a:bodyPr/>
                    <a:lstStyle/>
                    <a:p>
                      <a:pPr algn="ctr"/>
                      <a:r>
                        <a:rPr lang="en-US" sz="2800" b="1"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CIDR</a:t>
                      </a:r>
                      <a:r>
                        <a:rPr lang="en-US" sz="28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Range</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2">
                        <a:lumMod val="50000"/>
                      </a:schemeClr>
                    </a:solidFill>
                  </a:tcPr>
                </a:tc>
                <a:extLst>
                  <a:ext uri="{0D108BD9-81ED-4DB2-BD59-A6C34878D82A}">
                    <a16:rowId xmlns:a16="http://schemas.microsoft.com/office/drawing/2014/main" val="10000"/>
                  </a:ext>
                </a:extLst>
              </a:tr>
              <a:tr h="338577">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ctr" defTabSz="914400" rtl="0" eaLnBrk="1" latinLnBrk="0" hangingPunct="1"/>
                      <a:r>
                        <a:rPr lang="en-US" sz="2800" b="1" u="none" kern="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1</a:t>
                      </a: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accent2">
                        <a:lumMod val="50000"/>
                      </a:schemeClr>
                    </a:solidFill>
                  </a:tcPr>
                </a:tc>
                <a:tc>
                  <a:txBody>
                    <a:bodyPr/>
                    <a:lstStyle/>
                    <a:p>
                      <a:pPr marL="0" algn="l" defTabSz="457200" rtl="0" eaLnBrk="1" latinLnBrk="0" hangingPunct="1"/>
                      <a:r>
                        <a:rPr lang="en-IE" sz="1800" b="0" i="0" u="none" strike="noStrike" kern="1200" dirty="0">
                          <a:solidFill>
                            <a:schemeClr val="tx1"/>
                          </a:solidFill>
                          <a:effectLst/>
                          <a:latin typeface="+mn-lt"/>
                          <a:ea typeface="+mn-ea"/>
                          <a:cs typeface="+mn-cs"/>
                        </a:rPr>
                        <a:t>us-east-1</a:t>
                      </a:r>
                      <a:endParaRPr lang="en-US" sz="2800" u="none" kern="12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l" defTabSz="457200" rtl="0" eaLnBrk="1" latinLnBrk="0" hangingPunct="1"/>
                      <a:r>
                        <a:rPr lang="en-IE" sz="1800" b="0" i="0" u="none" strike="noStrike" kern="1200" dirty="0">
                          <a:solidFill>
                            <a:schemeClr val="tx1"/>
                          </a:solidFill>
                          <a:effectLst/>
                          <a:latin typeface="Calibri"/>
                          <a:ea typeface="+mn-ea"/>
                          <a:cs typeface="+mn-cs"/>
                        </a:rPr>
                        <a:t>production</a:t>
                      </a:r>
                      <a:endParaRPr lang="en-US" sz="2800"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rtl="0"/>
                      <a:r>
                        <a:rPr lang="en-IE" sz="1800" b="0" i="0" u="none" strike="noStrike" kern="1200" dirty="0">
                          <a:solidFill>
                            <a:schemeClr val="tx1"/>
                          </a:solidFill>
                          <a:effectLst/>
                          <a:latin typeface="Calibri"/>
                          <a:ea typeface="+mn-ea"/>
                          <a:cs typeface="+mn-cs"/>
                        </a:rPr>
                        <a:t>2 public</a:t>
                      </a:r>
                      <a:endParaRPr lang="en-IE" sz="2800" b="0" dirty="0">
                        <a:effectLst/>
                      </a:endParaRPr>
                    </a:p>
                    <a:p>
                      <a:pPr rtl="0"/>
                      <a:r>
                        <a:rPr lang="en-IE" sz="1800" b="0" i="0" u="none" strike="noStrike" kern="1200" dirty="0">
                          <a:solidFill>
                            <a:schemeClr val="tx1"/>
                          </a:solidFill>
                          <a:effectLst/>
                          <a:latin typeface="Calibri"/>
                          <a:ea typeface="+mn-ea"/>
                          <a:cs typeface="+mn-cs"/>
                        </a:rPr>
                        <a:t>6 private</a:t>
                      </a:r>
                      <a:endParaRPr lang="en-IE" sz="2800" b="0" dirty="0">
                        <a:effectLst/>
                      </a:endParaRPr>
                    </a:p>
                  </a:txBody>
                  <a:tcPr marR="18288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rtl="0"/>
                      <a:r>
                        <a:rPr lang="en-IE" sz="1800" b="0" i="0" u="none" strike="noStrike" kern="1200" dirty="0">
                          <a:solidFill>
                            <a:schemeClr val="tx1"/>
                          </a:solidFill>
                          <a:effectLst/>
                          <a:latin typeface="Calibri"/>
                          <a:ea typeface="+mn-ea"/>
                          <a:cs typeface="+mn-cs"/>
                        </a:rPr>
                        <a:t>use1-az1</a:t>
                      </a:r>
                      <a:endParaRPr lang="en-IE" sz="2800" b="0" dirty="0">
                        <a:effectLst/>
                      </a:endParaRPr>
                    </a:p>
                    <a:p>
                      <a:pPr rtl="0"/>
                      <a:r>
                        <a:rPr lang="en-IE" sz="1800" b="0" i="0" u="none" strike="noStrike" kern="1200" dirty="0">
                          <a:solidFill>
                            <a:schemeClr val="tx1"/>
                          </a:solidFill>
                          <a:effectLst/>
                          <a:latin typeface="Calibri"/>
                          <a:ea typeface="+mn-ea"/>
                          <a:cs typeface="+mn-cs"/>
                        </a:rPr>
                        <a:t>use2-az2</a:t>
                      </a:r>
                      <a:endParaRPr lang="en-IE" sz="2800" b="0" dirty="0">
                        <a:effectLst/>
                      </a:endParaRPr>
                    </a:p>
                  </a:txBody>
                  <a:tcPr marR="18288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pPr algn="r"/>
                      <a:r>
                        <a:rPr lang="en-IE" sz="1800" b="0" i="0" u="none" strike="noStrike" kern="1200" dirty="0">
                          <a:solidFill>
                            <a:schemeClr val="tx1"/>
                          </a:solidFill>
                          <a:effectLst/>
                          <a:latin typeface="+mn-lt"/>
                          <a:ea typeface="+mn-ea"/>
                          <a:cs typeface="+mn-cs"/>
                        </a:rPr>
                        <a:t>10.0.0.0/16</a:t>
                      </a:r>
                      <a:endParaRPr lang="en-US" sz="2800" dirty="0">
                        <a:latin typeface="Amazon Ember" panose="020B0603020204020204" pitchFamily="34" charset="0"/>
                        <a:ea typeface="Amazon Ember" panose="020B0603020204020204" pitchFamily="34" charset="0"/>
                        <a:cs typeface="Amazon Ember" panose="020B0603020204020204" pitchFamily="34" charset="0"/>
                      </a:endParaRPr>
                    </a:p>
                  </a:txBody>
                  <a:tcPr marR="182880">
                    <a:lnL w="12700" cmpd="sng">
                      <a:solidFill>
                        <a:sysClr val="windowText" lastClr="000000"/>
                      </a:solidFill>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76692">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ctr" defTabSz="914400" rtl="0" eaLnBrk="1" latinLnBrk="0" hangingPunct="1"/>
                      <a:r>
                        <a:rPr lang="en-US" sz="2800" b="1" u="none" kern="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2</a:t>
                      </a: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accent2">
                        <a:lumMod val="5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E" sz="1800" b="0" i="0" u="none" strike="noStrike" kern="1200" dirty="0">
                          <a:solidFill>
                            <a:schemeClr val="tx1"/>
                          </a:solidFill>
                          <a:effectLst/>
                          <a:latin typeface="+mn-lt"/>
                          <a:ea typeface="+mn-ea"/>
                          <a:cs typeface="+mn-cs"/>
                        </a:rPr>
                        <a:t>us-east-1</a:t>
                      </a:r>
                      <a:endParaRPr lang="en-US" sz="2800" u="none" kern="12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l" defTabSz="457200" rtl="0" eaLnBrk="1" latinLnBrk="0" hangingPunct="1"/>
                      <a:r>
                        <a:rPr lang="en-IE" sz="1800" b="0" i="0" u="none" strike="noStrike" kern="1200" dirty="0">
                          <a:solidFill>
                            <a:schemeClr val="tx1"/>
                          </a:solidFill>
                          <a:effectLst/>
                          <a:latin typeface="Calibri"/>
                          <a:ea typeface="+mn-ea"/>
                          <a:cs typeface="+mn-cs"/>
                        </a:rPr>
                        <a:t>development</a:t>
                      </a:r>
                      <a:endParaRPr lang="en-US" sz="2800"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rtl="0"/>
                      <a:r>
                        <a:rPr lang="en-IE" sz="1800" b="0" i="0" u="none" strike="noStrike" kern="1200" dirty="0">
                          <a:solidFill>
                            <a:schemeClr val="tx1"/>
                          </a:solidFill>
                          <a:effectLst/>
                          <a:latin typeface="Calibri"/>
                          <a:ea typeface="+mn-ea"/>
                          <a:cs typeface="+mn-cs"/>
                        </a:rPr>
                        <a:t>1 public</a:t>
                      </a:r>
                      <a:endParaRPr lang="en-IE" sz="2800" b="0" dirty="0">
                        <a:effectLst/>
                      </a:endParaRPr>
                    </a:p>
                    <a:p>
                      <a:pPr rtl="0"/>
                      <a:r>
                        <a:rPr lang="en-IE" sz="1800" b="0" i="0" u="none" strike="noStrike" kern="1200" dirty="0">
                          <a:solidFill>
                            <a:schemeClr val="tx1"/>
                          </a:solidFill>
                          <a:effectLst/>
                          <a:latin typeface="Calibri"/>
                          <a:ea typeface="+mn-ea"/>
                          <a:cs typeface="+mn-cs"/>
                        </a:rPr>
                        <a:t>2 private</a:t>
                      </a:r>
                      <a:endParaRPr lang="en-IE" sz="2800" b="0" dirty="0">
                        <a:effectLst/>
                      </a:endParaRPr>
                    </a:p>
                  </a:txBody>
                  <a:tcPr marR="18288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rtl="0"/>
                      <a:r>
                        <a:rPr lang="en-IE" sz="1800" b="0" i="0" u="none" strike="noStrike" kern="1200" dirty="0">
                          <a:solidFill>
                            <a:schemeClr val="tx1"/>
                          </a:solidFill>
                          <a:effectLst/>
                          <a:latin typeface="Calibri"/>
                          <a:ea typeface="+mn-ea"/>
                          <a:cs typeface="+mn-cs"/>
                        </a:rPr>
                        <a:t>use1-az1</a:t>
                      </a:r>
                      <a:endParaRPr lang="en-IE" sz="2800" b="0" dirty="0">
                        <a:effectLst/>
                      </a:endParaRPr>
                    </a:p>
                    <a:p>
                      <a:pPr rtl="0"/>
                      <a:r>
                        <a:rPr lang="en-IE" sz="1800" b="0" i="0" u="none" strike="noStrike" kern="1200" dirty="0">
                          <a:solidFill>
                            <a:schemeClr val="tx1"/>
                          </a:solidFill>
                          <a:effectLst/>
                          <a:latin typeface="Calibri"/>
                          <a:ea typeface="+mn-ea"/>
                          <a:cs typeface="+mn-cs"/>
                        </a:rPr>
                        <a:t>use2-az2</a:t>
                      </a:r>
                      <a:endParaRPr lang="en-IE" sz="2800" b="0" dirty="0">
                        <a:effectLst/>
                      </a:endParaRPr>
                    </a:p>
                  </a:txBody>
                  <a:tcPr marR="18288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IE" sz="1800" b="0" i="0" u="none" strike="noStrike" kern="1200" dirty="0">
                          <a:solidFill>
                            <a:schemeClr val="tx1"/>
                          </a:solidFill>
                          <a:effectLst/>
                          <a:latin typeface="+mn-lt"/>
                          <a:ea typeface="+mn-ea"/>
                          <a:cs typeface="+mn-cs"/>
                        </a:rPr>
                        <a:t>10.0.0.0/16</a:t>
                      </a:r>
                      <a:endParaRPr lang="en-US" sz="2800" dirty="0">
                        <a:latin typeface="Amazon Ember" panose="020B0603020204020204" pitchFamily="34" charset="0"/>
                        <a:ea typeface="Amazon Ember" panose="020B0603020204020204" pitchFamily="34" charset="0"/>
                        <a:cs typeface="Amazon Ember" panose="020B0603020204020204" pitchFamily="34" charset="0"/>
                      </a:endParaRPr>
                    </a:p>
                  </a:txBody>
                  <a:tcPr marR="182880">
                    <a:lnL w="12700" cmpd="sng">
                      <a:solidFill>
                        <a:sysClr val="windowText" lastClr="000000"/>
                      </a:solidFill>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aphicFrame>
        <p:nvGraphicFramePr>
          <p:cNvPr id="2" name="Table 1">
            <a:extLst>
              <a:ext uri="{FF2B5EF4-FFF2-40B4-BE49-F238E27FC236}">
                <a16:creationId xmlns:a16="http://schemas.microsoft.com/office/drawing/2014/main" id="{3A7FDF96-EECB-4C23-AF01-1922E4C6B476}"/>
              </a:ext>
            </a:extLst>
          </p:cNvPr>
          <p:cNvGraphicFramePr>
            <a:graphicFrameLocks noGrp="1"/>
          </p:cNvGraphicFramePr>
          <p:nvPr>
            <p:extLst>
              <p:ext uri="{D42A27DB-BD31-4B8C-83A1-F6EECF244321}">
                <p14:modId xmlns:p14="http://schemas.microsoft.com/office/powerpoint/2010/main" val="753158672"/>
              </p:ext>
            </p:extLst>
          </p:nvPr>
        </p:nvGraphicFramePr>
        <p:xfrm>
          <a:off x="781050" y="4824580"/>
          <a:ext cx="10300477" cy="640080"/>
        </p:xfrm>
        <a:graphic>
          <a:graphicData uri="http://schemas.openxmlformats.org/drawingml/2006/table">
            <a:tbl>
              <a:tblPr firstRow="1" bandRow="1"/>
              <a:tblGrid>
                <a:gridCol w="893242">
                  <a:extLst>
                    <a:ext uri="{9D8B030D-6E8A-4147-A177-3AD203B41FA5}">
                      <a16:colId xmlns:a16="http://schemas.microsoft.com/office/drawing/2014/main" val="1456809097"/>
                    </a:ext>
                  </a:extLst>
                </a:gridCol>
                <a:gridCol w="2444632">
                  <a:extLst>
                    <a:ext uri="{9D8B030D-6E8A-4147-A177-3AD203B41FA5}">
                      <a16:colId xmlns:a16="http://schemas.microsoft.com/office/drawing/2014/main" val="3543555009"/>
                    </a:ext>
                  </a:extLst>
                </a:gridCol>
                <a:gridCol w="2531550">
                  <a:extLst>
                    <a:ext uri="{9D8B030D-6E8A-4147-A177-3AD203B41FA5}">
                      <a16:colId xmlns:a16="http://schemas.microsoft.com/office/drawing/2014/main" val="286851982"/>
                    </a:ext>
                  </a:extLst>
                </a:gridCol>
                <a:gridCol w="1445705">
                  <a:extLst>
                    <a:ext uri="{9D8B030D-6E8A-4147-A177-3AD203B41FA5}">
                      <a16:colId xmlns:a16="http://schemas.microsoft.com/office/drawing/2014/main" val="2200981239"/>
                    </a:ext>
                  </a:extLst>
                </a:gridCol>
                <a:gridCol w="1230701">
                  <a:extLst>
                    <a:ext uri="{9D8B030D-6E8A-4147-A177-3AD203B41FA5}">
                      <a16:colId xmlns:a16="http://schemas.microsoft.com/office/drawing/2014/main" val="412422070"/>
                    </a:ext>
                  </a:extLst>
                </a:gridCol>
                <a:gridCol w="1754647">
                  <a:extLst>
                    <a:ext uri="{9D8B030D-6E8A-4147-A177-3AD203B41FA5}">
                      <a16:colId xmlns:a16="http://schemas.microsoft.com/office/drawing/2014/main" val="324262130"/>
                    </a:ext>
                  </a:extLst>
                </a:gridCol>
              </a:tblGrid>
              <a:tr h="476692">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ctr" defTabSz="914400" rtl="0" eaLnBrk="1" latinLnBrk="0" hangingPunct="1"/>
                      <a:r>
                        <a:rPr lang="en-US" sz="2800" b="1" u="none" kern="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3</a:t>
                      </a: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accent2">
                        <a:lumMod val="5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E" sz="1800" b="0" i="0" u="none" strike="noStrike" kern="1200" dirty="0">
                          <a:solidFill>
                            <a:schemeClr val="tx1"/>
                          </a:solidFill>
                          <a:effectLst/>
                          <a:latin typeface="+mn-lt"/>
                          <a:ea typeface="+mn-ea"/>
                          <a:cs typeface="+mn-cs"/>
                        </a:rPr>
                        <a:t>us-east-1</a:t>
                      </a:r>
                      <a:endParaRPr lang="en-US" sz="2800" u="none" kern="12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l" defTabSz="457200" rtl="0" eaLnBrk="1" latinLnBrk="0" hangingPunct="1"/>
                      <a:r>
                        <a:rPr lang="en-IE" sz="1800" b="0" i="0" u="none" strike="noStrike" kern="1200" dirty="0">
                          <a:solidFill>
                            <a:schemeClr val="tx1"/>
                          </a:solidFill>
                          <a:effectLst/>
                          <a:latin typeface="Calibri"/>
                          <a:ea typeface="+mn-ea"/>
                          <a:cs typeface="+mn-cs"/>
                        </a:rPr>
                        <a:t>testing</a:t>
                      </a:r>
                      <a:endParaRPr lang="en-US" sz="2800"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rtl="0"/>
                      <a:r>
                        <a:rPr lang="en-IE" sz="1800" b="0" i="0" u="none" strike="noStrike" kern="1200" dirty="0">
                          <a:solidFill>
                            <a:schemeClr val="tx1"/>
                          </a:solidFill>
                          <a:effectLst/>
                          <a:latin typeface="Calibri"/>
                          <a:ea typeface="+mn-ea"/>
                          <a:cs typeface="+mn-cs"/>
                        </a:rPr>
                        <a:t>1 public</a:t>
                      </a:r>
                      <a:endParaRPr lang="en-IE" sz="2800" b="0" dirty="0">
                        <a:effectLst/>
                      </a:endParaRPr>
                    </a:p>
                    <a:p>
                      <a:pPr rtl="0"/>
                      <a:r>
                        <a:rPr lang="en-IE" sz="1800" b="0" i="0" u="none" strike="noStrike" kern="1200" dirty="0">
                          <a:solidFill>
                            <a:schemeClr val="tx1"/>
                          </a:solidFill>
                          <a:effectLst/>
                          <a:latin typeface="Calibri"/>
                          <a:ea typeface="+mn-ea"/>
                          <a:cs typeface="+mn-cs"/>
                        </a:rPr>
                        <a:t>2 private</a:t>
                      </a:r>
                      <a:endParaRPr lang="en-IE" sz="2800" b="0" dirty="0">
                        <a:effectLst/>
                      </a:endParaRPr>
                    </a:p>
                  </a:txBody>
                  <a:tcPr marR="18288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rtl="0"/>
                      <a:r>
                        <a:rPr lang="en-IE" sz="1800" b="0" i="0" u="none" strike="noStrike" kern="1200" dirty="0">
                          <a:solidFill>
                            <a:schemeClr val="tx1"/>
                          </a:solidFill>
                          <a:effectLst/>
                          <a:latin typeface="Calibri"/>
                          <a:ea typeface="+mn-ea"/>
                          <a:cs typeface="+mn-cs"/>
                        </a:rPr>
                        <a:t>use1-az1</a:t>
                      </a:r>
                      <a:endParaRPr lang="en-IE" sz="2800" b="0" dirty="0">
                        <a:effectLst/>
                      </a:endParaRPr>
                    </a:p>
                    <a:p>
                      <a:pPr rtl="0"/>
                      <a:r>
                        <a:rPr lang="en-IE" sz="1800" b="0" i="0" u="none" strike="noStrike" kern="1200" dirty="0">
                          <a:solidFill>
                            <a:schemeClr val="tx1"/>
                          </a:solidFill>
                          <a:effectLst/>
                          <a:latin typeface="Calibri"/>
                          <a:ea typeface="+mn-ea"/>
                          <a:cs typeface="+mn-cs"/>
                        </a:rPr>
                        <a:t>use2-az2</a:t>
                      </a:r>
                      <a:endParaRPr lang="en-IE" sz="2800" b="0" dirty="0">
                        <a:effectLst/>
                      </a:endParaRPr>
                    </a:p>
                  </a:txBody>
                  <a:tcPr marR="18288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IE" sz="1800" b="0" i="0" u="none" strike="noStrike" kern="1200" dirty="0">
                          <a:solidFill>
                            <a:schemeClr val="tx1"/>
                          </a:solidFill>
                          <a:effectLst/>
                          <a:latin typeface="+mn-lt"/>
                          <a:ea typeface="+mn-ea"/>
                          <a:cs typeface="+mn-cs"/>
                        </a:rPr>
                        <a:t>10.0.0.0/16</a:t>
                      </a:r>
                      <a:endParaRPr lang="en-US" sz="2800" dirty="0">
                        <a:latin typeface="Amazon Ember" panose="020B0603020204020204" pitchFamily="34" charset="0"/>
                        <a:ea typeface="Amazon Ember" panose="020B0603020204020204" pitchFamily="34" charset="0"/>
                        <a:cs typeface="Amazon Ember" panose="020B0603020204020204" pitchFamily="34" charset="0"/>
                      </a:endParaRPr>
                    </a:p>
                  </a:txBody>
                  <a:tcPr marR="182880">
                    <a:lnL w="12700" cmpd="sng">
                      <a:solidFill>
                        <a:sysClr val="windowText" lastClr="000000"/>
                      </a:solidFill>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3290542509"/>
                  </a:ext>
                </a:extLst>
              </a:tr>
            </a:tbl>
          </a:graphicData>
        </a:graphic>
      </p:graphicFrame>
    </p:spTree>
    <p:extLst>
      <p:ext uri="{BB962C8B-B14F-4D97-AF65-F5344CB8AC3E}">
        <p14:creationId xmlns:p14="http://schemas.microsoft.com/office/powerpoint/2010/main" val="204831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61F05B-565C-BA4B-BA52-ABC5C4365DAC}"/>
              </a:ext>
            </a:extLst>
          </p:cNvPr>
          <p:cNvSpPr>
            <a:spLocks noGrp="1"/>
          </p:cNvSpPr>
          <p:nvPr>
            <p:ph type="sldNum" sz="quarter" idx="12"/>
          </p:nvPr>
        </p:nvSpPr>
        <p:spPr>
          <a:xfrm>
            <a:off x="9139428" y="6356350"/>
            <a:ext cx="2743200" cy="365125"/>
          </a:xfrm>
        </p:spPr>
        <p:txBody>
          <a:bodyPr/>
          <a:lstStyle/>
          <a:p>
            <a:fld id="{9FC43BFD-8FF7-A343-A8A6-E2338FCE8046}" type="slidenum">
              <a:rPr lang="en-US" smtClean="0"/>
              <a:pPr/>
              <a:t>28</a:t>
            </a:fld>
            <a:endParaRPr lang="en-US" dirty="0"/>
          </a:p>
        </p:txBody>
      </p:sp>
      <p:sp>
        <p:nvSpPr>
          <p:cNvPr id="38" name="Title 1">
            <a:extLst>
              <a:ext uri="{FF2B5EF4-FFF2-40B4-BE49-F238E27FC236}">
                <a16:creationId xmlns:a16="http://schemas.microsoft.com/office/drawing/2014/main" id="{9EE701C9-5F50-A547-B8BF-67376F96660F}"/>
              </a:ext>
            </a:extLst>
          </p:cNvPr>
          <p:cNvSpPr txBox="1">
            <a:spLocks/>
          </p:cNvSpPr>
          <p:nvPr/>
        </p:nvSpPr>
        <p:spPr>
          <a:xfrm>
            <a:off x="390939" y="382060"/>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0" i="0" kern="1200">
                <a:solidFill>
                  <a:schemeClr val="bg1"/>
                </a:solidFill>
                <a:latin typeface="Amazon Ember Light" charset="0"/>
                <a:ea typeface="Amazon Ember Light" charset="0"/>
                <a:cs typeface="Amazon Ember Light" charset="0"/>
              </a:defRPr>
            </a:lvl1pPr>
          </a:lstStyle>
          <a:p>
            <a:r>
              <a:rPr lang="en-US" sz="3600" dirty="0"/>
              <a:t>Solution – Network and Security</a:t>
            </a:r>
          </a:p>
        </p:txBody>
      </p:sp>
      <p:graphicFrame>
        <p:nvGraphicFramePr>
          <p:cNvPr id="7" name="Table 6">
            <a:extLst>
              <a:ext uri="{FF2B5EF4-FFF2-40B4-BE49-F238E27FC236}">
                <a16:creationId xmlns:a16="http://schemas.microsoft.com/office/drawing/2014/main" id="{81895D36-AF6E-9E4D-BFEF-0C5C32612124}"/>
              </a:ext>
            </a:extLst>
          </p:cNvPr>
          <p:cNvGraphicFramePr>
            <a:graphicFrameLocks noGrp="1"/>
          </p:cNvGraphicFramePr>
          <p:nvPr>
            <p:extLst>
              <p:ext uri="{D42A27DB-BD31-4B8C-83A1-F6EECF244321}">
                <p14:modId xmlns:p14="http://schemas.microsoft.com/office/powerpoint/2010/main" val="3846786158"/>
              </p:ext>
            </p:extLst>
          </p:nvPr>
        </p:nvGraphicFramePr>
        <p:xfrm>
          <a:off x="320581" y="1084331"/>
          <a:ext cx="10413999" cy="5454581"/>
        </p:xfrm>
        <a:graphic>
          <a:graphicData uri="http://schemas.openxmlformats.org/drawingml/2006/table">
            <a:tbl>
              <a:tblPr firstRow="1" bandRow="1"/>
              <a:tblGrid>
                <a:gridCol w="1728470">
                  <a:extLst>
                    <a:ext uri="{9D8B030D-6E8A-4147-A177-3AD203B41FA5}">
                      <a16:colId xmlns:a16="http://schemas.microsoft.com/office/drawing/2014/main" val="20000"/>
                    </a:ext>
                  </a:extLst>
                </a:gridCol>
                <a:gridCol w="1240163">
                  <a:extLst>
                    <a:ext uri="{9D8B030D-6E8A-4147-A177-3AD203B41FA5}">
                      <a16:colId xmlns:a16="http://schemas.microsoft.com/office/drawing/2014/main" val="20001"/>
                    </a:ext>
                  </a:extLst>
                </a:gridCol>
                <a:gridCol w="3335486">
                  <a:extLst>
                    <a:ext uri="{9D8B030D-6E8A-4147-A177-3AD203B41FA5}">
                      <a16:colId xmlns:a16="http://schemas.microsoft.com/office/drawing/2014/main" val="20002"/>
                    </a:ext>
                  </a:extLst>
                </a:gridCol>
                <a:gridCol w="2054940">
                  <a:extLst>
                    <a:ext uri="{9D8B030D-6E8A-4147-A177-3AD203B41FA5}">
                      <a16:colId xmlns:a16="http://schemas.microsoft.com/office/drawing/2014/main" val="20003"/>
                    </a:ext>
                  </a:extLst>
                </a:gridCol>
                <a:gridCol w="2054940">
                  <a:extLst>
                    <a:ext uri="{9D8B030D-6E8A-4147-A177-3AD203B41FA5}">
                      <a16:colId xmlns:a16="http://schemas.microsoft.com/office/drawing/2014/main" val="20004"/>
                    </a:ext>
                  </a:extLst>
                </a:gridCol>
              </a:tblGrid>
              <a:tr h="824985">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000" b="1"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Subnet</a:t>
                      </a:r>
                      <a:r>
                        <a:rPr lang="en-US" sz="2000" b="1" baseline="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Name</a:t>
                      </a:r>
                      <a:endParaRPr lang="en-US" sz="20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accent2">
                        <a:lumMod val="50000"/>
                      </a:scheme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000" b="1"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VPC</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accent2">
                        <a:lumMod val="50000"/>
                      </a:scheme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000" b="1"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Subnet</a:t>
                      </a:r>
                      <a:r>
                        <a:rPr lang="en-US" sz="2000" b="1" baseline="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a:t>
                      </a:r>
                      <a:r>
                        <a:rPr lang="en-US" sz="2000" b="1" u="none" baseline="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Type</a:t>
                      </a:r>
                      <a:r>
                        <a:rPr lang="en-US" sz="2000" b="1" baseline="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(Public/private)</a:t>
                      </a:r>
                      <a:endParaRPr lang="en-US" sz="20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accent2">
                        <a:lumMod val="50000"/>
                      </a:scheme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0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AZ</a:t>
                      </a: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accent2">
                        <a:lumMod val="50000"/>
                      </a:schemeClr>
                    </a:solidFill>
                  </a:tcPr>
                </a:tc>
                <a:tc>
                  <a:txBody>
                    <a:bodyPr/>
                    <a:lstStyle/>
                    <a:p>
                      <a:pPr algn="ctr"/>
                      <a:r>
                        <a:rPr lang="en-US" sz="2000" b="1"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Subnet</a:t>
                      </a:r>
                      <a:r>
                        <a:rPr lang="en-US" sz="20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a:t>
                      </a:r>
                      <a:r>
                        <a:rPr lang="en-US" sz="2000" b="1"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Address</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2">
                        <a:lumMod val="50000"/>
                      </a:schemeClr>
                    </a:solidFill>
                  </a:tcPr>
                </a:tc>
                <a:extLst>
                  <a:ext uri="{0D108BD9-81ED-4DB2-BD59-A6C34878D82A}">
                    <a16:rowId xmlns:a16="http://schemas.microsoft.com/office/drawing/2014/main" val="10000"/>
                  </a:ext>
                </a:extLst>
              </a:tr>
              <a:tr h="394558">
                <a:tc>
                  <a:txBody>
                    <a:bodyPr/>
                    <a:lstStyle/>
                    <a:p>
                      <a:r>
                        <a:rPr lang="en-IE" sz="1800" b="0" i="0" u="none" strike="noStrike" kern="1200" dirty="0">
                          <a:solidFill>
                            <a:schemeClr val="tx1"/>
                          </a:solidFill>
                          <a:effectLst/>
                          <a:latin typeface="+mn-lt"/>
                          <a:ea typeface="+mn-ea"/>
                          <a:cs typeface="+mn-cs"/>
                        </a:rPr>
                        <a:t>Public Subnet 1</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latin typeface="Amazon Ember" panose="020B0603020204020204" pitchFamily="34" charset="0"/>
                          <a:ea typeface="Amazon Ember" panose="020B0603020204020204" pitchFamily="34" charset="0"/>
                          <a:cs typeface="Amazon Ember" panose="020B0603020204020204" pitchFamily="34" charset="0"/>
                        </a:rPr>
                        <a:t>#1</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E" sz="1800" b="0" i="0" u="none" strike="noStrike" kern="1200" dirty="0">
                          <a:solidFill>
                            <a:schemeClr val="tx1"/>
                          </a:solidFill>
                          <a:effectLst/>
                          <a:latin typeface="+mn-lt"/>
                          <a:ea typeface="+mn-ea"/>
                          <a:cs typeface="+mn-cs"/>
                        </a:rPr>
                        <a:t>public</a:t>
                      </a:r>
                      <a:endParaRPr lang="en-US" sz="1600" u="none" dirty="0">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E" sz="1800" b="0" i="0" u="none" strike="noStrike" kern="1200" dirty="0">
                          <a:solidFill>
                            <a:schemeClr val="tx1"/>
                          </a:solidFill>
                          <a:effectLst/>
                          <a:latin typeface="+mn-lt"/>
                          <a:ea typeface="+mn-ea"/>
                          <a:cs typeface="+mn-cs"/>
                        </a:rPr>
                        <a:t>use1-az1</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E" sz="1800" b="0" i="0" u="none" strike="noStrike" kern="1200" dirty="0">
                          <a:solidFill>
                            <a:schemeClr val="tx1"/>
                          </a:solidFill>
                          <a:effectLst/>
                          <a:latin typeface="+mn-lt"/>
                          <a:ea typeface="+mn-ea"/>
                          <a:cs typeface="+mn-cs"/>
                        </a:rPr>
                        <a:t>10.0.1.0/24</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94558">
                <a:tc>
                  <a:txBody>
                    <a:bodyPr/>
                    <a:lstStyle/>
                    <a:p>
                      <a:pPr marL="0" algn="l" defTabSz="457200" rtl="0" eaLnBrk="1" latinLnBrk="0" hangingPunct="1"/>
                      <a:r>
                        <a:rPr lang="en-IE" sz="1800" b="0" i="0" u="none" strike="noStrike" kern="1200" dirty="0">
                          <a:solidFill>
                            <a:schemeClr val="tx1"/>
                          </a:solidFill>
                          <a:effectLst/>
                          <a:latin typeface="+mn-lt"/>
                          <a:ea typeface="+mn-ea"/>
                          <a:cs typeface="+mn-cs"/>
                        </a:rPr>
                        <a:t>Public Subnet 2</a:t>
                      </a:r>
                      <a:endParaRPr lang="en-US" sz="1600"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dirty="0">
                          <a:latin typeface="Amazon Ember" panose="020B0603020204020204" pitchFamily="34" charset="0"/>
                          <a:ea typeface="Amazon Ember" panose="020B0603020204020204" pitchFamily="34" charset="0"/>
                          <a:cs typeface="Amazon Ember" panose="020B0603020204020204" pitchFamily="34" charset="0"/>
                        </a:rPr>
                        <a:t>#1</a:t>
                      </a:r>
                      <a:endParaRPr lang="en-US" sz="1800"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IE" sz="1800" b="0" i="0" u="none" strike="noStrike" kern="1200" dirty="0">
                          <a:solidFill>
                            <a:schemeClr val="tx1"/>
                          </a:solidFill>
                          <a:effectLst/>
                          <a:latin typeface="+mn-lt"/>
                          <a:ea typeface="+mn-ea"/>
                          <a:cs typeface="+mn-cs"/>
                        </a:rPr>
                        <a:t>public</a:t>
                      </a:r>
                      <a:endParaRPr lang="en-US" sz="1600" u="none" kern="12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IE" sz="1800" b="0" i="0" u="none" strike="noStrike" kern="1200" dirty="0">
                          <a:solidFill>
                            <a:schemeClr val="tx1"/>
                          </a:solidFill>
                          <a:effectLst/>
                          <a:latin typeface="+mn-lt"/>
                          <a:ea typeface="+mn-ea"/>
                          <a:cs typeface="+mn-cs"/>
                        </a:rPr>
                        <a:t>use2-az2</a:t>
                      </a:r>
                      <a:endParaRPr lang="en-US" sz="1600"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E" sz="1800" b="0" i="0" u="none" strike="noStrike" kern="1200" dirty="0">
                          <a:solidFill>
                            <a:schemeClr val="tx1"/>
                          </a:solidFill>
                          <a:effectLst/>
                          <a:latin typeface="+mn-lt"/>
                          <a:ea typeface="+mn-ea"/>
                          <a:cs typeface="+mn-cs"/>
                        </a:rPr>
                        <a:t>10.0.2.0/24</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9455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IE" sz="1800" b="0" i="0" u="none" strike="noStrike" kern="1200" dirty="0">
                          <a:solidFill>
                            <a:schemeClr val="tx1"/>
                          </a:solidFill>
                          <a:effectLst/>
                          <a:latin typeface="Calibri"/>
                          <a:ea typeface="+mn-ea"/>
                          <a:cs typeface="+mn-cs"/>
                        </a:rPr>
                        <a:t>Web Private Subnet 1</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800" dirty="0">
                          <a:latin typeface="Amazon Ember" panose="020B0603020204020204" pitchFamily="34" charset="0"/>
                          <a:ea typeface="Amazon Ember" panose="020B0603020204020204" pitchFamily="34" charset="0"/>
                          <a:cs typeface="Amazon Ember" panose="020B0603020204020204" pitchFamily="34" charset="0"/>
                        </a:rPr>
                        <a:t>#1</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IE" sz="1800" b="0" i="0" u="none" strike="noStrike" kern="1200" dirty="0">
                          <a:solidFill>
                            <a:schemeClr val="tx1"/>
                          </a:solidFill>
                          <a:effectLst/>
                          <a:latin typeface="Calibri"/>
                          <a:ea typeface="+mn-ea"/>
                          <a:cs typeface="+mn-cs"/>
                        </a:rPr>
                        <a:t>private</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IE" sz="1800" b="0" i="0" u="none" strike="noStrike" kern="1200" dirty="0">
                          <a:solidFill>
                            <a:schemeClr val="tx1"/>
                          </a:solidFill>
                          <a:effectLst/>
                          <a:latin typeface="Calibri"/>
                          <a:ea typeface="+mn-ea"/>
                          <a:cs typeface="+mn-cs"/>
                        </a:rPr>
                        <a:t>use1-az1</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E" sz="1800" b="0" i="0" u="none" strike="noStrike" kern="1200" dirty="0">
                          <a:solidFill>
                            <a:schemeClr val="tx1"/>
                          </a:solidFill>
                          <a:effectLst/>
                          <a:latin typeface="+mn-lt"/>
                          <a:ea typeface="+mn-ea"/>
                          <a:cs typeface="+mn-cs"/>
                        </a:rPr>
                        <a:t>10.0.3.0/24</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9455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IE" sz="1800" b="0" i="0" u="none" strike="noStrike" kern="1200" dirty="0">
                          <a:solidFill>
                            <a:schemeClr val="tx1"/>
                          </a:solidFill>
                          <a:effectLst/>
                          <a:latin typeface="Calibri"/>
                          <a:ea typeface="+mn-ea"/>
                          <a:cs typeface="+mn-cs"/>
                        </a:rPr>
                        <a:t>Web Private Subnet 2</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800" dirty="0">
                          <a:latin typeface="Amazon Ember" panose="020B0603020204020204" pitchFamily="34" charset="0"/>
                          <a:ea typeface="Amazon Ember" panose="020B0603020204020204" pitchFamily="34" charset="0"/>
                          <a:cs typeface="Amazon Ember" panose="020B0603020204020204" pitchFamily="34" charset="0"/>
                        </a:rPr>
                        <a:t>#1</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IE" sz="1800" b="0" i="0" u="none" strike="noStrike" kern="1200" dirty="0">
                          <a:solidFill>
                            <a:schemeClr val="tx1"/>
                          </a:solidFill>
                          <a:effectLst/>
                          <a:latin typeface="Calibri"/>
                          <a:ea typeface="+mn-ea"/>
                          <a:cs typeface="+mn-cs"/>
                        </a:rPr>
                        <a:t>private</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IE" sz="1800" b="0" i="0" u="none" strike="noStrike" kern="1200" dirty="0">
                          <a:solidFill>
                            <a:schemeClr val="tx1"/>
                          </a:solidFill>
                          <a:effectLst/>
                          <a:latin typeface="Calibri"/>
                          <a:ea typeface="+mn-ea"/>
                          <a:cs typeface="+mn-cs"/>
                        </a:rPr>
                        <a:t>use2-az2</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E" sz="1800" b="0" i="0" u="none" strike="noStrike" kern="1200" dirty="0">
                          <a:solidFill>
                            <a:schemeClr val="tx1"/>
                          </a:solidFill>
                          <a:effectLst/>
                          <a:latin typeface="+mn-lt"/>
                          <a:ea typeface="+mn-ea"/>
                          <a:cs typeface="+mn-cs"/>
                        </a:rPr>
                        <a:t>10.0.4.0/24</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9455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IE" sz="1800" b="0" i="0" u="none" strike="noStrike" kern="1200" dirty="0">
                          <a:solidFill>
                            <a:schemeClr val="tx1"/>
                          </a:solidFill>
                          <a:effectLst/>
                          <a:latin typeface="Calibri"/>
                          <a:ea typeface="+mn-ea"/>
                          <a:cs typeface="+mn-cs"/>
                        </a:rPr>
                        <a:t>App Private Subnet 3</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800" dirty="0">
                          <a:latin typeface="Amazon Ember" panose="020B0603020204020204" pitchFamily="34" charset="0"/>
                          <a:ea typeface="Amazon Ember" panose="020B0603020204020204" pitchFamily="34" charset="0"/>
                          <a:cs typeface="Amazon Ember" panose="020B0603020204020204" pitchFamily="34" charset="0"/>
                        </a:rPr>
                        <a:t>#1</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IE" sz="1800" b="0" i="0" u="none" strike="noStrike" kern="1200" dirty="0">
                          <a:solidFill>
                            <a:schemeClr val="tx1"/>
                          </a:solidFill>
                          <a:effectLst/>
                          <a:latin typeface="Calibri"/>
                          <a:ea typeface="+mn-ea"/>
                          <a:cs typeface="+mn-cs"/>
                        </a:rPr>
                        <a:t>private</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IE" sz="1800" b="0" i="0" u="none" strike="noStrike" kern="1200" dirty="0">
                          <a:solidFill>
                            <a:schemeClr val="tx1"/>
                          </a:solidFill>
                          <a:effectLst/>
                          <a:latin typeface="Calibri"/>
                          <a:ea typeface="+mn-ea"/>
                          <a:cs typeface="+mn-cs"/>
                        </a:rPr>
                        <a:t>use1-az1</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E" sz="1800" b="0" i="0" u="none" strike="noStrike" kern="1200" dirty="0">
                          <a:solidFill>
                            <a:schemeClr val="tx1"/>
                          </a:solidFill>
                          <a:effectLst/>
                          <a:latin typeface="+mn-lt"/>
                          <a:ea typeface="+mn-ea"/>
                          <a:cs typeface="+mn-cs"/>
                        </a:rPr>
                        <a:t>10.0.5.0/24</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94558">
                <a:tc>
                  <a:txBody>
                    <a:bodyPr/>
                    <a:lstStyle/>
                    <a:p>
                      <a:r>
                        <a:rPr lang="en-IE" sz="1800" b="0" i="0" u="none" strike="noStrike" kern="1200" dirty="0">
                          <a:solidFill>
                            <a:schemeClr val="tx1"/>
                          </a:solidFill>
                          <a:effectLst/>
                          <a:latin typeface="+mn-lt"/>
                          <a:ea typeface="+mn-ea"/>
                          <a:cs typeface="+mn-cs"/>
                        </a:rPr>
                        <a:t>App Private Subnet 4</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latin typeface="Amazon Ember" panose="020B0603020204020204" pitchFamily="34" charset="0"/>
                          <a:ea typeface="Amazon Ember" panose="020B0603020204020204" pitchFamily="34" charset="0"/>
                          <a:cs typeface="Amazon Ember" panose="020B0603020204020204" pitchFamily="34" charset="0"/>
                        </a:rPr>
                        <a:t>#1</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E" sz="1800" b="0" i="0" u="none" strike="noStrike" kern="1200" dirty="0">
                          <a:solidFill>
                            <a:schemeClr val="tx1"/>
                          </a:solidFill>
                          <a:effectLst/>
                          <a:latin typeface="+mn-lt"/>
                          <a:ea typeface="+mn-ea"/>
                          <a:cs typeface="+mn-cs"/>
                        </a:rPr>
                        <a:t>private</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E" sz="1800" b="0" i="0" u="none" strike="noStrike" kern="1200" dirty="0">
                          <a:solidFill>
                            <a:schemeClr val="tx1"/>
                          </a:solidFill>
                          <a:effectLst/>
                          <a:latin typeface="+mn-lt"/>
                          <a:ea typeface="+mn-ea"/>
                          <a:cs typeface="+mn-cs"/>
                        </a:rPr>
                        <a:t>use2-az2</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E" sz="1800" b="0" i="0" u="none" strike="noStrike" kern="1200" dirty="0">
                          <a:solidFill>
                            <a:schemeClr val="tx1"/>
                          </a:solidFill>
                          <a:effectLst/>
                          <a:latin typeface="+mn-lt"/>
                          <a:ea typeface="+mn-ea"/>
                          <a:cs typeface="+mn-cs"/>
                        </a:rPr>
                        <a:t>10.0.6.0/24</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94558">
                <a:tc>
                  <a:txBody>
                    <a:bodyPr/>
                    <a:lstStyle/>
                    <a:p>
                      <a:r>
                        <a:rPr lang="en-IE" sz="1800" b="0" i="0" u="none" strike="noStrike" kern="1200" dirty="0">
                          <a:solidFill>
                            <a:schemeClr val="tx1"/>
                          </a:solidFill>
                          <a:effectLst/>
                          <a:latin typeface="+mn-lt"/>
                          <a:ea typeface="+mn-ea"/>
                          <a:cs typeface="+mn-cs"/>
                        </a:rPr>
                        <a:t>DB Private Subnet 5</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latin typeface="Amazon Ember" panose="020B0603020204020204" pitchFamily="34" charset="0"/>
                          <a:ea typeface="Amazon Ember" panose="020B0603020204020204" pitchFamily="34" charset="0"/>
                          <a:cs typeface="Amazon Ember" panose="020B0603020204020204" pitchFamily="34" charset="0"/>
                        </a:rPr>
                        <a:t>#1</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E" sz="1800" b="0" i="0" u="none" strike="noStrike" kern="1200" dirty="0">
                          <a:solidFill>
                            <a:schemeClr val="tx1"/>
                          </a:solidFill>
                          <a:effectLst/>
                          <a:latin typeface="+mn-lt"/>
                          <a:ea typeface="+mn-ea"/>
                          <a:cs typeface="+mn-cs"/>
                        </a:rPr>
                        <a:t>private</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E" sz="1800" b="0" i="0" u="none" strike="noStrike" kern="1200" dirty="0">
                          <a:solidFill>
                            <a:schemeClr val="tx1"/>
                          </a:solidFill>
                          <a:effectLst/>
                          <a:latin typeface="+mn-lt"/>
                          <a:ea typeface="+mn-ea"/>
                          <a:cs typeface="+mn-cs"/>
                        </a:rPr>
                        <a:t>use1-az1</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E" sz="1800" b="0" i="0" u="none" strike="noStrike" kern="1200" dirty="0">
                          <a:solidFill>
                            <a:schemeClr val="tx1"/>
                          </a:solidFill>
                          <a:effectLst/>
                          <a:latin typeface="+mn-lt"/>
                          <a:ea typeface="+mn-ea"/>
                          <a:cs typeface="+mn-cs"/>
                        </a:rPr>
                        <a:t>10.0.7.0/24</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94558">
                <a:tc>
                  <a:txBody>
                    <a:bodyPr/>
                    <a:lstStyle/>
                    <a:p>
                      <a:r>
                        <a:rPr lang="en-IE" sz="1800" b="0" i="0" u="none" strike="noStrike" kern="1200" dirty="0">
                          <a:solidFill>
                            <a:schemeClr val="tx1"/>
                          </a:solidFill>
                          <a:effectLst/>
                          <a:latin typeface="+mn-lt"/>
                          <a:ea typeface="+mn-ea"/>
                          <a:cs typeface="+mn-cs"/>
                        </a:rPr>
                        <a:t>DB Private Subnet 6</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p>
                      <a:pPr algn="ctr"/>
                      <a:r>
                        <a:rPr lang="en-US" sz="1800" dirty="0">
                          <a:latin typeface="Amazon Ember" panose="020B0603020204020204" pitchFamily="34" charset="0"/>
                          <a:ea typeface="Amazon Ember" panose="020B0603020204020204" pitchFamily="34" charset="0"/>
                          <a:cs typeface="Amazon Ember" panose="020B0603020204020204" pitchFamily="34" charset="0"/>
                        </a:rPr>
                        <a:t>#1</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E" sz="1800" b="0" i="0" u="none" strike="noStrike" kern="1200" dirty="0">
                          <a:solidFill>
                            <a:schemeClr val="tx1"/>
                          </a:solidFill>
                          <a:effectLst/>
                          <a:latin typeface="+mn-lt"/>
                          <a:ea typeface="+mn-ea"/>
                          <a:cs typeface="+mn-cs"/>
                        </a:rPr>
                        <a:t>private</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p>
                      <a:r>
                        <a:rPr lang="en-IE" sz="1800" b="0" i="0" u="none" strike="noStrike" kern="1200" dirty="0">
                          <a:solidFill>
                            <a:schemeClr val="tx1"/>
                          </a:solidFill>
                          <a:effectLst/>
                          <a:latin typeface="+mn-lt"/>
                          <a:ea typeface="+mn-ea"/>
                          <a:cs typeface="+mn-cs"/>
                        </a:rPr>
                        <a:t>use2-az2</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E" sz="1800" b="0" i="0" u="none" strike="noStrike" kern="1200" dirty="0">
                          <a:solidFill>
                            <a:schemeClr val="tx1"/>
                          </a:solidFill>
                          <a:effectLst/>
                          <a:latin typeface="+mn-lt"/>
                          <a:ea typeface="+mn-ea"/>
                          <a:cs typeface="+mn-cs"/>
                        </a:rPr>
                        <a:t>10.0.8.0/24</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21476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61F05B-565C-BA4B-BA52-ABC5C4365DAC}"/>
              </a:ext>
            </a:extLst>
          </p:cNvPr>
          <p:cNvSpPr>
            <a:spLocks noGrp="1"/>
          </p:cNvSpPr>
          <p:nvPr>
            <p:ph type="sldNum" sz="quarter" idx="12"/>
          </p:nvPr>
        </p:nvSpPr>
        <p:spPr>
          <a:xfrm>
            <a:off x="9139428" y="6356350"/>
            <a:ext cx="2743200" cy="365125"/>
          </a:xfrm>
        </p:spPr>
        <p:txBody>
          <a:bodyPr/>
          <a:lstStyle/>
          <a:p>
            <a:fld id="{9FC43BFD-8FF7-A343-A8A6-E2338FCE8046}" type="slidenum">
              <a:rPr lang="en-US" smtClean="0"/>
              <a:pPr/>
              <a:t>29</a:t>
            </a:fld>
            <a:endParaRPr lang="en-US" dirty="0"/>
          </a:p>
        </p:txBody>
      </p:sp>
      <p:sp>
        <p:nvSpPr>
          <p:cNvPr id="38" name="Title 1">
            <a:extLst>
              <a:ext uri="{FF2B5EF4-FFF2-40B4-BE49-F238E27FC236}">
                <a16:creationId xmlns:a16="http://schemas.microsoft.com/office/drawing/2014/main" id="{9EE701C9-5F50-A547-B8BF-67376F96660F}"/>
              </a:ext>
            </a:extLst>
          </p:cNvPr>
          <p:cNvSpPr txBox="1">
            <a:spLocks/>
          </p:cNvSpPr>
          <p:nvPr/>
        </p:nvSpPr>
        <p:spPr>
          <a:xfrm>
            <a:off x="390939" y="382060"/>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0" i="0" kern="1200">
                <a:solidFill>
                  <a:schemeClr val="bg1"/>
                </a:solidFill>
                <a:latin typeface="Amazon Ember Light" charset="0"/>
                <a:ea typeface="Amazon Ember Light" charset="0"/>
                <a:cs typeface="Amazon Ember Light" charset="0"/>
              </a:defRPr>
            </a:lvl1pPr>
          </a:lstStyle>
          <a:p>
            <a:r>
              <a:rPr lang="en-US" sz="3600" dirty="0"/>
              <a:t>Solution – Network and Security</a:t>
            </a:r>
          </a:p>
        </p:txBody>
      </p:sp>
      <p:graphicFrame>
        <p:nvGraphicFramePr>
          <p:cNvPr id="6" name="Table 5">
            <a:extLst>
              <a:ext uri="{FF2B5EF4-FFF2-40B4-BE49-F238E27FC236}">
                <a16:creationId xmlns:a16="http://schemas.microsoft.com/office/drawing/2014/main" id="{9C296891-822A-2942-B23E-D642F9E80474}"/>
              </a:ext>
            </a:extLst>
          </p:cNvPr>
          <p:cNvGraphicFramePr>
            <a:graphicFrameLocks noGrp="1"/>
          </p:cNvGraphicFramePr>
          <p:nvPr>
            <p:extLst>
              <p:ext uri="{D42A27DB-BD31-4B8C-83A1-F6EECF244321}">
                <p14:modId xmlns:p14="http://schemas.microsoft.com/office/powerpoint/2010/main" val="280468958"/>
              </p:ext>
            </p:extLst>
          </p:nvPr>
        </p:nvGraphicFramePr>
        <p:xfrm>
          <a:off x="1073150" y="1310762"/>
          <a:ext cx="10413999" cy="3981449"/>
        </p:xfrm>
        <a:graphic>
          <a:graphicData uri="http://schemas.openxmlformats.org/drawingml/2006/table">
            <a:tbl>
              <a:tblPr firstRow="1" bandRow="1"/>
              <a:tblGrid>
                <a:gridCol w="1860573">
                  <a:extLst>
                    <a:ext uri="{9D8B030D-6E8A-4147-A177-3AD203B41FA5}">
                      <a16:colId xmlns:a16="http://schemas.microsoft.com/office/drawing/2014/main" val="20000"/>
                    </a:ext>
                  </a:extLst>
                </a:gridCol>
                <a:gridCol w="1108060">
                  <a:extLst>
                    <a:ext uri="{9D8B030D-6E8A-4147-A177-3AD203B41FA5}">
                      <a16:colId xmlns:a16="http://schemas.microsoft.com/office/drawing/2014/main" val="20001"/>
                    </a:ext>
                  </a:extLst>
                </a:gridCol>
                <a:gridCol w="3335486">
                  <a:extLst>
                    <a:ext uri="{9D8B030D-6E8A-4147-A177-3AD203B41FA5}">
                      <a16:colId xmlns:a16="http://schemas.microsoft.com/office/drawing/2014/main" val="20002"/>
                    </a:ext>
                  </a:extLst>
                </a:gridCol>
                <a:gridCol w="2054940">
                  <a:extLst>
                    <a:ext uri="{9D8B030D-6E8A-4147-A177-3AD203B41FA5}">
                      <a16:colId xmlns:a16="http://schemas.microsoft.com/office/drawing/2014/main" val="20003"/>
                    </a:ext>
                  </a:extLst>
                </a:gridCol>
                <a:gridCol w="2054940">
                  <a:extLst>
                    <a:ext uri="{9D8B030D-6E8A-4147-A177-3AD203B41FA5}">
                      <a16:colId xmlns:a16="http://schemas.microsoft.com/office/drawing/2014/main" val="20004"/>
                    </a:ext>
                  </a:extLst>
                </a:gridCol>
              </a:tblGrid>
              <a:tr h="824985">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000" b="1"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Subnet</a:t>
                      </a:r>
                      <a:r>
                        <a:rPr lang="en-US" sz="2000" b="1" baseline="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Name</a:t>
                      </a:r>
                      <a:endParaRPr lang="en-US" sz="20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accent2">
                        <a:lumMod val="50000"/>
                      </a:scheme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000" b="1"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VPC</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accent2">
                        <a:lumMod val="50000"/>
                      </a:scheme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000" b="1"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Subnet</a:t>
                      </a:r>
                      <a:r>
                        <a:rPr lang="en-US" sz="2000" b="1" baseline="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a:t>
                      </a:r>
                      <a:r>
                        <a:rPr lang="en-US" sz="2000" b="1" u="none" baseline="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Type</a:t>
                      </a:r>
                      <a:r>
                        <a:rPr lang="en-US" sz="2000" b="1" baseline="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(Public/private)</a:t>
                      </a:r>
                      <a:endParaRPr lang="en-US" sz="20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accent2">
                        <a:lumMod val="50000"/>
                      </a:scheme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0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AZ</a:t>
                      </a: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accent2">
                        <a:lumMod val="50000"/>
                      </a:schemeClr>
                    </a:solidFill>
                  </a:tcPr>
                </a:tc>
                <a:tc>
                  <a:txBody>
                    <a:bodyPr/>
                    <a:lstStyle/>
                    <a:p>
                      <a:pPr algn="ctr"/>
                      <a:r>
                        <a:rPr lang="en-US" sz="2000" b="1"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Subnet</a:t>
                      </a:r>
                      <a:r>
                        <a:rPr lang="en-US" sz="20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a:t>
                      </a:r>
                      <a:r>
                        <a:rPr lang="en-US" sz="2000" b="1"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Address</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2">
                        <a:lumMod val="50000"/>
                      </a:schemeClr>
                    </a:solidFill>
                  </a:tcPr>
                </a:tc>
                <a:extLst>
                  <a:ext uri="{0D108BD9-81ED-4DB2-BD59-A6C34878D82A}">
                    <a16:rowId xmlns:a16="http://schemas.microsoft.com/office/drawing/2014/main" val="10000"/>
                  </a:ext>
                </a:extLst>
              </a:tr>
              <a:tr h="394558">
                <a:tc>
                  <a:txBody>
                    <a:bodyPr/>
                    <a:lstStyle/>
                    <a:p>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#2</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600" u="none" dirty="0">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94558">
                <a:tc>
                  <a:txBody>
                    <a:bodyPr/>
                    <a:lstStyle/>
                    <a:p>
                      <a:pPr marL="0" algn="l" defTabSz="457200" rtl="0" eaLnBrk="1" latinLnBrk="0" hangingPunct="1"/>
                      <a:endParaRPr lang="en-US" sz="1600"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#2</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endParaRPr lang="en-US" sz="1600" u="none" kern="12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endParaRPr lang="en-US" sz="1600"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9455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#2</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9455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#2</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9455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#2</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94558">
                <a:tc>
                  <a:txBody>
                    <a:bodyPr/>
                    <a:lstStyle/>
                    <a:p>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#2</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94558">
                <a:tc>
                  <a:txBody>
                    <a:bodyPr/>
                    <a:lstStyle/>
                    <a:p>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#2</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94558">
                <a:tc>
                  <a:txBody>
                    <a:bodyPr/>
                    <a:lstStyle/>
                    <a:p>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#2</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p>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457041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Project Instructions</a:t>
            </a:r>
          </a:p>
        </p:txBody>
      </p:sp>
      <p:sp>
        <p:nvSpPr>
          <p:cNvPr id="5" name="Text Placeholder 4"/>
          <p:cNvSpPr>
            <a:spLocks noGrp="1"/>
          </p:cNvSpPr>
          <p:nvPr>
            <p:ph idx="1"/>
          </p:nvPr>
        </p:nvSpPr>
        <p:spPr/>
        <p:txBody>
          <a:bodyPr>
            <a:noAutofit/>
          </a:bodyPr>
          <a:lstStyle/>
          <a:p>
            <a:pPr marL="0" indent="0">
              <a:buNone/>
            </a:pPr>
            <a:r>
              <a:rPr lang="en-US" sz="2400" dirty="0"/>
              <a:t>Some thoughts on this project:</a:t>
            </a:r>
          </a:p>
          <a:p>
            <a:pPr marL="514350" indent="-514350">
              <a:buFont typeface="+mj-lt"/>
              <a:buAutoNum type="arabicPeriod"/>
            </a:pPr>
            <a:r>
              <a:rPr lang="en-US" sz="2400" dirty="0"/>
              <a:t>This project can be done individually or in in groups of 2-3 students.</a:t>
            </a:r>
          </a:p>
          <a:p>
            <a:pPr marL="514350" indent="-514350">
              <a:buFont typeface="+mj-lt"/>
              <a:buAutoNum type="arabicPeriod"/>
            </a:pPr>
            <a:r>
              <a:rPr lang="en-US" sz="2400" dirty="0"/>
              <a:t>The high level and detailed customer requirements should be reviewed.</a:t>
            </a:r>
          </a:p>
          <a:p>
            <a:pPr marL="514350" indent="-514350">
              <a:buFont typeface="+mj-lt"/>
              <a:buAutoNum type="arabicPeriod"/>
            </a:pPr>
            <a:r>
              <a:rPr lang="en-US" sz="2400" dirty="0"/>
              <a:t>A solution should be designed to address each of the requirements identified.</a:t>
            </a:r>
          </a:p>
          <a:p>
            <a:pPr marL="514350" indent="-514350">
              <a:buFont typeface="+mj-lt"/>
              <a:buAutoNum type="arabicPeriod"/>
            </a:pPr>
            <a:r>
              <a:rPr lang="en-US" sz="2400" dirty="0"/>
              <a:t>Worksheets have been included to guide the documentation process.</a:t>
            </a:r>
          </a:p>
          <a:p>
            <a:pPr marL="514350" indent="-514350">
              <a:buFont typeface="+mj-lt"/>
              <a:buAutoNum type="arabicPeriod"/>
            </a:pPr>
            <a:r>
              <a:rPr lang="en-US" sz="2400" dirty="0"/>
              <a:t>Upon completion of solution design, a presentation of the results should be prepared and given to the class. </a:t>
            </a:r>
          </a:p>
          <a:p>
            <a:pPr marL="514350" indent="-514350">
              <a:buFont typeface="+mj-lt"/>
              <a:buAutoNum type="arabicPeriod"/>
            </a:pPr>
            <a:r>
              <a:rPr lang="en-US" sz="2400" dirty="0"/>
              <a:t>The class can be involved to evaluate the solution in terms of requirement fulfillment and solution accuracy.</a:t>
            </a:r>
          </a:p>
          <a:p>
            <a:pPr marL="514350" indent="-514350">
              <a:buFont typeface="+mj-lt"/>
              <a:buAutoNum type="arabicPeriod"/>
            </a:pPr>
            <a:r>
              <a:rPr lang="en-US" sz="2400" dirty="0"/>
              <a:t>It may be helpful to review the Academy Cloud Foundations service introduction slides as you work through the solution details.</a:t>
            </a:r>
          </a:p>
        </p:txBody>
      </p:sp>
    </p:spTree>
    <p:custDataLst>
      <p:tags r:id="rId1"/>
    </p:custDataLst>
    <p:extLst>
      <p:ext uri="{BB962C8B-B14F-4D97-AF65-F5344CB8AC3E}">
        <p14:creationId xmlns:p14="http://schemas.microsoft.com/office/powerpoint/2010/main" val="2462709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994E-1811-D74F-A4FD-4434704D87BB}"/>
              </a:ext>
            </a:extLst>
          </p:cNvPr>
          <p:cNvSpPr>
            <a:spLocks noGrp="1"/>
          </p:cNvSpPr>
          <p:nvPr>
            <p:ph type="title"/>
          </p:nvPr>
        </p:nvSpPr>
        <p:spPr/>
        <p:txBody>
          <a:bodyPr>
            <a:normAutofit/>
          </a:bodyPr>
          <a:lstStyle/>
          <a:p>
            <a:r>
              <a:rPr lang="en-US" dirty="0"/>
              <a:t>Solution – Web and Application Tier</a:t>
            </a:r>
          </a:p>
        </p:txBody>
      </p:sp>
      <p:sp>
        <p:nvSpPr>
          <p:cNvPr id="4" name="Slide Number Placeholder 3">
            <a:extLst>
              <a:ext uri="{FF2B5EF4-FFF2-40B4-BE49-F238E27FC236}">
                <a16:creationId xmlns:a16="http://schemas.microsoft.com/office/drawing/2014/main" id="{A061F05B-565C-BA4B-BA52-ABC5C4365DAC}"/>
              </a:ext>
            </a:extLst>
          </p:cNvPr>
          <p:cNvSpPr>
            <a:spLocks noGrp="1"/>
          </p:cNvSpPr>
          <p:nvPr>
            <p:ph type="sldNum" sz="quarter" idx="12"/>
          </p:nvPr>
        </p:nvSpPr>
        <p:spPr>
          <a:xfrm>
            <a:off x="9341809" y="6408653"/>
            <a:ext cx="2216351" cy="312822"/>
          </a:xfrm>
        </p:spPr>
        <p:txBody>
          <a:bodyPr/>
          <a:lstStyle/>
          <a:p>
            <a:fld id="{9FC43BFD-8FF7-A343-A8A6-E2338FCE8046}" type="slidenum">
              <a:rPr lang="en-US" smtClean="0"/>
              <a:pPr/>
              <a:t>30</a:t>
            </a:fld>
            <a:endParaRPr lang="en-US" dirty="0"/>
          </a:p>
        </p:txBody>
      </p:sp>
      <p:sp>
        <p:nvSpPr>
          <p:cNvPr id="10" name="Right Arrow 9">
            <a:extLst>
              <a:ext uri="{FF2B5EF4-FFF2-40B4-BE49-F238E27FC236}">
                <a16:creationId xmlns:a16="http://schemas.microsoft.com/office/drawing/2014/main" id="{2485A920-D65D-2146-BA32-490915C99356}"/>
              </a:ext>
            </a:extLst>
          </p:cNvPr>
          <p:cNvSpPr/>
          <p:nvPr/>
        </p:nvSpPr>
        <p:spPr>
          <a:xfrm flipH="1">
            <a:off x="9146506" y="3643747"/>
            <a:ext cx="2446357" cy="1798481"/>
          </a:xfrm>
          <a:prstGeom prst="rightArrow">
            <a:avLst/>
          </a:prstGeom>
          <a:solidFill>
            <a:schemeClr val="accent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8E3D524B-3D02-8649-9FA1-468FBB3E9C9E}"/>
              </a:ext>
            </a:extLst>
          </p:cNvPr>
          <p:cNvSpPr/>
          <p:nvPr/>
        </p:nvSpPr>
        <p:spPr>
          <a:xfrm>
            <a:off x="559645" y="1990298"/>
            <a:ext cx="2645047" cy="1836706"/>
          </a:xfrm>
          <a:prstGeom prst="rightArrow">
            <a:avLst/>
          </a:prstGeom>
          <a:solidFill>
            <a:schemeClr val="accent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966495A2-8225-C847-8C73-B8F3923F77B5}"/>
              </a:ext>
            </a:extLst>
          </p:cNvPr>
          <p:cNvGrpSpPr/>
          <p:nvPr/>
        </p:nvGrpSpPr>
        <p:grpSpPr>
          <a:xfrm>
            <a:off x="4143857" y="2042719"/>
            <a:ext cx="4633004" cy="4624782"/>
            <a:chOff x="7468380" y="1221556"/>
            <a:chExt cx="4459538" cy="5436421"/>
          </a:xfrm>
        </p:grpSpPr>
        <p:cxnSp>
          <p:nvCxnSpPr>
            <p:cNvPr id="14" name="Straight Connector 13">
              <a:extLst>
                <a:ext uri="{FF2B5EF4-FFF2-40B4-BE49-F238E27FC236}">
                  <a16:creationId xmlns:a16="http://schemas.microsoft.com/office/drawing/2014/main" id="{B6084379-BC0A-D14C-937D-04B6F3B83393}"/>
                </a:ext>
              </a:extLst>
            </p:cNvPr>
            <p:cNvCxnSpPr>
              <a:cxnSpLocks/>
              <a:stCxn id="16" idx="1"/>
              <a:endCxn id="22" idx="0"/>
            </p:cNvCxnSpPr>
            <p:nvPr/>
          </p:nvCxnSpPr>
          <p:spPr>
            <a:xfrm flipH="1">
              <a:off x="8340178" y="1983542"/>
              <a:ext cx="1178984" cy="36281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1F21D99-EB00-194B-9563-89359C909BFF}"/>
                </a:ext>
              </a:extLst>
            </p:cNvPr>
            <p:cNvCxnSpPr>
              <a:cxnSpLocks/>
              <a:stCxn id="16" idx="3"/>
              <a:endCxn id="23" idx="0"/>
            </p:cNvCxnSpPr>
            <p:nvPr/>
          </p:nvCxnSpPr>
          <p:spPr>
            <a:xfrm>
              <a:off x="9947553" y="1983542"/>
              <a:ext cx="1159829" cy="36281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6" name="Picture 15" descr="Amazon-Elastic-Load-Balacing.png">
              <a:extLst>
                <a:ext uri="{FF2B5EF4-FFF2-40B4-BE49-F238E27FC236}">
                  <a16:creationId xmlns:a16="http://schemas.microsoft.com/office/drawing/2014/main" id="{51279FB1-CBA6-3945-8CF4-1D19F8943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9162" y="1769347"/>
              <a:ext cx="428390" cy="428390"/>
            </a:xfrm>
            <a:prstGeom prst="rect">
              <a:avLst/>
            </a:prstGeom>
          </p:spPr>
        </p:pic>
        <p:sp>
          <p:nvSpPr>
            <p:cNvPr id="17" name="TextBox 16">
              <a:extLst>
                <a:ext uri="{FF2B5EF4-FFF2-40B4-BE49-F238E27FC236}">
                  <a16:creationId xmlns:a16="http://schemas.microsoft.com/office/drawing/2014/main" id="{9CD7E735-BE8A-194E-B713-8CD85FD84FF3}"/>
                </a:ext>
              </a:extLst>
            </p:cNvPr>
            <p:cNvSpPr txBox="1"/>
            <p:nvPr/>
          </p:nvSpPr>
          <p:spPr>
            <a:xfrm>
              <a:off x="7672807" y="3146356"/>
              <a:ext cx="1449771" cy="743916"/>
            </a:xfrm>
            <a:prstGeom prst="rect">
              <a:avLst/>
            </a:prstGeom>
            <a:noFill/>
          </p:spPr>
          <p:txBody>
            <a:bodyPr wrap="square" lIns="0" tIns="0" rIns="0" bIns="0" rtlCol="0">
              <a:spAutoFit/>
            </a:bodyPr>
            <a:lstStyle/>
            <a:p>
              <a:pPr algn="ctr"/>
              <a:r>
                <a:rPr lang="en-US" sz="1200" b="1" dirty="0">
                  <a:solidFill>
                    <a:srgbClr val="414042"/>
                  </a:solidFill>
                  <a:latin typeface="Amazon Ember" charset="0"/>
                  <a:cs typeface="Amazon Ember" charset="0"/>
                </a:rPr>
                <a:t>Web Tier –</a:t>
              </a:r>
            </a:p>
            <a:p>
              <a:pPr algn="ctr"/>
              <a:r>
                <a:rPr lang="en-US" sz="1200" b="1" dirty="0">
                  <a:solidFill>
                    <a:srgbClr val="414042"/>
                  </a:solidFill>
                  <a:latin typeface="Amazon Ember" charset="0"/>
                  <a:cs typeface="Amazon Ember" charset="0"/>
                </a:rPr>
                <a:t>2 CPUs,</a:t>
              </a:r>
            </a:p>
            <a:p>
              <a:pPr algn="ctr"/>
              <a:r>
                <a:rPr lang="en-US" sz="1200" b="1" dirty="0">
                  <a:solidFill>
                    <a:srgbClr val="414042"/>
                  </a:solidFill>
                  <a:latin typeface="Amazon Ember" charset="0"/>
                  <a:cs typeface="Amazon Ember" charset="0"/>
                </a:rPr>
                <a:t> 4-GB memory,</a:t>
              </a:r>
            </a:p>
            <a:p>
              <a:pPr algn="ctr"/>
              <a:r>
                <a:rPr lang="en-US" sz="1200" b="1" dirty="0">
                  <a:solidFill>
                    <a:srgbClr val="414042"/>
                  </a:solidFill>
                  <a:latin typeface="Amazon Ember" charset="0"/>
                  <a:cs typeface="Amazon Ember" charset="0"/>
                </a:rPr>
                <a:t>MS Windows</a:t>
              </a:r>
            </a:p>
          </p:txBody>
        </p:sp>
        <p:sp>
          <p:nvSpPr>
            <p:cNvPr id="18" name="TextBox 17">
              <a:extLst>
                <a:ext uri="{FF2B5EF4-FFF2-40B4-BE49-F238E27FC236}">
                  <a16:creationId xmlns:a16="http://schemas.microsoft.com/office/drawing/2014/main" id="{0A72B965-505D-9D4A-BF6C-3DD905B7B210}"/>
                </a:ext>
              </a:extLst>
            </p:cNvPr>
            <p:cNvSpPr txBox="1"/>
            <p:nvPr/>
          </p:nvSpPr>
          <p:spPr>
            <a:xfrm>
              <a:off x="10457315" y="3146356"/>
              <a:ext cx="1470600" cy="743916"/>
            </a:xfrm>
            <a:prstGeom prst="rect">
              <a:avLst/>
            </a:prstGeom>
            <a:noFill/>
          </p:spPr>
          <p:txBody>
            <a:bodyPr wrap="square" lIns="0" tIns="0" rIns="0" bIns="0" rtlCol="0">
              <a:spAutoFit/>
            </a:bodyPr>
            <a:lstStyle/>
            <a:p>
              <a:pPr algn="ctr"/>
              <a:r>
                <a:rPr lang="en-US" sz="1200" b="1" dirty="0">
                  <a:solidFill>
                    <a:srgbClr val="414042"/>
                  </a:solidFill>
                  <a:latin typeface="Amazon Ember" charset="0"/>
                  <a:cs typeface="Amazon Ember" charset="0"/>
                </a:rPr>
                <a:t>Web Tier – </a:t>
              </a:r>
            </a:p>
            <a:p>
              <a:pPr algn="ctr"/>
              <a:r>
                <a:rPr lang="en-US" sz="1200" b="1" dirty="0">
                  <a:solidFill>
                    <a:srgbClr val="414042"/>
                  </a:solidFill>
                  <a:latin typeface="Amazon Ember" charset="0"/>
                  <a:cs typeface="Amazon Ember" charset="0"/>
                </a:rPr>
                <a:t>2 CPUs,</a:t>
              </a:r>
            </a:p>
            <a:p>
              <a:pPr algn="ctr"/>
              <a:r>
                <a:rPr lang="en-US" sz="1200" b="1" dirty="0">
                  <a:solidFill>
                    <a:srgbClr val="414042"/>
                  </a:solidFill>
                  <a:latin typeface="Amazon Ember" charset="0"/>
                  <a:cs typeface="Amazon Ember" charset="0"/>
                </a:rPr>
                <a:t> 4-GB memory,</a:t>
              </a:r>
            </a:p>
            <a:p>
              <a:pPr algn="ctr"/>
              <a:r>
                <a:rPr lang="en-US" sz="1200" b="1" dirty="0">
                  <a:solidFill>
                    <a:srgbClr val="414042"/>
                  </a:solidFill>
                  <a:latin typeface="Amazon Ember" charset="0"/>
                  <a:cs typeface="Amazon Ember" charset="0"/>
                </a:rPr>
                <a:t>MS Windows</a:t>
              </a:r>
            </a:p>
          </p:txBody>
        </p:sp>
        <p:cxnSp>
          <p:nvCxnSpPr>
            <p:cNvPr id="19" name="Straight Connector 18">
              <a:extLst>
                <a:ext uri="{FF2B5EF4-FFF2-40B4-BE49-F238E27FC236}">
                  <a16:creationId xmlns:a16="http://schemas.microsoft.com/office/drawing/2014/main" id="{1E75901C-85CF-894C-9C4D-CD35AF8F84FA}"/>
                </a:ext>
              </a:extLst>
            </p:cNvPr>
            <p:cNvCxnSpPr>
              <a:cxnSpLocks/>
              <a:stCxn id="21" idx="1"/>
              <a:endCxn id="26" idx="0"/>
            </p:cNvCxnSpPr>
            <p:nvPr/>
          </p:nvCxnSpPr>
          <p:spPr>
            <a:xfrm flipH="1">
              <a:off x="8340180" y="3553768"/>
              <a:ext cx="1178982" cy="33668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ACC57CD7-69C2-344D-A344-7CC4BA042C72}"/>
                </a:ext>
              </a:extLst>
            </p:cNvPr>
            <p:cNvCxnSpPr>
              <a:cxnSpLocks/>
              <a:stCxn id="21" idx="3"/>
              <a:endCxn id="27" idx="0"/>
            </p:cNvCxnSpPr>
            <p:nvPr/>
          </p:nvCxnSpPr>
          <p:spPr>
            <a:xfrm>
              <a:off x="9947553" y="3553768"/>
              <a:ext cx="1159831" cy="33668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21" name="Picture 20" descr="Amazon-Elastic-Load-Balacing.png">
              <a:extLst>
                <a:ext uri="{FF2B5EF4-FFF2-40B4-BE49-F238E27FC236}">
                  <a16:creationId xmlns:a16="http://schemas.microsoft.com/office/drawing/2014/main" id="{DCF83455-6D54-0A42-8250-BCB34D5582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9162" y="3339572"/>
              <a:ext cx="428390" cy="428390"/>
            </a:xfrm>
            <a:prstGeom prst="rect">
              <a:avLst/>
            </a:prstGeom>
          </p:spPr>
        </p:pic>
        <p:pic>
          <p:nvPicPr>
            <p:cNvPr id="22" name="Picture 21">
              <a:extLst>
                <a:ext uri="{FF2B5EF4-FFF2-40B4-BE49-F238E27FC236}">
                  <a16:creationId xmlns:a16="http://schemas.microsoft.com/office/drawing/2014/main" id="{C6A19E09-CF77-A445-9694-EFB8DA6573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5318" y="2346360"/>
              <a:ext cx="529721" cy="731520"/>
            </a:xfrm>
            <a:prstGeom prst="rect">
              <a:avLst/>
            </a:prstGeom>
          </p:spPr>
        </p:pic>
        <p:pic>
          <p:nvPicPr>
            <p:cNvPr id="23" name="Picture 22">
              <a:extLst>
                <a:ext uri="{FF2B5EF4-FFF2-40B4-BE49-F238E27FC236}">
                  <a16:creationId xmlns:a16="http://schemas.microsoft.com/office/drawing/2014/main" id="{172196B5-069C-F04F-9F9B-5D906A3541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42521" y="2346360"/>
              <a:ext cx="529721" cy="731520"/>
            </a:xfrm>
            <a:prstGeom prst="rect">
              <a:avLst/>
            </a:prstGeom>
          </p:spPr>
        </p:pic>
        <p:sp>
          <p:nvSpPr>
            <p:cNvPr id="24" name="TextBox 23">
              <a:extLst>
                <a:ext uri="{FF2B5EF4-FFF2-40B4-BE49-F238E27FC236}">
                  <a16:creationId xmlns:a16="http://schemas.microsoft.com/office/drawing/2014/main" id="{C536A9D5-0C00-8344-A5A2-5350BB85E3D7}"/>
                </a:ext>
              </a:extLst>
            </p:cNvPr>
            <p:cNvSpPr txBox="1"/>
            <p:nvPr/>
          </p:nvSpPr>
          <p:spPr>
            <a:xfrm>
              <a:off x="7672810" y="4619011"/>
              <a:ext cx="1449771" cy="743916"/>
            </a:xfrm>
            <a:prstGeom prst="rect">
              <a:avLst/>
            </a:prstGeom>
            <a:noFill/>
          </p:spPr>
          <p:txBody>
            <a:bodyPr wrap="square" lIns="0" tIns="0" rIns="0" bIns="0" rtlCol="0">
              <a:spAutoFit/>
            </a:bodyPr>
            <a:lstStyle/>
            <a:p>
              <a:pPr algn="ctr"/>
              <a:r>
                <a:rPr lang="en-US" sz="1200" b="1" dirty="0">
                  <a:solidFill>
                    <a:srgbClr val="414042"/>
                  </a:solidFill>
                  <a:latin typeface="Amazon Ember" charset="0"/>
                  <a:cs typeface="Amazon Ember" charset="0"/>
                </a:rPr>
                <a:t>App Tier –</a:t>
              </a:r>
            </a:p>
            <a:p>
              <a:pPr algn="ctr"/>
              <a:r>
                <a:rPr lang="en-US" sz="1200" b="1" dirty="0">
                  <a:solidFill>
                    <a:srgbClr val="414042"/>
                  </a:solidFill>
                  <a:latin typeface="Amazon Ember" charset="0"/>
                  <a:cs typeface="Amazon Ember" charset="0"/>
                </a:rPr>
                <a:t>4 CPUs,</a:t>
              </a:r>
            </a:p>
            <a:p>
              <a:pPr algn="ctr"/>
              <a:r>
                <a:rPr lang="en-US" sz="1200" b="1" dirty="0">
                  <a:solidFill>
                    <a:srgbClr val="414042"/>
                  </a:solidFill>
                  <a:latin typeface="Amazon Ember" charset="0"/>
                  <a:cs typeface="Amazon Ember" charset="0"/>
                </a:rPr>
                <a:t> 16-GB memory,</a:t>
              </a:r>
            </a:p>
            <a:p>
              <a:pPr algn="ctr"/>
              <a:r>
                <a:rPr lang="en-US" sz="1200" b="1" dirty="0">
                  <a:solidFill>
                    <a:srgbClr val="414042"/>
                  </a:solidFill>
                  <a:latin typeface="Amazon Ember" charset="0"/>
                  <a:cs typeface="Amazon Ember" charset="0"/>
                </a:rPr>
                <a:t>MS Windows</a:t>
              </a:r>
            </a:p>
          </p:txBody>
        </p:sp>
        <p:sp>
          <p:nvSpPr>
            <p:cNvPr id="25" name="TextBox 24">
              <a:extLst>
                <a:ext uri="{FF2B5EF4-FFF2-40B4-BE49-F238E27FC236}">
                  <a16:creationId xmlns:a16="http://schemas.microsoft.com/office/drawing/2014/main" id="{6C72AA0C-4825-5640-A213-B487AF8FCD39}"/>
                </a:ext>
              </a:extLst>
            </p:cNvPr>
            <p:cNvSpPr txBox="1"/>
            <p:nvPr/>
          </p:nvSpPr>
          <p:spPr>
            <a:xfrm>
              <a:off x="10457318" y="4619011"/>
              <a:ext cx="1470600" cy="743916"/>
            </a:xfrm>
            <a:prstGeom prst="rect">
              <a:avLst/>
            </a:prstGeom>
            <a:noFill/>
          </p:spPr>
          <p:txBody>
            <a:bodyPr wrap="square" lIns="0" tIns="0" rIns="0" bIns="0" rtlCol="0">
              <a:spAutoFit/>
            </a:bodyPr>
            <a:lstStyle/>
            <a:p>
              <a:pPr algn="ctr"/>
              <a:r>
                <a:rPr lang="en-US" sz="1200" b="1" dirty="0">
                  <a:solidFill>
                    <a:srgbClr val="414042"/>
                  </a:solidFill>
                  <a:latin typeface="Amazon Ember" charset="0"/>
                  <a:cs typeface="Amazon Ember" charset="0"/>
                </a:rPr>
                <a:t>App Tier – </a:t>
              </a:r>
            </a:p>
            <a:p>
              <a:pPr algn="ctr"/>
              <a:r>
                <a:rPr lang="en-US" sz="1200" b="1" dirty="0">
                  <a:solidFill>
                    <a:srgbClr val="414042"/>
                  </a:solidFill>
                  <a:latin typeface="Amazon Ember" charset="0"/>
                  <a:cs typeface="Amazon Ember" charset="0"/>
                </a:rPr>
                <a:t>4 CPUs,</a:t>
              </a:r>
            </a:p>
            <a:p>
              <a:pPr algn="ctr"/>
              <a:r>
                <a:rPr lang="en-US" sz="1200" b="1" dirty="0">
                  <a:solidFill>
                    <a:srgbClr val="414042"/>
                  </a:solidFill>
                  <a:latin typeface="Amazon Ember" charset="0"/>
                  <a:cs typeface="Amazon Ember" charset="0"/>
                </a:rPr>
                <a:t> 16-GB memory,</a:t>
              </a:r>
            </a:p>
            <a:p>
              <a:pPr algn="ctr"/>
              <a:r>
                <a:rPr lang="en-US" sz="1200" b="1" dirty="0">
                  <a:solidFill>
                    <a:srgbClr val="414042"/>
                  </a:solidFill>
                  <a:latin typeface="Amazon Ember" charset="0"/>
                  <a:cs typeface="Amazon Ember" charset="0"/>
                </a:rPr>
                <a:t>MS Windows</a:t>
              </a:r>
            </a:p>
          </p:txBody>
        </p:sp>
        <p:pic>
          <p:nvPicPr>
            <p:cNvPr id="26" name="Picture 25">
              <a:extLst>
                <a:ext uri="{FF2B5EF4-FFF2-40B4-BE49-F238E27FC236}">
                  <a16:creationId xmlns:a16="http://schemas.microsoft.com/office/drawing/2014/main" id="{50ADBC89-FC32-454B-B7AA-EC926E716D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5320" y="3890454"/>
              <a:ext cx="529721" cy="731520"/>
            </a:xfrm>
            <a:prstGeom prst="rect">
              <a:avLst/>
            </a:prstGeom>
          </p:spPr>
        </p:pic>
        <p:pic>
          <p:nvPicPr>
            <p:cNvPr id="27" name="Picture 26">
              <a:extLst>
                <a:ext uri="{FF2B5EF4-FFF2-40B4-BE49-F238E27FC236}">
                  <a16:creationId xmlns:a16="http://schemas.microsoft.com/office/drawing/2014/main" id="{2FC3B3C0-EC7A-FB49-A544-CE25F378E1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42523" y="3890454"/>
              <a:ext cx="529721" cy="731520"/>
            </a:xfrm>
            <a:prstGeom prst="rect">
              <a:avLst/>
            </a:prstGeom>
          </p:spPr>
        </p:pic>
        <p:sp>
          <p:nvSpPr>
            <p:cNvPr id="28" name="TextBox 27">
              <a:extLst>
                <a:ext uri="{FF2B5EF4-FFF2-40B4-BE49-F238E27FC236}">
                  <a16:creationId xmlns:a16="http://schemas.microsoft.com/office/drawing/2014/main" id="{1A162936-2B07-7F47-9433-827B1EEB61BF}"/>
                </a:ext>
              </a:extLst>
            </p:cNvPr>
            <p:cNvSpPr txBox="1"/>
            <p:nvPr/>
          </p:nvSpPr>
          <p:spPr>
            <a:xfrm>
              <a:off x="7468380" y="5870501"/>
              <a:ext cx="4413075" cy="557937"/>
            </a:xfrm>
            <a:prstGeom prst="rect">
              <a:avLst/>
            </a:prstGeom>
            <a:noFill/>
          </p:spPr>
          <p:txBody>
            <a:bodyPr wrap="square" lIns="0" tIns="0" rIns="0" bIns="0" rtlCol="0">
              <a:spAutoFit/>
            </a:bodyPr>
            <a:lstStyle/>
            <a:p>
              <a:pPr algn="ctr"/>
              <a:r>
                <a:rPr lang="en-US" sz="1200" b="1" dirty="0">
                  <a:solidFill>
                    <a:srgbClr val="414042"/>
                  </a:solidFill>
                  <a:latin typeface="Amazon Ember" charset="0"/>
                  <a:cs typeface="Amazon Ember" charset="0"/>
                </a:rPr>
                <a:t>Database Tier –</a:t>
              </a:r>
            </a:p>
            <a:p>
              <a:pPr algn="ctr"/>
              <a:r>
                <a:rPr lang="en-US" sz="1200" b="1" dirty="0">
                  <a:solidFill>
                    <a:srgbClr val="414042"/>
                  </a:solidFill>
                  <a:latin typeface="Amazon Ember" charset="0"/>
                  <a:cs typeface="Amazon Ember" charset="0"/>
                </a:rPr>
                <a:t>8 CPUs, 32-GB memory, 5-TB storage,</a:t>
              </a:r>
            </a:p>
            <a:p>
              <a:pPr algn="ctr"/>
              <a:r>
                <a:rPr lang="en-US" sz="1200" b="1" dirty="0">
                  <a:solidFill>
                    <a:srgbClr val="414042"/>
                  </a:solidFill>
                  <a:latin typeface="Amazon Ember" charset="0"/>
                  <a:cs typeface="Amazon Ember" charset="0"/>
                </a:rPr>
                <a:t>MS Windows, SQL Server SE</a:t>
              </a:r>
            </a:p>
          </p:txBody>
        </p:sp>
        <p:pic>
          <p:nvPicPr>
            <p:cNvPr id="29" name="Picture 28">
              <a:extLst>
                <a:ext uri="{FF2B5EF4-FFF2-40B4-BE49-F238E27FC236}">
                  <a16:creationId xmlns:a16="http://schemas.microsoft.com/office/drawing/2014/main" id="{EED74433-983B-3345-A073-7DD0E4F650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0058" y="5032166"/>
              <a:ext cx="529721" cy="731520"/>
            </a:xfrm>
            <a:prstGeom prst="rect">
              <a:avLst/>
            </a:prstGeom>
          </p:spPr>
        </p:pic>
        <p:cxnSp>
          <p:nvCxnSpPr>
            <p:cNvPr id="30" name="Straight Connector 29">
              <a:extLst>
                <a:ext uri="{FF2B5EF4-FFF2-40B4-BE49-F238E27FC236}">
                  <a16:creationId xmlns:a16="http://schemas.microsoft.com/office/drawing/2014/main" id="{3FC1DD6A-A0A8-894B-BF88-2C64452422D7}"/>
                </a:ext>
              </a:extLst>
            </p:cNvPr>
            <p:cNvCxnSpPr>
              <a:cxnSpLocks/>
            </p:cNvCxnSpPr>
            <p:nvPr/>
          </p:nvCxnSpPr>
          <p:spPr>
            <a:xfrm flipH="1">
              <a:off x="8605038" y="4588118"/>
              <a:ext cx="2237482" cy="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4504FAAC-8576-0340-A2D6-5D4739DEAD20}"/>
                </a:ext>
              </a:extLst>
            </p:cNvPr>
            <p:cNvCxnSpPr>
              <a:cxnSpLocks/>
              <a:stCxn id="29" idx="0"/>
            </p:cNvCxnSpPr>
            <p:nvPr/>
          </p:nvCxnSpPr>
          <p:spPr>
            <a:xfrm flipV="1">
              <a:off x="9674918" y="4584284"/>
              <a:ext cx="0" cy="44788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F48AEB1D-4821-5A4D-8B34-452C9731E859}"/>
                </a:ext>
              </a:extLst>
            </p:cNvPr>
            <p:cNvCxnSpPr>
              <a:cxnSpLocks/>
            </p:cNvCxnSpPr>
            <p:nvPr/>
          </p:nvCxnSpPr>
          <p:spPr>
            <a:xfrm flipH="1">
              <a:off x="8605040" y="3077880"/>
              <a:ext cx="2237481"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5D0F57D2-F759-2E4C-8550-D69028CD6E23}"/>
                </a:ext>
              </a:extLst>
            </p:cNvPr>
            <p:cNvCxnSpPr>
              <a:cxnSpLocks/>
              <a:stCxn id="21" idx="0"/>
            </p:cNvCxnSpPr>
            <p:nvPr/>
          </p:nvCxnSpPr>
          <p:spPr>
            <a:xfrm flipV="1">
              <a:off x="9733357" y="3077880"/>
              <a:ext cx="0" cy="26169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34" name="Picture 33">
              <a:extLst>
                <a:ext uri="{FF2B5EF4-FFF2-40B4-BE49-F238E27FC236}">
                  <a16:creationId xmlns:a16="http://schemas.microsoft.com/office/drawing/2014/main" id="{A3B0AB24-0F06-D348-81A3-5C3C10C846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47723" y="1221556"/>
              <a:ext cx="502289" cy="496614"/>
            </a:xfrm>
            <a:prstGeom prst="rect">
              <a:avLst/>
            </a:prstGeom>
          </p:spPr>
        </p:pic>
        <p:sp>
          <p:nvSpPr>
            <p:cNvPr id="35" name="Rounded Rectangle 34">
              <a:extLst>
                <a:ext uri="{FF2B5EF4-FFF2-40B4-BE49-F238E27FC236}">
                  <a16:creationId xmlns:a16="http://schemas.microsoft.com/office/drawing/2014/main" id="{B0755147-427B-6142-88AB-1B0E1E505423}"/>
                </a:ext>
              </a:extLst>
            </p:cNvPr>
            <p:cNvSpPr/>
            <p:nvPr/>
          </p:nvSpPr>
          <p:spPr>
            <a:xfrm>
              <a:off x="7595113" y="1737515"/>
              <a:ext cx="4083839" cy="4920462"/>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Rectangle 35">
            <a:extLst>
              <a:ext uri="{FF2B5EF4-FFF2-40B4-BE49-F238E27FC236}">
                <a16:creationId xmlns:a16="http://schemas.microsoft.com/office/drawing/2014/main" id="{D847B968-79D0-EB4F-B491-09C6C984F6BA}"/>
              </a:ext>
            </a:extLst>
          </p:cNvPr>
          <p:cNvSpPr/>
          <p:nvPr/>
        </p:nvSpPr>
        <p:spPr>
          <a:xfrm>
            <a:off x="9142068" y="3632958"/>
            <a:ext cx="2735943" cy="2523768"/>
          </a:xfrm>
          <a:prstGeom prst="rect">
            <a:avLst/>
          </a:prstGeom>
          <a:solidFill>
            <a:schemeClr val="bg1">
              <a:alpha val="89000"/>
            </a:schemeClr>
          </a:solidFill>
        </p:spPr>
        <p:txBody>
          <a:bodyPr wrap="square">
            <a:spAutoFit/>
          </a:bodyPr>
          <a:lstStyle/>
          <a:p>
            <a:pPr marL="0" lvl="1"/>
            <a:r>
              <a:rPr lang="en-US" b="1" dirty="0">
                <a:solidFill>
                  <a:schemeClr val="accent2">
                    <a:lumMod val="75000"/>
                  </a:schemeClr>
                </a:solidFill>
                <a:latin typeface="Amazon Ember" panose="02000000000000000000" pitchFamily="2" charset="0"/>
                <a:ea typeface="Amazon Ember" panose="02000000000000000000" pitchFamily="2" charset="0"/>
                <a:cs typeface="Amazon Ember" panose="020B0603020204020204" pitchFamily="34" charset="0"/>
              </a:rPr>
              <a:t>Application Tier:</a:t>
            </a:r>
          </a:p>
          <a:p>
            <a:pPr marL="571500" lvl="2" indent="-342900">
              <a:buFont typeface="Arial" panose="020B0604020202020204" pitchFamily="34" charset="0"/>
              <a:buChar char="•"/>
            </a:pPr>
            <a:r>
              <a:rPr lang="en-US" sz="1400" dirty="0">
                <a:solidFill>
                  <a:schemeClr val="tx1">
                    <a:lumMod val="75000"/>
                    <a:lumOff val="25000"/>
                  </a:schemeClr>
                </a:solidFill>
                <a:latin typeface="Amazon Ember" panose="02000000000000000000" pitchFamily="2" charset="0"/>
                <a:ea typeface="Amazon Ember" panose="02000000000000000000" pitchFamily="2" charset="0"/>
                <a:cs typeface="Amazon Ember" panose="020B0603020204020204" pitchFamily="34" charset="0"/>
              </a:rPr>
              <a:t>Two physical servers (Four CPUs / 16-GB memory)</a:t>
            </a:r>
          </a:p>
          <a:p>
            <a:pPr marL="571500" lvl="2" indent="-342900">
              <a:buFont typeface="Arial" panose="020B0604020202020204" pitchFamily="34" charset="0"/>
              <a:buChar char="•"/>
            </a:pPr>
            <a:r>
              <a:rPr lang="en-US" sz="1400" dirty="0">
                <a:solidFill>
                  <a:schemeClr val="tx1">
                    <a:lumMod val="75000"/>
                    <a:lumOff val="25000"/>
                  </a:schemeClr>
                </a:solidFill>
                <a:latin typeface="Amazon Ember" panose="02000000000000000000" pitchFamily="2" charset="0"/>
                <a:ea typeface="Amazon Ember" panose="02000000000000000000" pitchFamily="2" charset="0"/>
                <a:cs typeface="Amazon Ember" panose="020B0603020204020204" pitchFamily="34" charset="0"/>
              </a:rPr>
              <a:t>Microsoft Windows 2016 Base with </a:t>
            </a:r>
            <a:r>
              <a:rPr lang="en-US" altLang="zh-CN" sz="1400" dirty="0">
                <a:solidFill>
                  <a:schemeClr val="tx1">
                    <a:lumMod val="75000"/>
                    <a:lumOff val="25000"/>
                  </a:schemeClr>
                </a:solidFill>
                <a:latin typeface="Amazon Ember" panose="02000000000000000000" pitchFamily="2" charset="0"/>
                <a:ea typeface="Amazon Ember" panose="02000000000000000000" pitchFamily="2" charset="0"/>
                <a:cs typeface="Amazon Ember" panose="020B0603020204020204" pitchFamily="34" charset="0"/>
              </a:rPr>
              <a:t>Internet Information Services (IIS)</a:t>
            </a:r>
            <a:endParaRPr lang="en-US" sz="1400" dirty="0">
              <a:solidFill>
                <a:schemeClr val="tx1">
                  <a:lumMod val="75000"/>
                  <a:lumOff val="25000"/>
                </a:schemeClr>
              </a:solidFill>
              <a:latin typeface="Amazon Ember" panose="02000000000000000000" pitchFamily="2" charset="0"/>
              <a:ea typeface="Amazon Ember" panose="02000000000000000000" pitchFamily="2" charset="0"/>
              <a:cs typeface="Amazon Ember" panose="020B0603020204020204" pitchFamily="34" charset="0"/>
            </a:endParaRPr>
          </a:p>
          <a:p>
            <a:pPr marL="571500" lvl="2" indent="-342900">
              <a:buFont typeface="Arial" panose="020B0604020202020204" pitchFamily="34" charset="0"/>
              <a:buChar char="•"/>
            </a:pPr>
            <a:r>
              <a:rPr lang="en-US" sz="1400" dirty="0">
                <a:solidFill>
                  <a:schemeClr val="tx1">
                    <a:lumMod val="75000"/>
                    <a:lumOff val="25000"/>
                  </a:schemeClr>
                </a:solidFill>
                <a:latin typeface="Amazon Ember" panose="02000000000000000000" pitchFamily="2" charset="0"/>
                <a:ea typeface="Amazon Ember" panose="02000000000000000000" pitchFamily="2" charset="0"/>
                <a:cs typeface="Amazon Ember" panose="020B0603020204020204" pitchFamily="34" charset="0"/>
              </a:rPr>
              <a:t>High Availability Proxy load balancer used to balance traffic between app servers</a:t>
            </a:r>
          </a:p>
        </p:txBody>
      </p:sp>
      <p:sp>
        <p:nvSpPr>
          <p:cNvPr id="37" name="Rectangle 36">
            <a:extLst>
              <a:ext uri="{FF2B5EF4-FFF2-40B4-BE49-F238E27FC236}">
                <a16:creationId xmlns:a16="http://schemas.microsoft.com/office/drawing/2014/main" id="{3A26D798-F9E2-2C48-A252-6E1327BDC20B}"/>
              </a:ext>
            </a:extLst>
          </p:cNvPr>
          <p:cNvSpPr/>
          <p:nvPr/>
        </p:nvSpPr>
        <p:spPr>
          <a:xfrm>
            <a:off x="471945" y="1740310"/>
            <a:ext cx="2733559" cy="3139321"/>
          </a:xfrm>
          <a:prstGeom prst="rect">
            <a:avLst/>
          </a:prstGeom>
          <a:solidFill>
            <a:schemeClr val="bg1">
              <a:alpha val="89000"/>
            </a:schemeClr>
          </a:solidFill>
        </p:spPr>
        <p:txBody>
          <a:bodyPr wrap="square">
            <a:spAutoFit/>
          </a:bodyPr>
          <a:lstStyle/>
          <a:p>
            <a:pPr marL="57150" lvl="1"/>
            <a:r>
              <a:rPr lang="en-US" b="1" dirty="0">
                <a:solidFill>
                  <a:schemeClr val="accent2">
                    <a:lumMod val="75000"/>
                  </a:schemeClr>
                </a:solidFill>
                <a:latin typeface="Amazon Ember" panose="02000000000000000000" pitchFamily="2" charset="0"/>
                <a:ea typeface="Amazon Ember" panose="02000000000000000000" pitchFamily="2" charset="0"/>
                <a:cs typeface="Amazon Ember" panose="020B0603020204020204" pitchFamily="34" charset="0"/>
              </a:rPr>
              <a:t>Web Tier:</a:t>
            </a:r>
          </a:p>
          <a:p>
            <a:pPr marL="571500" lvl="2" indent="-342900">
              <a:buFont typeface="Arial" panose="020B0604020202020204" pitchFamily="34" charset="0"/>
              <a:buChar char="•"/>
            </a:pPr>
            <a:r>
              <a:rPr lang="en-US" sz="1500" dirty="0">
                <a:solidFill>
                  <a:schemeClr val="tx1">
                    <a:lumMod val="75000"/>
                    <a:lumOff val="25000"/>
                  </a:schemeClr>
                </a:solidFill>
                <a:latin typeface="Amazon Ember" panose="02000000000000000000" pitchFamily="2" charset="0"/>
                <a:ea typeface="Amazon Ember" panose="02000000000000000000" pitchFamily="2" charset="0"/>
                <a:cs typeface="Amazon Ember" panose="020B0603020204020204" pitchFamily="34" charset="0"/>
              </a:rPr>
              <a:t>Two physical servers (Two CPUs / 4-GB memory)</a:t>
            </a:r>
          </a:p>
          <a:p>
            <a:pPr marL="571500" lvl="2" indent="-342900">
              <a:buFont typeface="Arial" panose="020B0604020202020204" pitchFamily="34" charset="0"/>
              <a:buChar char="•"/>
            </a:pPr>
            <a:r>
              <a:rPr lang="en-US" sz="1500" dirty="0">
                <a:solidFill>
                  <a:schemeClr val="tx1">
                    <a:lumMod val="75000"/>
                    <a:lumOff val="25000"/>
                  </a:schemeClr>
                </a:solidFill>
                <a:latin typeface="Amazon Ember" panose="02000000000000000000" pitchFamily="2" charset="0"/>
                <a:ea typeface="Amazon Ember" panose="02000000000000000000" pitchFamily="2" charset="0"/>
                <a:cs typeface="Amazon Ember" panose="020B0603020204020204" pitchFamily="34" charset="0"/>
              </a:rPr>
              <a:t>Microsoft Windows </a:t>
            </a:r>
            <a:r>
              <a:rPr lang="en-US" altLang="zh-CN" sz="1500" dirty="0">
                <a:solidFill>
                  <a:schemeClr val="tx1">
                    <a:lumMod val="75000"/>
                    <a:lumOff val="25000"/>
                  </a:schemeClr>
                </a:solidFill>
                <a:latin typeface="Amazon Ember" panose="02000000000000000000" pitchFamily="2" charset="0"/>
                <a:ea typeface="Amazon Ember" panose="02000000000000000000" pitchFamily="2" charset="0"/>
                <a:cs typeface="Amazon Ember" panose="020B0603020204020204" pitchFamily="34" charset="0"/>
              </a:rPr>
              <a:t>2016</a:t>
            </a:r>
            <a:r>
              <a:rPr lang="zh-CN" altLang="en-US" sz="1500">
                <a:solidFill>
                  <a:schemeClr val="tx1">
                    <a:lumMod val="75000"/>
                    <a:lumOff val="25000"/>
                  </a:schemeClr>
                </a:solidFill>
                <a:latin typeface="Amazon Ember" panose="02000000000000000000" pitchFamily="2" charset="0"/>
                <a:cs typeface="Amazon Ember" panose="020B0603020204020204" pitchFamily="34" charset="0"/>
              </a:rPr>
              <a:t> </a:t>
            </a:r>
            <a:r>
              <a:rPr lang="en-US" altLang="zh-CN" sz="1500" dirty="0">
                <a:solidFill>
                  <a:schemeClr val="tx1">
                    <a:lumMod val="75000"/>
                    <a:lumOff val="25000"/>
                  </a:schemeClr>
                </a:solidFill>
                <a:latin typeface="Amazon Ember" panose="02000000000000000000" pitchFamily="2" charset="0"/>
                <a:ea typeface="Amazon Ember" panose="02000000000000000000" pitchFamily="2" charset="0"/>
                <a:cs typeface="Amazon Ember" panose="020B0603020204020204" pitchFamily="34" charset="0"/>
              </a:rPr>
              <a:t>Base with Internet Information Services (IIS)</a:t>
            </a:r>
          </a:p>
          <a:p>
            <a:pPr marL="571500" lvl="2" indent="-342900">
              <a:buFont typeface="Arial" panose="020B0604020202020204" pitchFamily="34" charset="0"/>
              <a:buChar char="•"/>
            </a:pPr>
            <a:r>
              <a:rPr lang="en-US" sz="1500" dirty="0">
                <a:solidFill>
                  <a:schemeClr val="tx1">
                    <a:lumMod val="75000"/>
                    <a:lumOff val="25000"/>
                  </a:schemeClr>
                </a:solidFill>
                <a:latin typeface="Amazon Ember" panose="02000000000000000000" pitchFamily="2" charset="0"/>
                <a:ea typeface="Amazon Ember" panose="02000000000000000000" pitchFamily="2" charset="0"/>
                <a:cs typeface="Amazon Ember" panose="020B0603020204020204" pitchFamily="34" charset="0"/>
              </a:rPr>
              <a:t>High Availability Proxy load balancer used to balance traffic between the web servers</a:t>
            </a:r>
          </a:p>
        </p:txBody>
      </p:sp>
      <p:sp>
        <p:nvSpPr>
          <p:cNvPr id="39" name="TextBox 38">
            <a:extLst>
              <a:ext uri="{FF2B5EF4-FFF2-40B4-BE49-F238E27FC236}">
                <a16:creationId xmlns:a16="http://schemas.microsoft.com/office/drawing/2014/main" id="{D1FCCA8D-C579-ED4E-9A6E-6157ABB7E02F}"/>
              </a:ext>
            </a:extLst>
          </p:cNvPr>
          <p:cNvSpPr txBox="1"/>
          <p:nvPr/>
        </p:nvSpPr>
        <p:spPr>
          <a:xfrm>
            <a:off x="2956167" y="1275800"/>
            <a:ext cx="6982315" cy="707886"/>
          </a:xfrm>
          <a:prstGeom prst="rect">
            <a:avLst/>
          </a:prstGeom>
          <a:noFill/>
        </p:spPr>
        <p:txBody>
          <a:bodyPr wrap="square" rtlCol="0">
            <a:spAutoFit/>
          </a:bodyPr>
          <a:lstStyle/>
          <a:p>
            <a:r>
              <a:rPr lang="en-US" sz="2000" dirty="0">
                <a:latin typeface="Amazon Ember" panose="020B0603020204020204" pitchFamily="34" charset="0"/>
                <a:ea typeface="Amazon Ember" panose="020B0603020204020204" pitchFamily="34" charset="0"/>
                <a:cs typeface="Amazon Ember" panose="020B0603020204020204" pitchFamily="34" charset="0"/>
              </a:rPr>
              <a:t>Identify the type, size, and justification for the instances you will use for the web and application tiers.</a:t>
            </a:r>
          </a:p>
        </p:txBody>
      </p:sp>
    </p:spTree>
    <p:extLst>
      <p:ext uri="{BB962C8B-B14F-4D97-AF65-F5344CB8AC3E}">
        <p14:creationId xmlns:p14="http://schemas.microsoft.com/office/powerpoint/2010/main" val="21716762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a:extLst>
              <a:ext uri="{FF2B5EF4-FFF2-40B4-BE49-F238E27FC236}">
                <a16:creationId xmlns:a16="http://schemas.microsoft.com/office/drawing/2014/main" id="{9EE701C9-5F50-A547-B8BF-67376F96660F}"/>
              </a:ext>
            </a:extLst>
          </p:cNvPr>
          <p:cNvSpPr txBox="1">
            <a:spLocks/>
          </p:cNvSpPr>
          <p:nvPr/>
        </p:nvSpPr>
        <p:spPr>
          <a:xfrm>
            <a:off x="390939" y="382060"/>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0" i="0" kern="1200">
                <a:solidFill>
                  <a:schemeClr val="bg1"/>
                </a:solidFill>
                <a:latin typeface="Amazon Ember Light" charset="0"/>
                <a:ea typeface="Amazon Ember Light" charset="0"/>
                <a:cs typeface="Amazon Ember Light" charset="0"/>
              </a:defRPr>
            </a:lvl1pPr>
          </a:lstStyle>
          <a:p>
            <a:r>
              <a:rPr lang="en-US" sz="3200" dirty="0"/>
              <a:t>Detailed Requirements – Web and Application Tier</a:t>
            </a:r>
          </a:p>
        </p:txBody>
      </p:sp>
      <p:pic>
        <p:nvPicPr>
          <p:cNvPr id="36" name="Picture 35">
            <a:extLst>
              <a:ext uri="{FF2B5EF4-FFF2-40B4-BE49-F238E27FC236}">
                <a16:creationId xmlns:a16="http://schemas.microsoft.com/office/drawing/2014/main" id="{953E6E85-BF56-164D-B4FE-E19924DFC2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0512" y="1389569"/>
            <a:ext cx="2562999" cy="2562999"/>
          </a:xfrm>
          <a:prstGeom prst="rect">
            <a:avLst/>
          </a:prstGeom>
        </p:spPr>
      </p:pic>
      <p:sp>
        <p:nvSpPr>
          <p:cNvPr id="7" name="Rectangle 6">
            <a:extLst>
              <a:ext uri="{FF2B5EF4-FFF2-40B4-BE49-F238E27FC236}">
                <a16:creationId xmlns:a16="http://schemas.microsoft.com/office/drawing/2014/main" id="{58D51A17-AECE-7B46-8792-D2A597BC2C0A}"/>
              </a:ext>
            </a:extLst>
          </p:cNvPr>
          <p:cNvSpPr/>
          <p:nvPr/>
        </p:nvSpPr>
        <p:spPr>
          <a:xfrm>
            <a:off x="-57150" y="1389569"/>
            <a:ext cx="10177096" cy="2831544"/>
          </a:xfrm>
          <a:prstGeom prst="rect">
            <a:avLst/>
          </a:prstGeom>
        </p:spPr>
        <p:txBody>
          <a:bodyPr wrap="square">
            <a:spAutoFit/>
          </a:bodyPr>
          <a:lstStyle/>
          <a:p>
            <a:pPr marL="456696" lvl="1">
              <a:spcBef>
                <a:spcPts val="1200"/>
              </a:spcBef>
            </a:pPr>
            <a:r>
              <a:rPr lang="en-US" sz="2800" b="1" dirty="0">
                <a:solidFill>
                  <a:schemeClr val="accent2">
                    <a:lumMod val="50000"/>
                  </a:schemeClr>
                </a:solidFill>
                <a:latin typeface="Amazon Ember" panose="020B0603020204020204" pitchFamily="34" charset="0"/>
                <a:ea typeface="Amazon Ember" panose="020B0603020204020204" pitchFamily="34" charset="0"/>
                <a:cs typeface="Amazon Ember" panose="020B0603020204020204" pitchFamily="34" charset="0"/>
              </a:rPr>
              <a:t>Instance Names:</a:t>
            </a:r>
          </a:p>
          <a:p>
            <a:pPr marL="1256295" lvl="2" indent="-342900">
              <a:spcBef>
                <a:spcPts val="1200"/>
              </a:spcBef>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All </a:t>
            </a:r>
            <a:r>
              <a:rPr lang="en-US" sz="2400" b="1" dirty="0">
                <a:latin typeface="Amazon Ember" panose="020B0603020204020204" pitchFamily="34" charset="0"/>
                <a:ea typeface="Amazon Ember" panose="020B0603020204020204" pitchFamily="34" charset="0"/>
                <a:cs typeface="Amazon Ember" panose="020B0603020204020204" pitchFamily="34" charset="0"/>
              </a:rPr>
              <a:t>web</a:t>
            </a:r>
            <a:r>
              <a:rPr lang="en-US" sz="2400" dirty="0">
                <a:latin typeface="Amazon Ember" panose="020B0603020204020204" pitchFamily="34" charset="0"/>
                <a:ea typeface="Amazon Ember" panose="020B0603020204020204" pitchFamily="34" charset="0"/>
                <a:cs typeface="Amazon Ember" panose="020B0603020204020204" pitchFamily="34" charset="0"/>
              </a:rPr>
              <a:t> tier instance names should be tagged as Key = Name and value = web-tier.</a:t>
            </a:r>
          </a:p>
          <a:p>
            <a:pPr marL="1256295" lvl="2" indent="-342900">
              <a:spcBef>
                <a:spcPts val="1200"/>
              </a:spcBef>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All </a:t>
            </a:r>
            <a:r>
              <a:rPr lang="en-US" sz="2400" b="1" dirty="0">
                <a:latin typeface="Amazon Ember" panose="020B0603020204020204" pitchFamily="34" charset="0"/>
                <a:ea typeface="Amazon Ember" panose="020B0603020204020204" pitchFamily="34" charset="0"/>
                <a:cs typeface="Amazon Ember" panose="020B0603020204020204" pitchFamily="34" charset="0"/>
              </a:rPr>
              <a:t>application</a:t>
            </a:r>
            <a:r>
              <a:rPr lang="en-US" sz="2400" dirty="0">
                <a:latin typeface="Amazon Ember" panose="020B0603020204020204" pitchFamily="34" charset="0"/>
                <a:ea typeface="Amazon Ember" panose="020B0603020204020204" pitchFamily="34" charset="0"/>
                <a:cs typeface="Amazon Ember" panose="020B0603020204020204" pitchFamily="34" charset="0"/>
              </a:rPr>
              <a:t> tier instance names should be tagged as Key = Name and value = app-tier.</a:t>
            </a:r>
          </a:p>
          <a:p>
            <a:pPr marL="456696" lvl="1">
              <a:spcBef>
                <a:spcPts val="1200"/>
              </a:spcBef>
            </a:pPr>
            <a:r>
              <a:rPr lang="en-US" sz="2400" dirty="0">
                <a:latin typeface="Amazon Ember" panose="020B0603020204020204" pitchFamily="34" charset="0"/>
                <a:ea typeface="Amazon Ember" panose="020B0603020204020204" pitchFamily="34" charset="0"/>
                <a:cs typeface="Amazon Ember" panose="020B0603020204020204" pitchFamily="34" charset="0"/>
              </a:rPr>
              <a:t>All instances in the application tier </a:t>
            </a:r>
            <a:r>
              <a:rPr lang="en-US" sz="2400" b="1" dirty="0">
                <a:latin typeface="Amazon Ember" panose="020B0603020204020204" pitchFamily="34" charset="0"/>
                <a:ea typeface="Amazon Ember" panose="020B0603020204020204" pitchFamily="34" charset="0"/>
                <a:cs typeface="Amazon Ember" panose="020B0603020204020204" pitchFamily="34" charset="0"/>
              </a:rPr>
              <a:t>must support EBS optimization</a:t>
            </a:r>
            <a:r>
              <a:rPr lang="en-US" sz="2400" dirty="0">
                <a:latin typeface="Amazon Ember" panose="020B0603020204020204" pitchFamily="34" charset="0"/>
                <a:ea typeface="Amazon Ember" panose="020B0603020204020204" pitchFamily="34" charset="0"/>
                <a:cs typeface="Amazon Ember" panose="020B0603020204020204" pitchFamily="34" charset="0"/>
              </a:rPr>
              <a:t>.</a:t>
            </a:r>
          </a:p>
        </p:txBody>
      </p:sp>
      <p:sp>
        <p:nvSpPr>
          <p:cNvPr id="8" name="Rectangle 7">
            <a:extLst>
              <a:ext uri="{FF2B5EF4-FFF2-40B4-BE49-F238E27FC236}">
                <a16:creationId xmlns:a16="http://schemas.microsoft.com/office/drawing/2014/main" id="{9C5306F7-DFD3-4743-AF93-CEEDE6AFD54C}"/>
              </a:ext>
            </a:extLst>
          </p:cNvPr>
          <p:cNvSpPr/>
          <p:nvPr/>
        </p:nvSpPr>
        <p:spPr>
          <a:xfrm>
            <a:off x="419100" y="4509959"/>
            <a:ext cx="9772650" cy="1569660"/>
          </a:xfrm>
          <a:prstGeom prst="rect">
            <a:avLst/>
          </a:prstGeom>
        </p:spPr>
        <p:txBody>
          <a:bodyPr wrap="square">
            <a:spAutoFit/>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Load balancers for web tier and application tier </a:t>
            </a:r>
            <a:r>
              <a:rPr lang="en-US" sz="2400" b="1" dirty="0">
                <a:latin typeface="Amazon Ember" panose="020B0603020204020204" pitchFamily="34" charset="0"/>
                <a:ea typeface="Amazon Ember" panose="020B0603020204020204" pitchFamily="34" charset="0"/>
                <a:cs typeface="Amazon Ember" panose="020B0603020204020204" pitchFamily="34" charset="0"/>
              </a:rPr>
              <a:t>must support: </a:t>
            </a:r>
          </a:p>
          <a:p>
            <a:pPr marL="342900" indent="-342900">
              <a:buFont typeface="Arial" panose="020B0604020202020204" pitchFamily="34" charset="0"/>
              <a:buChar char="•"/>
            </a:pPr>
            <a:r>
              <a:rPr lang="en-US" sz="2400" b="1" dirty="0">
                <a:latin typeface="Amazon Ember" panose="020B0603020204020204" pitchFamily="34" charset="0"/>
                <a:ea typeface="Amazon Ember" panose="020B0603020204020204" pitchFamily="34" charset="0"/>
                <a:cs typeface="Amazon Ember" panose="020B0603020204020204" pitchFamily="34" charset="0"/>
              </a:rPr>
              <a:t>HTTP</a:t>
            </a:r>
          </a:p>
          <a:p>
            <a:pPr marL="342900" indent="-342900">
              <a:buFont typeface="Arial" panose="020B0604020202020204" pitchFamily="34" charset="0"/>
              <a:buChar char="•"/>
            </a:pPr>
            <a:r>
              <a:rPr lang="en-US" sz="2400" b="1" dirty="0">
                <a:latin typeface="Amazon Ember" panose="020B0603020204020204" pitchFamily="34" charset="0"/>
                <a:ea typeface="Amazon Ember" panose="020B0603020204020204" pitchFamily="34" charset="0"/>
                <a:cs typeface="Amazon Ember" panose="020B0603020204020204" pitchFamily="34" charset="0"/>
              </a:rPr>
              <a:t>HTTPS </a:t>
            </a:r>
          </a:p>
          <a:p>
            <a:pPr marL="342900" indent="-342900">
              <a:buFont typeface="Arial" panose="020B0604020202020204" pitchFamily="34" charset="0"/>
              <a:buChar char="•"/>
            </a:pPr>
            <a:r>
              <a:rPr lang="en-US" sz="2400" b="1" dirty="0">
                <a:latin typeface="Amazon Ember" panose="020B0603020204020204" pitchFamily="34" charset="0"/>
                <a:ea typeface="Amazon Ember" panose="020B0603020204020204" pitchFamily="34" charset="0"/>
                <a:cs typeface="Amazon Ember" panose="020B0603020204020204" pitchFamily="34" charset="0"/>
              </a:rPr>
              <a:t>TCP protocols</a:t>
            </a:r>
            <a:endParaRPr lang="en-US" sz="240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2333587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a:extLst>
              <a:ext uri="{FF2B5EF4-FFF2-40B4-BE49-F238E27FC236}">
                <a16:creationId xmlns:a16="http://schemas.microsoft.com/office/drawing/2014/main" id="{9EE701C9-5F50-A547-B8BF-67376F96660F}"/>
              </a:ext>
            </a:extLst>
          </p:cNvPr>
          <p:cNvSpPr txBox="1">
            <a:spLocks/>
          </p:cNvSpPr>
          <p:nvPr/>
        </p:nvSpPr>
        <p:spPr>
          <a:xfrm>
            <a:off x="390939" y="382060"/>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0" i="0" kern="1200">
                <a:solidFill>
                  <a:schemeClr val="bg1"/>
                </a:solidFill>
                <a:latin typeface="Amazon Ember Light" charset="0"/>
                <a:ea typeface="Amazon Ember Light" charset="0"/>
                <a:cs typeface="Amazon Ember Light" charset="0"/>
              </a:defRPr>
            </a:lvl1pPr>
          </a:lstStyle>
          <a:p>
            <a:r>
              <a:rPr lang="en-US" sz="3200" dirty="0"/>
              <a:t>Solution – Web and Application Tier</a:t>
            </a:r>
          </a:p>
        </p:txBody>
      </p:sp>
      <p:sp>
        <p:nvSpPr>
          <p:cNvPr id="10" name="TextBox 9">
            <a:extLst>
              <a:ext uri="{FF2B5EF4-FFF2-40B4-BE49-F238E27FC236}">
                <a16:creationId xmlns:a16="http://schemas.microsoft.com/office/drawing/2014/main" id="{1F207635-D289-B542-9AC7-A864C81C8338}"/>
              </a:ext>
            </a:extLst>
          </p:cNvPr>
          <p:cNvSpPr txBox="1"/>
          <p:nvPr/>
        </p:nvSpPr>
        <p:spPr>
          <a:xfrm>
            <a:off x="419100" y="1423837"/>
            <a:ext cx="11087100" cy="830997"/>
          </a:xfrm>
          <a:prstGeom prst="rect">
            <a:avLst/>
          </a:prstGeom>
          <a:noFill/>
        </p:spPr>
        <p:txBody>
          <a:bodyPr wrap="square" rtlCol="0">
            <a:spAutoFit/>
          </a:bodyPr>
          <a:lstStyle/>
          <a:p>
            <a:r>
              <a:rPr lang="en-US" sz="2400" dirty="0"/>
              <a:t>Use this chart to describe the type, size, and justification for the instances you will use for each tier.</a:t>
            </a:r>
            <a:endParaRPr lang="en-US" sz="2400" dirty="0">
              <a:latin typeface="Amazon Ember" panose="020B0603020204020204" pitchFamily="34" charset="0"/>
              <a:ea typeface="Amazon Ember" panose="020B0603020204020204" pitchFamily="34" charset="0"/>
              <a:cs typeface="Amazon Ember" panose="020B0603020204020204" pitchFamily="34" charset="0"/>
            </a:endParaRPr>
          </a:p>
        </p:txBody>
      </p:sp>
      <p:graphicFrame>
        <p:nvGraphicFramePr>
          <p:cNvPr id="7" name="Table 6">
            <a:extLst>
              <a:ext uri="{FF2B5EF4-FFF2-40B4-BE49-F238E27FC236}">
                <a16:creationId xmlns:a16="http://schemas.microsoft.com/office/drawing/2014/main" id="{8E54EBAB-2988-2E40-918E-44FB1A35023D}"/>
              </a:ext>
            </a:extLst>
          </p:cNvPr>
          <p:cNvGraphicFramePr>
            <a:graphicFrameLocks noGrp="1"/>
          </p:cNvGraphicFramePr>
          <p:nvPr>
            <p:extLst>
              <p:ext uri="{D42A27DB-BD31-4B8C-83A1-F6EECF244321}">
                <p14:modId xmlns:p14="http://schemas.microsoft.com/office/powerpoint/2010/main" val="387867937"/>
              </p:ext>
            </p:extLst>
          </p:nvPr>
        </p:nvGraphicFramePr>
        <p:xfrm>
          <a:off x="419099" y="2334257"/>
          <a:ext cx="11093431" cy="3368040"/>
        </p:xfrm>
        <a:graphic>
          <a:graphicData uri="http://schemas.openxmlformats.org/drawingml/2006/table">
            <a:tbl>
              <a:tblPr firstRow="1" bandRow="1"/>
              <a:tblGrid>
                <a:gridCol w="833548">
                  <a:extLst>
                    <a:ext uri="{9D8B030D-6E8A-4147-A177-3AD203B41FA5}">
                      <a16:colId xmlns:a16="http://schemas.microsoft.com/office/drawing/2014/main" val="20000"/>
                    </a:ext>
                  </a:extLst>
                </a:gridCol>
                <a:gridCol w="1685179">
                  <a:extLst>
                    <a:ext uri="{9D8B030D-6E8A-4147-A177-3AD203B41FA5}">
                      <a16:colId xmlns:a16="http://schemas.microsoft.com/office/drawing/2014/main" val="20001"/>
                    </a:ext>
                  </a:extLst>
                </a:gridCol>
                <a:gridCol w="1480689">
                  <a:extLst>
                    <a:ext uri="{9D8B030D-6E8A-4147-A177-3AD203B41FA5}">
                      <a16:colId xmlns:a16="http://schemas.microsoft.com/office/drawing/2014/main" val="20002"/>
                    </a:ext>
                  </a:extLst>
                </a:gridCol>
                <a:gridCol w="940806">
                  <a:extLst>
                    <a:ext uri="{9D8B030D-6E8A-4147-A177-3AD203B41FA5}">
                      <a16:colId xmlns:a16="http://schemas.microsoft.com/office/drawing/2014/main" val="20003"/>
                    </a:ext>
                  </a:extLst>
                </a:gridCol>
                <a:gridCol w="1128010">
                  <a:extLst>
                    <a:ext uri="{9D8B030D-6E8A-4147-A177-3AD203B41FA5}">
                      <a16:colId xmlns:a16="http://schemas.microsoft.com/office/drawing/2014/main" val="20004"/>
                    </a:ext>
                  </a:extLst>
                </a:gridCol>
                <a:gridCol w="3162110">
                  <a:extLst>
                    <a:ext uri="{9D8B030D-6E8A-4147-A177-3AD203B41FA5}">
                      <a16:colId xmlns:a16="http://schemas.microsoft.com/office/drawing/2014/main" val="20005"/>
                    </a:ext>
                  </a:extLst>
                </a:gridCol>
                <a:gridCol w="1163339">
                  <a:extLst>
                    <a:ext uri="{9D8B030D-6E8A-4147-A177-3AD203B41FA5}">
                      <a16:colId xmlns:a16="http://schemas.microsoft.com/office/drawing/2014/main" val="20006"/>
                    </a:ext>
                  </a:extLst>
                </a:gridCol>
                <a:gridCol w="699750">
                  <a:extLst>
                    <a:ext uri="{9D8B030D-6E8A-4147-A177-3AD203B41FA5}">
                      <a16:colId xmlns:a16="http://schemas.microsoft.com/office/drawing/2014/main" val="20007"/>
                    </a:ext>
                  </a:extLst>
                </a:gridCol>
              </a:tblGrid>
              <a:tr h="648995">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0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Tier</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accent2">
                        <a:lumMod val="50000"/>
                      </a:schemeClr>
                    </a:solidFill>
                  </a:tcPr>
                </a:tc>
                <a:tc>
                  <a:txBody>
                    <a:bodyPr/>
                    <a:lstStyle/>
                    <a:p>
                      <a:pPr algn="ctr"/>
                      <a:r>
                        <a:rPr lang="en-US" sz="2000" b="1"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Tag</a:t>
                      </a:r>
                      <a:r>
                        <a:rPr lang="en-US" sz="20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2">
                        <a:lumMod val="50000"/>
                      </a:schemeClr>
                    </a:solidFill>
                  </a:tcPr>
                </a:tc>
                <a:tc>
                  <a:txBody>
                    <a:bodyPr/>
                    <a:lstStyle/>
                    <a:p>
                      <a:pPr algn="ctr"/>
                      <a:r>
                        <a:rPr lang="en-US" sz="20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OS</a:t>
                      </a: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2">
                        <a:lumMod val="50000"/>
                      </a:scheme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000" b="1"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Type</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accent2">
                        <a:lumMod val="50000"/>
                      </a:scheme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0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Size </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accent2">
                        <a:lumMod val="50000"/>
                      </a:scheme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0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Justification</a:t>
                      </a: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accent2">
                        <a:lumMod val="50000"/>
                      </a:schemeClr>
                    </a:solidFill>
                  </a:tcPr>
                </a:tc>
                <a:tc>
                  <a:txBody>
                    <a:bodyPr/>
                    <a:lstStyle/>
                    <a:p>
                      <a:pPr algn="ctr"/>
                      <a:r>
                        <a:rPr lang="en-US" sz="20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of </a:t>
                      </a:r>
                      <a:r>
                        <a:rPr lang="en-US" sz="2000" b="1"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instances</a:t>
                      </a: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2">
                        <a:lumMod val="50000"/>
                      </a:schemeClr>
                    </a:solidFill>
                  </a:tcPr>
                </a:tc>
                <a:tc>
                  <a:txBody>
                    <a:bodyPr/>
                    <a:lstStyle/>
                    <a:p>
                      <a:pPr algn="ctr"/>
                      <a:r>
                        <a:rPr lang="en-US" sz="2000" b="1"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User Data?</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2">
                        <a:lumMod val="50000"/>
                      </a:schemeClr>
                    </a:solidFill>
                  </a:tcPr>
                </a:tc>
                <a:extLst>
                  <a:ext uri="{0D108BD9-81ED-4DB2-BD59-A6C34878D82A}">
                    <a16:rowId xmlns:a16="http://schemas.microsoft.com/office/drawing/2014/main" val="10000"/>
                  </a:ext>
                </a:extLst>
              </a:tr>
              <a:tr h="771525">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800"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Web</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accent2">
                        <a:lumMod val="50000"/>
                      </a:schemeClr>
                    </a:solidFill>
                  </a:tcPr>
                </a:tc>
                <a:tc>
                  <a:txBody>
                    <a:bodyPr/>
                    <a:lstStyle/>
                    <a:p>
                      <a:pPr marL="0" algn="l" defTabSz="457200" rtl="0" eaLnBrk="1" latinLnBrk="0" hangingPunct="1"/>
                      <a:r>
                        <a:rPr lang="en-US" sz="1600" u="none"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Key</a:t>
                      </a:r>
                      <a:r>
                        <a:rPr lang="en-US" sz="1600" kern="1200" baseline="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 = Name</a:t>
                      </a:r>
                    </a:p>
                    <a:p>
                      <a:pPr marL="0" algn="l" defTabSz="457200" rtl="0" eaLnBrk="1" latinLnBrk="0" hangingPunct="1"/>
                      <a:r>
                        <a:rPr lang="en-US" sz="1600" u="none" kern="1200" baseline="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Value</a:t>
                      </a:r>
                      <a:r>
                        <a:rPr lang="en-US" sz="1600" kern="1200" baseline="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 = web-tier</a:t>
                      </a:r>
                      <a:endParaRPr lang="en-US" sz="1600"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en-IE" sz="1800" b="0" i="0" u="none" strike="noStrike" kern="1200" dirty="0">
                          <a:solidFill>
                            <a:schemeClr val="tx1"/>
                          </a:solidFill>
                          <a:effectLst/>
                          <a:latin typeface="+mn-lt"/>
                          <a:ea typeface="+mn-ea"/>
                          <a:cs typeface="+mn-cs"/>
                        </a:rPr>
                        <a:t>Windows</a:t>
                      </a:r>
                      <a:endParaRPr lang="en-IE" dirty="0">
                        <a:effectLst/>
                      </a:endParaRPr>
                    </a:p>
                  </a:txBody>
                  <a:tcPr marL="63500" marR="63500" marT="63500" marB="6350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800"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t3</a:t>
                      </a:r>
                    </a:p>
                  </a:txBody>
                  <a:tcPr anchor="ct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IE" sz="1800" b="0" i="0" u="none" strike="noStrike" kern="1200" dirty="0">
                          <a:solidFill>
                            <a:schemeClr val="tx1"/>
                          </a:solidFill>
                          <a:effectLst/>
                          <a:latin typeface="Calibri"/>
                          <a:ea typeface="+mn-ea"/>
                          <a:cs typeface="+mn-cs"/>
                        </a:rPr>
                        <a:t>medium</a:t>
                      </a:r>
                      <a:endParaRPr lang="en-US" sz="1800"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rtl="0"/>
                      <a:r>
                        <a:rPr lang="en-US" sz="1800" b="0" i="0" u="none" strike="noStrike" kern="1200" dirty="0">
                          <a:solidFill>
                            <a:schemeClr val="tx1"/>
                          </a:solidFill>
                          <a:effectLst/>
                          <a:latin typeface="Calibri"/>
                          <a:ea typeface="+mn-ea"/>
                          <a:cs typeface="+mn-cs"/>
                        </a:rPr>
                        <a:t>General purpose instance CPU: </a:t>
                      </a:r>
                    </a:p>
                    <a:p>
                      <a:pPr rtl="0"/>
                      <a:r>
                        <a:rPr lang="en-US" sz="1800" b="0" i="0" u="none" strike="noStrike" kern="1200" dirty="0">
                          <a:solidFill>
                            <a:schemeClr val="tx1"/>
                          </a:solidFill>
                          <a:effectLst/>
                          <a:latin typeface="Calibri"/>
                          <a:ea typeface="+mn-ea"/>
                          <a:cs typeface="+mn-cs"/>
                        </a:rPr>
                        <a:t>2 Memory 4Gb</a:t>
                      </a:r>
                      <a:endParaRPr lang="en-US" b="0" dirty="0">
                        <a:effectLst/>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pPr marL="0" algn="l" defTabSz="457200" rtl="0" eaLnBrk="1" latinLnBrk="0" hangingPunct="1">
                        <a:tabLst>
                          <a:tab pos="1262063" algn="r"/>
                        </a:tabLst>
                      </a:pPr>
                      <a:r>
                        <a:rPr lang="en-IE" sz="1800" b="0" i="0" u="none" strike="noStrike" kern="1200" dirty="0">
                          <a:solidFill>
                            <a:schemeClr val="tx1"/>
                          </a:solidFill>
                          <a:effectLst/>
                          <a:latin typeface="+mn-lt"/>
                          <a:ea typeface="+mn-ea"/>
                          <a:cs typeface="+mn-cs"/>
                        </a:rPr>
                        <a:t>2-4</a:t>
                      </a:r>
                      <a:endParaRPr lang="en-US" sz="1800"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tabLst>
                          <a:tab pos="1262063" algn="r"/>
                        </a:tabLst>
                      </a:pPr>
                      <a:r>
                        <a:rPr lang="en-IE" sz="1800" b="0" i="0" u="none" strike="noStrike" kern="1200" dirty="0">
                          <a:solidFill>
                            <a:schemeClr val="tx1"/>
                          </a:solidFill>
                          <a:effectLst/>
                          <a:latin typeface="+mn-lt"/>
                          <a:ea typeface="+mn-ea"/>
                          <a:cs typeface="+mn-cs"/>
                        </a:rPr>
                        <a:t>Yes</a:t>
                      </a:r>
                      <a:endParaRPr lang="en-US" sz="1800"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mpd="sng">
                      <a:solidFill>
                        <a:sysClr val="windowText" lastClr="000000"/>
                      </a:solidFill>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81050">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800"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App</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accent2">
                        <a:lumMod val="5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Amazon Ember" panose="020B0603020204020204" pitchFamily="34" charset="0"/>
                          <a:ea typeface="Amazon Ember" panose="020B0603020204020204" pitchFamily="34" charset="0"/>
                          <a:cs typeface="Amazon Ember" panose="020B0603020204020204" pitchFamily="34" charset="0"/>
                        </a:rPr>
                        <a:t>Key = Name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Amazon Ember" panose="020B0603020204020204" pitchFamily="34" charset="0"/>
                          <a:ea typeface="Amazon Ember" panose="020B0603020204020204" pitchFamily="34" charset="0"/>
                          <a:cs typeface="Amazon Ember" panose="020B0603020204020204" pitchFamily="34" charset="0"/>
                        </a:rPr>
                        <a:t>Value = app-tier</a:t>
                      </a: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E" sz="1800" b="0" i="0" u="none" strike="noStrike" kern="1200" dirty="0">
                          <a:solidFill>
                            <a:schemeClr val="tx1"/>
                          </a:solidFill>
                          <a:effectLst/>
                          <a:latin typeface="+mn-lt"/>
                          <a:ea typeface="+mn-ea"/>
                          <a:cs typeface="+mn-cs"/>
                        </a:rPr>
                        <a:t>Windows</a:t>
                      </a:r>
                      <a:endParaRPr lang="en-US" sz="1800" kern="1200" baseline="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800"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t3</a:t>
                      </a:r>
                    </a:p>
                  </a:txBody>
                  <a:tcPr anchor="ct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l" defTabSz="457200" rtl="0" eaLnBrk="1" latinLnBrk="0" hangingPunct="1"/>
                      <a:r>
                        <a:rPr lang="en-IE" sz="1800" b="0" i="0" u="none" strike="noStrike" kern="1200" dirty="0">
                          <a:solidFill>
                            <a:schemeClr val="tx1"/>
                          </a:solidFill>
                          <a:effectLst/>
                          <a:latin typeface="Calibri"/>
                          <a:ea typeface="+mn-ea"/>
                          <a:cs typeface="+mn-cs"/>
                        </a:rPr>
                        <a:t>xlarge</a:t>
                      </a:r>
                      <a:endParaRPr lang="en-US" sz="1800" u="none"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rtl="0"/>
                      <a:r>
                        <a:rPr lang="en-US" sz="1800" b="0" i="0" u="none" strike="noStrike" kern="1200" dirty="0">
                          <a:solidFill>
                            <a:schemeClr val="tx1"/>
                          </a:solidFill>
                          <a:effectLst/>
                          <a:latin typeface="Calibri"/>
                          <a:ea typeface="+mn-ea"/>
                          <a:cs typeface="+mn-cs"/>
                        </a:rPr>
                        <a:t>General purpose instance CPU: </a:t>
                      </a:r>
                    </a:p>
                    <a:p>
                      <a:pPr rtl="0"/>
                      <a:r>
                        <a:rPr lang="en-US" sz="1800" b="0" i="0" u="none" strike="noStrike" kern="1200" dirty="0">
                          <a:solidFill>
                            <a:schemeClr val="tx1"/>
                          </a:solidFill>
                          <a:effectLst/>
                          <a:latin typeface="Calibri"/>
                          <a:ea typeface="+mn-ea"/>
                          <a:cs typeface="+mn-cs"/>
                        </a:rPr>
                        <a:t>4 Memory 16Gb</a:t>
                      </a:r>
                      <a:endParaRPr lang="en-US" b="0" dirty="0">
                        <a:effectLst/>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E" sz="1800" b="0" i="0" u="none" strike="noStrike" kern="1200" dirty="0">
                          <a:solidFill>
                            <a:schemeClr val="tx1"/>
                          </a:solidFill>
                          <a:effectLst/>
                          <a:latin typeface="+mn-lt"/>
                          <a:ea typeface="+mn-ea"/>
                          <a:cs typeface="+mn-cs"/>
                        </a:rPr>
                        <a:t>2-4</a:t>
                      </a:r>
                      <a:endPar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E" sz="1800" b="0" i="0" u="none" strike="noStrike" kern="1200" dirty="0">
                          <a:solidFill>
                            <a:schemeClr val="tx1"/>
                          </a:solidFill>
                          <a:effectLst/>
                          <a:latin typeface="+mn-lt"/>
                          <a:ea typeface="+mn-ea"/>
                          <a:cs typeface="+mn-cs"/>
                        </a:rPr>
                        <a:t>Yes</a:t>
                      </a:r>
                      <a:endPar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mpd="sng">
                      <a:solidFill>
                        <a:sysClr val="windowText" lastClr="000000"/>
                      </a:solidFill>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809625">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800"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DB</a:t>
                      </a: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2">
                        <a:lumMod val="5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Amazon Ember" panose="020B0603020204020204" pitchFamily="34" charset="0"/>
                          <a:ea typeface="Amazon Ember" panose="020B0603020204020204" pitchFamily="34" charset="0"/>
                          <a:cs typeface="Amazon Ember" panose="020B0603020204020204" pitchFamily="34" charset="0"/>
                        </a:rPr>
                        <a:t>Key = Name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Amazon Ember" panose="020B0603020204020204" pitchFamily="34" charset="0"/>
                          <a:ea typeface="Amazon Ember" panose="020B0603020204020204" pitchFamily="34" charset="0"/>
                          <a:cs typeface="Amazon Ember" panose="020B0603020204020204" pitchFamily="34" charset="0"/>
                        </a:rPr>
                        <a:t>Value = db-tier</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E" sz="1800" b="0" i="0" u="none" strike="noStrike" kern="1200" dirty="0">
                          <a:solidFill>
                            <a:schemeClr val="tx1"/>
                          </a:solidFill>
                          <a:effectLst/>
                          <a:latin typeface="+mn-lt"/>
                          <a:ea typeface="+mn-ea"/>
                          <a:cs typeface="+mn-cs"/>
                        </a:rPr>
                        <a:t>Windows</a:t>
                      </a:r>
                      <a:endPar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Db.t3</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IE" sz="1800" b="0" i="0" u="none" strike="noStrike" kern="1200" dirty="0">
                          <a:solidFill>
                            <a:schemeClr val="tx1"/>
                          </a:solidFill>
                          <a:effectLst/>
                          <a:latin typeface="Calibri"/>
                          <a:ea typeface="+mn-ea"/>
                          <a:cs typeface="+mn-cs"/>
                        </a:rPr>
                        <a:t>2xlarge</a:t>
                      </a:r>
                      <a:endPar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rtl="0"/>
                      <a:r>
                        <a:rPr lang="en-US" sz="1800" b="0" i="0" u="none" strike="noStrike" kern="1200" dirty="0">
                          <a:solidFill>
                            <a:schemeClr val="tx1"/>
                          </a:solidFill>
                          <a:effectLst/>
                          <a:latin typeface="Calibri"/>
                          <a:ea typeface="+mn-ea"/>
                          <a:cs typeface="+mn-cs"/>
                        </a:rPr>
                        <a:t>General purpose instance CPU: </a:t>
                      </a:r>
                    </a:p>
                    <a:p>
                      <a:pPr rtl="0"/>
                      <a:r>
                        <a:rPr lang="en-US" sz="1800" b="0" i="0" u="none" strike="noStrike" kern="1200" dirty="0">
                          <a:solidFill>
                            <a:schemeClr val="tx1"/>
                          </a:solidFill>
                          <a:effectLst/>
                          <a:latin typeface="Calibri"/>
                          <a:ea typeface="+mn-ea"/>
                          <a:cs typeface="+mn-cs"/>
                        </a:rPr>
                        <a:t>8 Memory 32Gb</a:t>
                      </a:r>
                      <a:endParaRPr lang="en-US" b="0" dirty="0">
                        <a:effectLst/>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en-IE" sz="1800" b="0" i="0" u="none" strike="noStrike" kern="1200" dirty="0">
                          <a:solidFill>
                            <a:schemeClr val="tx1"/>
                          </a:solidFill>
                          <a:effectLst/>
                          <a:latin typeface="+mn-lt"/>
                          <a:ea typeface="+mn-ea"/>
                          <a:cs typeface="+mn-cs"/>
                        </a:rPr>
                        <a:t>1 Primary</a:t>
                      </a:r>
                      <a:endParaRPr lang="en-IE" b="0" dirty="0">
                        <a:effectLst/>
                      </a:endParaRPr>
                    </a:p>
                    <a:p>
                      <a:pPr rtl="0"/>
                      <a:r>
                        <a:rPr lang="en-IE" sz="1800" b="0" i="0" u="none" strike="noStrike" kern="1200" dirty="0">
                          <a:solidFill>
                            <a:schemeClr val="tx1"/>
                          </a:solidFill>
                          <a:effectLst/>
                          <a:latin typeface="+mn-lt"/>
                          <a:ea typeface="+mn-ea"/>
                          <a:cs typeface="+mn-cs"/>
                        </a:rPr>
                        <a:t>1 Standby</a:t>
                      </a:r>
                      <a:endParaRPr lang="en-IE" b="0" dirty="0">
                        <a:effectLst/>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tabLst>
                          <a:tab pos="1262063" algn="r"/>
                        </a:tabLst>
                      </a:pP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No</a:t>
                      </a:r>
                    </a:p>
                  </a:txBody>
                  <a:tcPr anchor="ct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72861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a:extLst>
              <a:ext uri="{FF2B5EF4-FFF2-40B4-BE49-F238E27FC236}">
                <a16:creationId xmlns:a16="http://schemas.microsoft.com/office/drawing/2014/main" id="{9EE701C9-5F50-A547-B8BF-67376F96660F}"/>
              </a:ext>
            </a:extLst>
          </p:cNvPr>
          <p:cNvSpPr txBox="1">
            <a:spLocks/>
          </p:cNvSpPr>
          <p:nvPr/>
        </p:nvSpPr>
        <p:spPr>
          <a:xfrm>
            <a:off x="390939" y="382060"/>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0" i="0" kern="1200">
                <a:solidFill>
                  <a:schemeClr val="bg1"/>
                </a:solidFill>
                <a:latin typeface="Amazon Ember Light" charset="0"/>
                <a:ea typeface="Amazon Ember Light" charset="0"/>
                <a:cs typeface="Amazon Ember Light" charset="0"/>
              </a:defRPr>
            </a:lvl1pPr>
          </a:lstStyle>
          <a:p>
            <a:r>
              <a:rPr lang="en-US" sz="3200" dirty="0"/>
              <a:t>Solution – Web and Application Tier</a:t>
            </a:r>
          </a:p>
        </p:txBody>
      </p:sp>
      <p:graphicFrame>
        <p:nvGraphicFramePr>
          <p:cNvPr id="6" name="Table 5">
            <a:extLst>
              <a:ext uri="{FF2B5EF4-FFF2-40B4-BE49-F238E27FC236}">
                <a16:creationId xmlns:a16="http://schemas.microsoft.com/office/drawing/2014/main" id="{00C464DA-C4A6-C34C-B20E-1FE32865718B}"/>
              </a:ext>
            </a:extLst>
          </p:cNvPr>
          <p:cNvGraphicFramePr>
            <a:graphicFrameLocks noGrp="1"/>
          </p:cNvGraphicFramePr>
          <p:nvPr>
            <p:extLst>
              <p:ext uri="{D42A27DB-BD31-4B8C-83A1-F6EECF244321}">
                <p14:modId xmlns:p14="http://schemas.microsoft.com/office/powerpoint/2010/main" val="2094611574"/>
              </p:ext>
            </p:extLst>
          </p:nvPr>
        </p:nvGraphicFramePr>
        <p:xfrm>
          <a:off x="630025" y="1161523"/>
          <a:ext cx="10443917" cy="2468880"/>
        </p:xfrm>
        <a:graphic>
          <a:graphicData uri="http://schemas.openxmlformats.org/drawingml/2006/table">
            <a:tbl>
              <a:tblPr firstRow="1" bandRow="1"/>
              <a:tblGrid>
                <a:gridCol w="1140788">
                  <a:extLst>
                    <a:ext uri="{9D8B030D-6E8A-4147-A177-3AD203B41FA5}">
                      <a16:colId xmlns:a16="http://schemas.microsoft.com/office/drawing/2014/main" val="20000"/>
                    </a:ext>
                  </a:extLst>
                </a:gridCol>
                <a:gridCol w="1137364">
                  <a:extLst>
                    <a:ext uri="{9D8B030D-6E8A-4147-A177-3AD203B41FA5}">
                      <a16:colId xmlns:a16="http://schemas.microsoft.com/office/drawing/2014/main" val="20001"/>
                    </a:ext>
                  </a:extLst>
                </a:gridCol>
                <a:gridCol w="1212481">
                  <a:extLst>
                    <a:ext uri="{9D8B030D-6E8A-4147-A177-3AD203B41FA5}">
                      <a16:colId xmlns:a16="http://schemas.microsoft.com/office/drawing/2014/main" val="20002"/>
                    </a:ext>
                  </a:extLst>
                </a:gridCol>
                <a:gridCol w="2553557">
                  <a:extLst>
                    <a:ext uri="{9D8B030D-6E8A-4147-A177-3AD203B41FA5}">
                      <a16:colId xmlns:a16="http://schemas.microsoft.com/office/drawing/2014/main" val="20003"/>
                    </a:ext>
                  </a:extLst>
                </a:gridCol>
                <a:gridCol w="1392507">
                  <a:extLst>
                    <a:ext uri="{9D8B030D-6E8A-4147-A177-3AD203B41FA5}">
                      <a16:colId xmlns:a16="http://schemas.microsoft.com/office/drawing/2014/main" val="20004"/>
                    </a:ext>
                  </a:extLst>
                </a:gridCol>
                <a:gridCol w="1703597">
                  <a:extLst>
                    <a:ext uri="{9D8B030D-6E8A-4147-A177-3AD203B41FA5}">
                      <a16:colId xmlns:a16="http://schemas.microsoft.com/office/drawing/2014/main" val="20005"/>
                    </a:ext>
                  </a:extLst>
                </a:gridCol>
                <a:gridCol w="1303623">
                  <a:extLst>
                    <a:ext uri="{9D8B030D-6E8A-4147-A177-3AD203B41FA5}">
                      <a16:colId xmlns:a16="http://schemas.microsoft.com/office/drawing/2014/main" val="20006"/>
                    </a:ext>
                  </a:extLst>
                </a:gridCol>
              </a:tblGrid>
              <a:tr h="553322">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800" b="1"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Load Balancer</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accent2">
                        <a:lumMod val="50000"/>
                      </a:schemeClr>
                    </a:solidFill>
                  </a:tcPr>
                </a:tc>
                <a:tc>
                  <a:txBody>
                    <a:bodyPr/>
                    <a:lstStyle/>
                    <a:p>
                      <a:pPr algn="ctr"/>
                      <a:r>
                        <a:rPr lang="en-US" sz="18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Name*</a:t>
                      </a: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2">
                        <a:lumMod val="50000"/>
                      </a:schemeClr>
                    </a:solidFill>
                  </a:tcPr>
                </a:tc>
                <a:tc>
                  <a:txBody>
                    <a:bodyPr/>
                    <a:lstStyle/>
                    <a:p>
                      <a:pPr algn="ctr"/>
                      <a:r>
                        <a:rPr lang="en-US" sz="18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External/Internal</a:t>
                      </a: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2">
                        <a:lumMod val="50000"/>
                      </a:schemeClr>
                    </a:solidFill>
                  </a:tcPr>
                </a:tc>
                <a:tc>
                  <a:txBody>
                    <a:bodyPr/>
                    <a:lstStyle/>
                    <a:p>
                      <a:pPr algn="ctr"/>
                      <a:r>
                        <a:rPr lang="en-US" sz="1800" b="1"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Subnets</a:t>
                      </a: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2">
                        <a:lumMod val="50000"/>
                      </a:scheme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8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SG</a:t>
                      </a:r>
                      <a:r>
                        <a:rPr lang="en-US" sz="1800" b="1" baseline="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Name*</a:t>
                      </a:r>
                      <a:endParaRPr lang="en-US" sz="18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accent2">
                        <a:lumMod val="50000"/>
                      </a:scheme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800" b="1"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Rule</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accent2">
                        <a:lumMod val="50000"/>
                      </a:scheme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8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Source</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accent2">
                        <a:lumMod val="50000"/>
                      </a:schemeClr>
                    </a:solidFill>
                  </a:tcPr>
                </a:tc>
                <a:extLst>
                  <a:ext uri="{0D108BD9-81ED-4DB2-BD59-A6C34878D82A}">
                    <a16:rowId xmlns:a16="http://schemas.microsoft.com/office/drawing/2014/main" val="10000"/>
                  </a:ext>
                </a:extLst>
              </a:tr>
              <a:tr h="32153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For </a:t>
                      </a:r>
                      <a:r>
                        <a:rPr lang="en-US" sz="1800"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Web</a:t>
                      </a:r>
                      <a:r>
                        <a:rPr lang="en-US" sz="1800" baseline="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Tier</a:t>
                      </a:r>
                      <a:endParaRPr lang="en-US" sz="1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solidFill>
                      <a:schemeClr val="accent2">
                        <a:lumMod val="50000"/>
                      </a:schemeClr>
                    </a:solidFill>
                  </a:tcPr>
                </a:tc>
                <a:tc>
                  <a:txBody>
                    <a:bodyPr/>
                    <a:lstStyle/>
                    <a:p>
                      <a:r>
                        <a:rPr lang="en-US" sz="1800" u="none" dirty="0">
                          <a:solidFill>
                            <a:srgbClr val="474746"/>
                          </a:solidFill>
                          <a:latin typeface="Amazon Ember" panose="020B0603020204020204" pitchFamily="34" charset="0"/>
                          <a:ea typeface="Amazon Ember" panose="020B0603020204020204" pitchFamily="34" charset="0"/>
                          <a:cs typeface="Amazon Ember" panose="020B0603020204020204" pitchFamily="34" charset="0"/>
                        </a:rPr>
                        <a:t>web-elb</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E" sz="1800" b="0" i="0" u="none" strike="noStrike" kern="1200" dirty="0">
                          <a:solidFill>
                            <a:schemeClr val="tx1"/>
                          </a:solidFill>
                          <a:effectLst/>
                          <a:latin typeface="+mn-lt"/>
                          <a:ea typeface="+mn-ea"/>
                          <a:cs typeface="+mn-cs"/>
                        </a:rPr>
                        <a:t>External</a:t>
                      </a:r>
                      <a:endParaRPr lang="en-US" sz="1800" dirty="0">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en-IE" sz="1800" b="0" i="0" u="none" strike="noStrike" kern="1200" dirty="0">
                          <a:solidFill>
                            <a:schemeClr val="tx1"/>
                          </a:solidFill>
                          <a:effectLst/>
                          <a:latin typeface="+mn-lt"/>
                          <a:ea typeface="+mn-ea"/>
                          <a:cs typeface="+mn-cs"/>
                        </a:rPr>
                        <a:t>Public Subnet 1</a:t>
                      </a:r>
                      <a:endParaRPr lang="en-IE" b="0" dirty="0">
                        <a:effectLst/>
                      </a:endParaRPr>
                    </a:p>
                    <a:p>
                      <a:pPr rtl="0"/>
                      <a:r>
                        <a:rPr lang="en-IE" sz="1800" b="0" i="0" u="none" strike="noStrike" kern="1200" dirty="0">
                          <a:solidFill>
                            <a:schemeClr val="tx1"/>
                          </a:solidFill>
                          <a:effectLst/>
                          <a:latin typeface="+mn-lt"/>
                          <a:ea typeface="+mn-ea"/>
                          <a:cs typeface="+mn-cs"/>
                        </a:rPr>
                        <a:t>Public Subnet 2</a:t>
                      </a:r>
                      <a:endParaRPr lang="en-IE" b="0" dirty="0">
                        <a:effectLst/>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800" u="none" dirty="0">
                          <a:solidFill>
                            <a:srgbClr val="474746"/>
                          </a:solidFill>
                          <a:latin typeface="Amazon Ember" panose="020B0603020204020204" pitchFamily="34" charset="0"/>
                          <a:ea typeface="Amazon Ember" panose="020B0603020204020204" pitchFamily="34" charset="0"/>
                          <a:cs typeface="Amazon Ember" panose="020B0603020204020204" pitchFamily="34" charset="0"/>
                        </a:rPr>
                        <a:t>web-elb-sg</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800" b="0" i="0" u="none" strike="noStrike" kern="1200" dirty="0">
                          <a:solidFill>
                            <a:schemeClr val="tx1"/>
                          </a:solidFill>
                          <a:effectLst/>
                          <a:latin typeface="Calibri"/>
                          <a:ea typeface="+mn-ea"/>
                          <a:cs typeface="+mn-cs"/>
                        </a:rPr>
                        <a:t>Receive requests from the Internet</a:t>
                      </a:r>
                      <a:endParaRPr lang="en-US" sz="1800" kern="1200" baseline="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IE" sz="1800" b="0" i="0" u="none" strike="noStrike" kern="1200" dirty="0">
                          <a:solidFill>
                            <a:schemeClr val="tx1"/>
                          </a:solidFill>
                          <a:effectLst/>
                          <a:latin typeface="Calibri"/>
                          <a:ea typeface="+mn-ea"/>
                          <a:cs typeface="+mn-cs"/>
                        </a:rPr>
                        <a:t>Port: 80</a:t>
                      </a:r>
                      <a:endParaRPr lang="en-US" sz="1800" kern="1200" baseline="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82307">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For </a:t>
                      </a:r>
                      <a:r>
                        <a:rPr lang="en-US" sz="1800"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App</a:t>
                      </a:r>
                      <a:r>
                        <a:rPr lang="en-US" sz="1800" baseline="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Tier</a:t>
                      </a:r>
                      <a:endParaRPr lang="en-US" sz="1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accent2">
                        <a:lumMod val="50000"/>
                      </a:schemeClr>
                    </a:solidFill>
                  </a:tcPr>
                </a:tc>
                <a:tc>
                  <a:txBody>
                    <a:bodyPr/>
                    <a:lstStyle/>
                    <a:p>
                      <a:r>
                        <a:rPr lang="en-US" sz="1800" u="none" dirty="0">
                          <a:solidFill>
                            <a:srgbClr val="474746"/>
                          </a:solidFill>
                          <a:latin typeface="Amazon Ember" panose="020B0603020204020204" pitchFamily="34" charset="0"/>
                          <a:ea typeface="Amazon Ember" panose="020B0603020204020204" pitchFamily="34" charset="0"/>
                          <a:cs typeface="Amazon Ember" panose="020B0603020204020204" pitchFamily="34" charset="0"/>
                        </a:rPr>
                        <a:t>app-elb</a:t>
                      </a: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latin typeface="Amazon Ember" panose="020B0603020204020204" pitchFamily="34" charset="0"/>
                          <a:ea typeface="Amazon Ember" panose="020B0603020204020204" pitchFamily="34" charset="0"/>
                          <a:cs typeface="Amazon Ember" panose="020B0603020204020204" pitchFamily="34" charset="0"/>
                        </a:rPr>
                        <a:t>Internal</a:t>
                      </a: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nb-NO" sz="1800" b="0" i="0" u="none" strike="noStrike" kern="1200" dirty="0">
                          <a:solidFill>
                            <a:schemeClr val="tx1"/>
                          </a:solidFill>
                          <a:effectLst/>
                          <a:latin typeface="+mn-lt"/>
                          <a:ea typeface="+mn-ea"/>
                          <a:cs typeface="+mn-cs"/>
                        </a:rPr>
                        <a:t>App Private Subnet 1</a:t>
                      </a:r>
                      <a:endParaRPr lang="nb-NO" b="0" dirty="0">
                        <a:effectLst/>
                      </a:endParaRPr>
                    </a:p>
                    <a:p>
                      <a:pPr rtl="0"/>
                      <a:r>
                        <a:rPr lang="nb-NO" sz="1800" b="0" i="0" u="none" strike="noStrike" kern="1200" dirty="0">
                          <a:solidFill>
                            <a:schemeClr val="tx1"/>
                          </a:solidFill>
                          <a:effectLst/>
                          <a:latin typeface="+mn-lt"/>
                          <a:ea typeface="+mn-ea"/>
                          <a:cs typeface="+mn-cs"/>
                        </a:rPr>
                        <a:t>App Private Subnet 2</a:t>
                      </a:r>
                      <a:endParaRPr lang="nb-NO" b="0" dirty="0">
                        <a:effectLst/>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800" u="none" dirty="0">
                          <a:solidFill>
                            <a:srgbClr val="474746"/>
                          </a:solidFill>
                          <a:latin typeface="Amazon Ember" panose="020B0603020204020204" pitchFamily="34" charset="0"/>
                          <a:ea typeface="Amazon Ember" panose="020B0603020204020204" pitchFamily="34" charset="0"/>
                          <a:cs typeface="Amazon Ember" panose="020B0603020204020204" pitchFamily="34" charset="0"/>
                        </a:rPr>
                        <a:t>app-elb-sg</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800" b="0" i="0" u="none" strike="noStrike" kern="1200" dirty="0">
                          <a:solidFill>
                            <a:schemeClr val="tx1"/>
                          </a:solidFill>
                          <a:effectLst/>
                          <a:latin typeface="Calibri"/>
                          <a:ea typeface="+mn-ea"/>
                          <a:cs typeface="+mn-cs"/>
                        </a:rPr>
                        <a:t>Receive requests from web tier server</a:t>
                      </a:r>
                      <a:endParaRPr lang="en-US" sz="1800" dirty="0">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IE" sz="1800" b="0" i="0" u="none" strike="noStrike" kern="1200" dirty="0">
                          <a:solidFill>
                            <a:schemeClr val="tx1"/>
                          </a:solidFill>
                          <a:effectLst/>
                          <a:latin typeface="Calibri"/>
                          <a:ea typeface="+mn-ea"/>
                          <a:cs typeface="+mn-cs"/>
                        </a:rPr>
                        <a:t>Port: 8080</a:t>
                      </a:r>
                      <a:endParaRPr lang="en-US" sz="1800" u="none" dirty="0">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aphicFrame>
        <p:nvGraphicFramePr>
          <p:cNvPr id="8" name="Table 7">
            <a:extLst>
              <a:ext uri="{FF2B5EF4-FFF2-40B4-BE49-F238E27FC236}">
                <a16:creationId xmlns:a16="http://schemas.microsoft.com/office/drawing/2014/main" id="{9041EB26-B488-8448-8C59-C6C7ADCBBA8B}"/>
              </a:ext>
            </a:extLst>
          </p:cNvPr>
          <p:cNvGraphicFramePr>
            <a:graphicFrameLocks noGrp="1"/>
          </p:cNvGraphicFramePr>
          <p:nvPr>
            <p:extLst>
              <p:ext uri="{D42A27DB-BD31-4B8C-83A1-F6EECF244321}">
                <p14:modId xmlns:p14="http://schemas.microsoft.com/office/powerpoint/2010/main" val="1806752172"/>
              </p:ext>
            </p:extLst>
          </p:nvPr>
        </p:nvGraphicFramePr>
        <p:xfrm>
          <a:off x="630025" y="3728447"/>
          <a:ext cx="10443918" cy="2866372"/>
        </p:xfrm>
        <a:graphic>
          <a:graphicData uri="http://schemas.openxmlformats.org/drawingml/2006/table">
            <a:tbl>
              <a:tblPr firstRow="1" bandRow="1"/>
              <a:tblGrid>
                <a:gridCol w="2634746">
                  <a:extLst>
                    <a:ext uri="{9D8B030D-6E8A-4147-A177-3AD203B41FA5}">
                      <a16:colId xmlns:a16="http://schemas.microsoft.com/office/drawing/2014/main" val="20000"/>
                    </a:ext>
                  </a:extLst>
                </a:gridCol>
                <a:gridCol w="2543778">
                  <a:extLst>
                    <a:ext uri="{9D8B030D-6E8A-4147-A177-3AD203B41FA5}">
                      <a16:colId xmlns:a16="http://schemas.microsoft.com/office/drawing/2014/main" val="20001"/>
                    </a:ext>
                  </a:extLst>
                </a:gridCol>
                <a:gridCol w="3168212">
                  <a:extLst>
                    <a:ext uri="{9D8B030D-6E8A-4147-A177-3AD203B41FA5}">
                      <a16:colId xmlns:a16="http://schemas.microsoft.com/office/drawing/2014/main" val="20002"/>
                    </a:ext>
                  </a:extLst>
                </a:gridCol>
                <a:gridCol w="2097182">
                  <a:extLst>
                    <a:ext uri="{9D8B030D-6E8A-4147-A177-3AD203B41FA5}">
                      <a16:colId xmlns:a16="http://schemas.microsoft.com/office/drawing/2014/main" val="20003"/>
                    </a:ext>
                  </a:extLst>
                </a:gridCol>
              </a:tblGrid>
              <a:tr h="671812">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800" b="1"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Instance</a:t>
                      </a:r>
                      <a:r>
                        <a:rPr lang="en-US" sz="18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Tier</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accent2">
                        <a:lumMod val="50000"/>
                      </a:scheme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8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SG</a:t>
                      </a:r>
                      <a:r>
                        <a:rPr lang="en-US" sz="1800" b="1" baseline="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Name*</a:t>
                      </a:r>
                      <a:endParaRPr lang="en-US" sz="18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2">
                        <a:lumMod val="50000"/>
                      </a:scheme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800" b="1"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Rule</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accent2">
                        <a:lumMod val="50000"/>
                      </a:scheme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8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Source</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accent2">
                        <a:lumMod val="50000"/>
                      </a:schemeClr>
                    </a:solidFill>
                  </a:tcPr>
                </a:tc>
                <a:extLst>
                  <a:ext uri="{0D108BD9-81ED-4DB2-BD59-A6C34878D82A}">
                    <a16:rowId xmlns:a16="http://schemas.microsoft.com/office/drawing/2014/main" val="10000"/>
                  </a:ext>
                </a:extLst>
              </a:tr>
              <a:tr h="381753">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600"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Web</a:t>
                      </a:r>
                      <a:r>
                        <a:rPr lang="en-US" sz="1600" baseline="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Tier</a:t>
                      </a:r>
                      <a:endPar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solidFill>
                      <a:schemeClr val="accent2">
                        <a:lumMod val="50000"/>
                      </a:scheme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600" u="none"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web-tier</a:t>
                      </a:r>
                      <a:r>
                        <a:rPr lang="en-US" sz="1600" u="none" baseline="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-sg</a:t>
                      </a:r>
                      <a:endParaRPr lang="en-US" sz="1600" u="none"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800" b="0" i="0" u="none" strike="noStrike" kern="1200" dirty="0">
                          <a:solidFill>
                            <a:schemeClr val="tx1"/>
                          </a:solidFill>
                          <a:effectLst/>
                          <a:latin typeface="Calibri"/>
                          <a:ea typeface="+mn-ea"/>
                          <a:cs typeface="+mn-cs"/>
                        </a:rPr>
                        <a:t>Receives requests from the web tier Elastic Load Balancer</a:t>
                      </a:r>
                      <a:endParaRPr lang="en-US" sz="1600" kern="1200" baseline="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IE" sz="1800" b="0" i="0" u="none" strike="noStrike" kern="1200" dirty="0">
                          <a:solidFill>
                            <a:schemeClr val="tx1"/>
                          </a:solidFill>
                          <a:effectLst/>
                          <a:latin typeface="Calibri"/>
                          <a:ea typeface="+mn-ea"/>
                          <a:cs typeface="+mn-cs"/>
                        </a:rPr>
                        <a:t>Port: 80</a:t>
                      </a:r>
                      <a:endParaRPr lang="en-US" sz="1600" u="none" kern="1200" baseline="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5190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600"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App</a:t>
                      </a:r>
                      <a:r>
                        <a:rPr lang="en-US" sz="1600" baseline="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Tier</a:t>
                      </a:r>
                      <a:endPar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accent2">
                        <a:lumMod val="50000"/>
                      </a:scheme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600" u="none"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app-tier-sg</a:t>
                      </a:r>
                    </a:p>
                  </a:txBody>
                  <a:tcPr anchor="ct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tx1"/>
                          </a:solidFill>
                          <a:effectLst/>
                          <a:latin typeface="Calibri"/>
                          <a:ea typeface="+mn-ea"/>
                          <a:cs typeface="+mn-cs"/>
                        </a:rPr>
                        <a:t>Receives requests from the application tier Elastic Load Balancer</a:t>
                      </a:r>
                      <a:endPar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IE" sz="1800" b="0" i="0" u="none" strike="noStrike" kern="1200" dirty="0">
                          <a:solidFill>
                            <a:schemeClr val="tx1"/>
                          </a:solidFill>
                          <a:effectLst/>
                          <a:latin typeface="Calibri"/>
                          <a:ea typeface="+mn-ea"/>
                          <a:cs typeface="+mn-cs"/>
                        </a:rPr>
                        <a:t>Port: 80</a:t>
                      </a:r>
                      <a:endParaRPr lang="en-US" sz="1600" u="none"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83624">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Database Tier</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accent2">
                        <a:lumMod val="50000"/>
                      </a:scheme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600" u="none"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db-tier-sg</a:t>
                      </a:r>
                    </a:p>
                  </a:txBody>
                  <a:tcPr anchor="ct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800" b="0" i="0" u="none" strike="noStrike" kern="1200" dirty="0">
                          <a:solidFill>
                            <a:schemeClr val="tx1"/>
                          </a:solidFill>
                          <a:effectLst/>
                          <a:latin typeface="Calibri"/>
                          <a:ea typeface="+mn-ea"/>
                          <a:cs typeface="+mn-cs"/>
                        </a:rPr>
                        <a:t>Receives requests from the application servers</a:t>
                      </a:r>
                      <a:endPar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IE" sz="1800" b="0" i="0" u="none" strike="noStrike" kern="1200" dirty="0">
                          <a:solidFill>
                            <a:schemeClr val="tx1"/>
                          </a:solidFill>
                          <a:effectLst/>
                          <a:latin typeface="Calibri"/>
                          <a:ea typeface="+mn-ea"/>
                          <a:cs typeface="+mn-cs"/>
                        </a:rPr>
                        <a:t>Port: 433</a:t>
                      </a:r>
                      <a:endParaRPr lang="en-US" sz="1600" u="none"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225388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8E29DFE-5C18-784E-B2C8-33169CB7D282}"/>
              </a:ext>
            </a:extLst>
          </p:cNvPr>
          <p:cNvSpPr/>
          <p:nvPr/>
        </p:nvSpPr>
        <p:spPr>
          <a:xfrm>
            <a:off x="419100" y="1473885"/>
            <a:ext cx="4381500" cy="4832092"/>
          </a:xfrm>
          <a:prstGeom prst="rect">
            <a:avLst/>
          </a:prstGeom>
        </p:spPr>
        <p:txBody>
          <a:bodyPr wrap="square">
            <a:spAutoFit/>
          </a:bodyPr>
          <a:lstStyle/>
          <a:p>
            <a:pPr algn="ctr"/>
            <a:r>
              <a:rPr lang="en-US" sz="4400" dirty="0">
                <a:solidFill>
                  <a:schemeClr val="accent2">
                    <a:lumMod val="75000"/>
                  </a:schemeClr>
                </a:solidFill>
              </a:rPr>
              <a:t>The new architecture should be designed for business continuity and resiliency.</a:t>
            </a:r>
          </a:p>
        </p:txBody>
      </p:sp>
      <p:sp>
        <p:nvSpPr>
          <p:cNvPr id="2" name="Title 1">
            <a:extLst>
              <a:ext uri="{FF2B5EF4-FFF2-40B4-BE49-F238E27FC236}">
                <a16:creationId xmlns:a16="http://schemas.microsoft.com/office/drawing/2014/main" id="{D1F53627-92D3-7048-9B70-62598433124B}"/>
              </a:ext>
            </a:extLst>
          </p:cNvPr>
          <p:cNvSpPr>
            <a:spLocks noGrp="1"/>
          </p:cNvSpPr>
          <p:nvPr>
            <p:ph type="title"/>
          </p:nvPr>
        </p:nvSpPr>
        <p:spPr/>
        <p:txBody>
          <a:bodyPr>
            <a:normAutofit/>
          </a:bodyPr>
          <a:lstStyle/>
          <a:p>
            <a:r>
              <a:rPr lang="en-US" sz="3600" dirty="0"/>
              <a:t>Detailed Requirements – Business Continuity</a:t>
            </a:r>
          </a:p>
        </p:txBody>
      </p:sp>
      <p:sp>
        <p:nvSpPr>
          <p:cNvPr id="4" name="Slide Number Placeholder 3">
            <a:extLst>
              <a:ext uri="{FF2B5EF4-FFF2-40B4-BE49-F238E27FC236}">
                <a16:creationId xmlns:a16="http://schemas.microsoft.com/office/drawing/2014/main" id="{581C7F46-E238-B24C-A973-006414F4D1B3}"/>
              </a:ext>
            </a:extLst>
          </p:cNvPr>
          <p:cNvSpPr>
            <a:spLocks noGrp="1"/>
          </p:cNvSpPr>
          <p:nvPr>
            <p:ph type="sldNum" sz="quarter" idx="12"/>
          </p:nvPr>
        </p:nvSpPr>
        <p:spPr/>
        <p:txBody>
          <a:bodyPr/>
          <a:lstStyle/>
          <a:p>
            <a:fld id="{9FC43BFD-8FF7-A343-A8A6-E2338FCE8046}" type="slidenum">
              <a:rPr lang="en-US" smtClean="0"/>
              <a:pPr/>
              <a:t>34</a:t>
            </a:fld>
            <a:endParaRPr lang="en-US" dirty="0"/>
          </a:p>
        </p:txBody>
      </p:sp>
      <p:sp>
        <p:nvSpPr>
          <p:cNvPr id="8" name="Slide Number Placeholder 3">
            <a:extLst>
              <a:ext uri="{FF2B5EF4-FFF2-40B4-BE49-F238E27FC236}">
                <a16:creationId xmlns:a16="http://schemas.microsoft.com/office/drawing/2014/main" id="{D374E233-B4B4-C440-A6AA-6C181E7C0485}"/>
              </a:ext>
            </a:extLst>
          </p:cNvPr>
          <p:cNvSpPr txBox="1">
            <a:spLocks/>
          </p:cNvSpPr>
          <p:nvPr/>
        </p:nvSpPr>
        <p:spPr>
          <a:xfrm>
            <a:off x="9006607" y="6572512"/>
            <a:ext cx="2742486" cy="365125"/>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9" name="Rectangle 18">
            <a:extLst>
              <a:ext uri="{FF2B5EF4-FFF2-40B4-BE49-F238E27FC236}">
                <a16:creationId xmlns:a16="http://schemas.microsoft.com/office/drawing/2014/main" id="{53A5F4BB-A902-6A4F-A9F5-114C6CB22132}"/>
              </a:ext>
            </a:extLst>
          </p:cNvPr>
          <p:cNvSpPr/>
          <p:nvPr/>
        </p:nvSpPr>
        <p:spPr>
          <a:xfrm>
            <a:off x="4400550" y="1365691"/>
            <a:ext cx="7505700" cy="5509200"/>
          </a:xfrm>
          <a:prstGeom prst="rect">
            <a:avLst/>
          </a:prstGeom>
          <a:solidFill>
            <a:schemeClr val="bg1">
              <a:alpha val="50000"/>
            </a:schemeClr>
          </a:solidFill>
        </p:spPr>
        <p:txBody>
          <a:bodyPr wrap="square">
            <a:spAutoFit/>
          </a:bodyPr>
          <a:lstStyle/>
          <a:p>
            <a:pPr marL="1256295" lvl="2" indent="-342900">
              <a:spcBef>
                <a:spcPts val="1200"/>
              </a:spcBef>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The web and application tiers should be </a:t>
            </a:r>
            <a:r>
              <a:rPr lang="en-US" sz="2400" b="1" dirty="0">
                <a:latin typeface="Amazon Ember" panose="020B0603020204020204" pitchFamily="34" charset="0"/>
                <a:ea typeface="Amazon Ember" panose="020B0603020204020204" pitchFamily="34" charset="0"/>
                <a:cs typeface="Amazon Ember" panose="020B0603020204020204" pitchFamily="34" charset="0"/>
              </a:rPr>
              <a:t>resilient and designed for business continuity</a:t>
            </a:r>
            <a:r>
              <a:rPr lang="en-US" sz="2400" dirty="0">
                <a:latin typeface="Amazon Ember" panose="020B0603020204020204" pitchFamily="34" charset="0"/>
                <a:ea typeface="Amazon Ember" panose="020B0603020204020204" pitchFamily="34" charset="0"/>
                <a:cs typeface="Amazon Ember" panose="020B0603020204020204" pitchFamily="34" charset="0"/>
              </a:rPr>
              <a:t>.</a:t>
            </a:r>
          </a:p>
          <a:p>
            <a:pPr marL="1712991" lvl="3" indent="-342900">
              <a:spcBef>
                <a:spcPts val="1200"/>
              </a:spcBef>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If a server becomes unavailable it will be </a:t>
            </a:r>
            <a:r>
              <a:rPr lang="en-US" sz="2400" b="1" dirty="0">
                <a:latin typeface="Amazon Ember" panose="020B0603020204020204" pitchFamily="34" charset="0"/>
                <a:ea typeface="Amazon Ember" panose="020B0603020204020204" pitchFamily="34" charset="0"/>
                <a:cs typeface="Amazon Ember" panose="020B0603020204020204" pitchFamily="34" charset="0"/>
              </a:rPr>
              <a:t>replaced by a new server</a:t>
            </a:r>
            <a:r>
              <a:rPr lang="en-US" sz="2400" dirty="0">
                <a:latin typeface="Amazon Ember" panose="020B0603020204020204" pitchFamily="34" charset="0"/>
                <a:ea typeface="Amazon Ember" panose="020B0603020204020204" pitchFamily="34" charset="0"/>
                <a:cs typeface="Amazon Ember" panose="020B0603020204020204" pitchFamily="34" charset="0"/>
              </a:rPr>
              <a:t>.</a:t>
            </a:r>
          </a:p>
          <a:p>
            <a:pPr marL="1712991" lvl="3" indent="-342900">
              <a:spcBef>
                <a:spcPts val="1200"/>
              </a:spcBef>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A </a:t>
            </a:r>
            <a:r>
              <a:rPr lang="en-US" sz="2400" b="1" dirty="0">
                <a:latin typeface="Amazon Ember" panose="020B0603020204020204" pitchFamily="34" charset="0"/>
                <a:ea typeface="Amazon Ember" panose="020B0603020204020204" pitchFamily="34" charset="0"/>
                <a:cs typeface="Amazon Ember" panose="020B0603020204020204" pitchFamily="34" charset="0"/>
              </a:rPr>
              <a:t>server is considered to be unavailable </a:t>
            </a:r>
            <a:r>
              <a:rPr lang="en-US" sz="2400" dirty="0">
                <a:latin typeface="Amazon Ember" panose="020B0603020204020204" pitchFamily="34" charset="0"/>
                <a:ea typeface="Amazon Ember" panose="020B0603020204020204" pitchFamily="34" charset="0"/>
                <a:cs typeface="Amazon Ember" panose="020B0603020204020204" pitchFamily="34" charset="0"/>
              </a:rPr>
              <a:t>if the operating system or application fails to respond.</a:t>
            </a:r>
          </a:p>
          <a:p>
            <a:pPr marL="1256295" lvl="2" indent="-342900">
              <a:spcBef>
                <a:spcPts val="1200"/>
              </a:spcBef>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The database tier should </a:t>
            </a:r>
            <a:r>
              <a:rPr lang="en-US" sz="2400" b="1" dirty="0">
                <a:latin typeface="Amazon Ember" panose="020B0603020204020204" pitchFamily="34" charset="0"/>
                <a:ea typeface="Amazon Ember" panose="020B0603020204020204" pitchFamily="34" charset="0"/>
                <a:cs typeface="Amazon Ember" panose="020B0603020204020204" pitchFamily="34" charset="0"/>
              </a:rPr>
              <a:t>support Multi-AZ deployment</a:t>
            </a:r>
            <a:r>
              <a:rPr lang="en-US" sz="2400" dirty="0">
                <a:latin typeface="Amazon Ember" panose="020B0603020204020204" pitchFamily="34" charset="0"/>
                <a:ea typeface="Amazon Ember" panose="020B0603020204020204" pitchFamily="34" charset="0"/>
                <a:cs typeface="Amazon Ember" panose="020B0603020204020204" pitchFamily="34" charset="0"/>
              </a:rPr>
              <a:t>.</a:t>
            </a:r>
          </a:p>
          <a:p>
            <a:pPr marL="1256295" lvl="2" indent="-342900">
              <a:spcBef>
                <a:spcPts val="1200"/>
              </a:spcBef>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The architecture should handle doubling the number of servers to </a:t>
            </a:r>
            <a:r>
              <a:rPr lang="en-US" sz="2400" b="1" dirty="0">
                <a:latin typeface="Amazon Ember" panose="020B0603020204020204" pitchFamily="34" charset="0"/>
                <a:ea typeface="Amazon Ember" panose="020B0603020204020204" pitchFamily="34" charset="0"/>
                <a:cs typeface="Amazon Ember" panose="020B0603020204020204" pitchFamily="34" charset="0"/>
              </a:rPr>
              <a:t>support its rapid growth</a:t>
            </a:r>
            <a:r>
              <a:rPr lang="en-US" sz="2400" dirty="0">
                <a:solidFill>
                  <a:schemeClr val="tx1">
                    <a:lumMod val="75000"/>
                    <a:lumOff val="25000"/>
                  </a:schemeClr>
                </a:solidFill>
                <a:latin typeface="Amazon Ember" panose="020B0603020204020204" pitchFamily="34" charset="0"/>
                <a:ea typeface="Amazon Ember" panose="020B0603020204020204" pitchFamily="34" charset="0"/>
                <a:cs typeface="Amazon Ember" panose="020B0603020204020204" pitchFamily="34" charset="0"/>
              </a:rPr>
              <a:t>.</a:t>
            </a:r>
          </a:p>
        </p:txBody>
      </p:sp>
    </p:spTree>
    <p:extLst>
      <p:ext uri="{BB962C8B-B14F-4D97-AF65-F5344CB8AC3E}">
        <p14:creationId xmlns:p14="http://schemas.microsoft.com/office/powerpoint/2010/main" val="25627704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a:extLst>
              <a:ext uri="{FF2B5EF4-FFF2-40B4-BE49-F238E27FC236}">
                <a16:creationId xmlns:a16="http://schemas.microsoft.com/office/drawing/2014/main" id="{9EE701C9-5F50-A547-B8BF-67376F96660F}"/>
              </a:ext>
            </a:extLst>
          </p:cNvPr>
          <p:cNvSpPr txBox="1">
            <a:spLocks/>
          </p:cNvSpPr>
          <p:nvPr/>
        </p:nvSpPr>
        <p:spPr>
          <a:xfrm>
            <a:off x="390939" y="382060"/>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0" i="0" kern="1200">
                <a:solidFill>
                  <a:schemeClr val="bg1"/>
                </a:solidFill>
                <a:latin typeface="Amazon Ember Light" charset="0"/>
                <a:ea typeface="Amazon Ember Light" charset="0"/>
                <a:cs typeface="Amazon Ember Light" charset="0"/>
              </a:defRPr>
            </a:lvl1pPr>
          </a:lstStyle>
          <a:p>
            <a:r>
              <a:rPr lang="en-US" sz="3200" dirty="0"/>
              <a:t>Solution – Business Continuity</a:t>
            </a:r>
          </a:p>
        </p:txBody>
      </p:sp>
      <p:sp>
        <p:nvSpPr>
          <p:cNvPr id="10" name="TextBox 9">
            <a:extLst>
              <a:ext uri="{FF2B5EF4-FFF2-40B4-BE49-F238E27FC236}">
                <a16:creationId xmlns:a16="http://schemas.microsoft.com/office/drawing/2014/main" id="{1F207635-D289-B542-9AC7-A864C81C8338}"/>
              </a:ext>
            </a:extLst>
          </p:cNvPr>
          <p:cNvSpPr txBox="1"/>
          <p:nvPr/>
        </p:nvSpPr>
        <p:spPr>
          <a:xfrm>
            <a:off x="419100" y="1423837"/>
            <a:ext cx="11087100" cy="461665"/>
          </a:xfrm>
          <a:prstGeom prst="rect">
            <a:avLst/>
          </a:prstGeom>
          <a:noFill/>
        </p:spPr>
        <p:txBody>
          <a:bodyPr wrap="square" rtlCol="0">
            <a:spAutoFit/>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Use this chart to describe the automatic scaling launch configuration.</a:t>
            </a:r>
          </a:p>
        </p:txBody>
      </p:sp>
      <p:sp>
        <p:nvSpPr>
          <p:cNvPr id="7" name="TextBox 6">
            <a:extLst>
              <a:ext uri="{FF2B5EF4-FFF2-40B4-BE49-F238E27FC236}">
                <a16:creationId xmlns:a16="http://schemas.microsoft.com/office/drawing/2014/main" id="{107CD728-4D20-FC4B-B5EF-7771D1F79BAE}"/>
              </a:ext>
            </a:extLst>
          </p:cNvPr>
          <p:cNvSpPr txBox="1"/>
          <p:nvPr/>
        </p:nvSpPr>
        <p:spPr>
          <a:xfrm>
            <a:off x="511149" y="4925216"/>
            <a:ext cx="6210300" cy="338554"/>
          </a:xfrm>
          <a:prstGeom prst="rect">
            <a:avLst/>
          </a:prstGeom>
          <a:noFill/>
        </p:spPr>
        <p:txBody>
          <a:bodyPr wrap="square" rtlCol="0">
            <a:spAutoFit/>
          </a:bodyPr>
          <a:lstStyle>
            <a:defPPr>
              <a:defRPr lang="en-US"/>
            </a:defPPr>
            <a:lvl1pPr>
              <a:defRPr sz="1600">
                <a:latin typeface="Amazon Ember" panose="02000000000000000000" pitchFamily="2" charset="0"/>
                <a:ea typeface="Amazon Ember" panose="02000000000000000000" pitchFamily="2" charset="0"/>
              </a:defRPr>
            </a:lvl1pPr>
          </a:lstStyle>
          <a:p>
            <a:r>
              <a:rPr lang="en-US" dirty="0"/>
              <a:t>* Names must be configured as shown to meet the lab objectives</a:t>
            </a:r>
          </a:p>
        </p:txBody>
      </p:sp>
      <p:graphicFrame>
        <p:nvGraphicFramePr>
          <p:cNvPr id="9" name="Table 8">
            <a:extLst>
              <a:ext uri="{FF2B5EF4-FFF2-40B4-BE49-F238E27FC236}">
                <a16:creationId xmlns:a16="http://schemas.microsoft.com/office/drawing/2014/main" id="{19B4AC2A-6501-3645-A79E-45F18CFBAF62}"/>
              </a:ext>
            </a:extLst>
          </p:cNvPr>
          <p:cNvGraphicFramePr>
            <a:graphicFrameLocks noGrp="1"/>
          </p:cNvGraphicFramePr>
          <p:nvPr>
            <p:extLst>
              <p:ext uri="{D42A27DB-BD31-4B8C-83A1-F6EECF244321}">
                <p14:modId xmlns:p14="http://schemas.microsoft.com/office/powerpoint/2010/main" val="2535762165"/>
              </p:ext>
            </p:extLst>
          </p:nvPr>
        </p:nvGraphicFramePr>
        <p:xfrm>
          <a:off x="595180" y="2047778"/>
          <a:ext cx="10244269" cy="2696628"/>
        </p:xfrm>
        <a:graphic>
          <a:graphicData uri="http://schemas.openxmlformats.org/drawingml/2006/table">
            <a:tbl>
              <a:tblPr firstRow="1" bandRow="1"/>
              <a:tblGrid>
                <a:gridCol w="1020461">
                  <a:extLst>
                    <a:ext uri="{9D8B030D-6E8A-4147-A177-3AD203B41FA5}">
                      <a16:colId xmlns:a16="http://schemas.microsoft.com/office/drawing/2014/main" val="20000"/>
                    </a:ext>
                  </a:extLst>
                </a:gridCol>
                <a:gridCol w="1517336">
                  <a:extLst>
                    <a:ext uri="{9D8B030D-6E8A-4147-A177-3AD203B41FA5}">
                      <a16:colId xmlns:a16="http://schemas.microsoft.com/office/drawing/2014/main" val="20001"/>
                    </a:ext>
                  </a:extLst>
                </a:gridCol>
                <a:gridCol w="1118037">
                  <a:extLst>
                    <a:ext uri="{9D8B030D-6E8A-4147-A177-3AD203B41FA5}">
                      <a16:colId xmlns:a16="http://schemas.microsoft.com/office/drawing/2014/main" val="20002"/>
                    </a:ext>
                  </a:extLst>
                </a:gridCol>
                <a:gridCol w="1377582">
                  <a:extLst>
                    <a:ext uri="{9D8B030D-6E8A-4147-A177-3AD203B41FA5}">
                      <a16:colId xmlns:a16="http://schemas.microsoft.com/office/drawing/2014/main" val="20003"/>
                    </a:ext>
                  </a:extLst>
                </a:gridCol>
                <a:gridCol w="2276004">
                  <a:extLst>
                    <a:ext uri="{9D8B030D-6E8A-4147-A177-3AD203B41FA5}">
                      <a16:colId xmlns:a16="http://schemas.microsoft.com/office/drawing/2014/main" val="20004"/>
                    </a:ext>
                  </a:extLst>
                </a:gridCol>
                <a:gridCol w="1197898">
                  <a:extLst>
                    <a:ext uri="{9D8B030D-6E8A-4147-A177-3AD203B41FA5}">
                      <a16:colId xmlns:a16="http://schemas.microsoft.com/office/drawing/2014/main" val="20005"/>
                    </a:ext>
                  </a:extLst>
                </a:gridCol>
                <a:gridCol w="1736951">
                  <a:extLst>
                    <a:ext uri="{9D8B030D-6E8A-4147-A177-3AD203B41FA5}">
                      <a16:colId xmlns:a16="http://schemas.microsoft.com/office/drawing/2014/main" val="20006"/>
                    </a:ext>
                  </a:extLst>
                </a:gridCol>
              </a:tblGrid>
              <a:tr h="61155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0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Tier</a:t>
                      </a: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accent2">
                        <a:lumMod val="50000"/>
                      </a:schemeClr>
                    </a:solidFill>
                  </a:tcPr>
                </a:tc>
                <a:tc>
                  <a:txBody>
                    <a:bodyPr/>
                    <a:lstStyle/>
                    <a:p>
                      <a:pPr algn="ctr"/>
                      <a:r>
                        <a:rPr lang="en-US" sz="20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OS</a:t>
                      </a: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2">
                        <a:lumMod val="50000"/>
                      </a:scheme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000" b="1"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Type</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2">
                        <a:lumMod val="50000"/>
                      </a:scheme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0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Size </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2">
                        <a:lumMod val="50000"/>
                      </a:schemeClr>
                    </a:solidFill>
                  </a:tcPr>
                </a:tc>
                <a:tc>
                  <a:txBody>
                    <a:bodyPr/>
                    <a:lstStyle/>
                    <a:p>
                      <a:pPr algn="ctr"/>
                      <a:r>
                        <a:rPr lang="en-US" sz="20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Configuration</a:t>
                      </a:r>
                      <a:r>
                        <a:rPr lang="en-US" sz="2000" b="1" baseline="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Name*</a:t>
                      </a:r>
                      <a:endParaRPr lang="en-US" sz="20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2">
                        <a:lumMod val="50000"/>
                      </a:schemeClr>
                    </a:solidFill>
                  </a:tcPr>
                </a:tc>
                <a:tc>
                  <a:txBody>
                    <a:bodyPr/>
                    <a:lstStyle/>
                    <a:p>
                      <a:pPr algn="ctr"/>
                      <a:r>
                        <a:rPr lang="en-US" sz="2000" b="1"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Role</a:t>
                      </a:r>
                    </a:p>
                  </a:txBody>
                  <a:tcPr anchor="ctr">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2">
                        <a:lumMod val="50000"/>
                      </a:schemeClr>
                    </a:solidFill>
                  </a:tcPr>
                </a:tc>
                <a:tc>
                  <a:txBody>
                    <a:bodyPr/>
                    <a:lstStyle/>
                    <a:p>
                      <a:pPr algn="ctr"/>
                      <a:r>
                        <a:rPr lang="en-US" sz="2000" b="1"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Security Group</a:t>
                      </a: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2">
                        <a:lumMod val="50000"/>
                      </a:schemeClr>
                    </a:solidFill>
                  </a:tcPr>
                </a:tc>
                <a:extLst>
                  <a:ext uri="{0D108BD9-81ED-4DB2-BD59-A6C34878D82A}">
                    <a16:rowId xmlns:a16="http://schemas.microsoft.com/office/drawing/2014/main" val="10000"/>
                  </a:ext>
                </a:extLst>
              </a:tr>
              <a:tr h="997794">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2000"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Web</a:t>
                      </a: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accent2">
                        <a:lumMod val="50000"/>
                      </a:schemeClr>
                    </a:solidFill>
                  </a:tcPr>
                </a:tc>
                <a:tc>
                  <a:txBody>
                    <a:bodyPr/>
                    <a:lstStyle/>
                    <a:p>
                      <a:pPr marL="0" algn="ctr" defTabSz="457200" rtl="0" eaLnBrk="1" latinLnBrk="0" hangingPunct="1"/>
                      <a:r>
                        <a:rPr lang="en-IE" sz="1800" b="0" i="0" u="none" strike="noStrike" kern="1200" dirty="0">
                          <a:solidFill>
                            <a:schemeClr val="tx1"/>
                          </a:solidFill>
                          <a:effectLst/>
                          <a:latin typeface="+mn-lt"/>
                          <a:ea typeface="+mn-ea"/>
                          <a:cs typeface="+mn-cs"/>
                        </a:rPr>
                        <a:t>Windows</a:t>
                      </a:r>
                      <a:endParaRPr lang="en-US" sz="2000" kern="1200" baseline="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000"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t3</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IE" sz="1800" b="0" i="0" u="none" strike="noStrike" kern="1200" dirty="0">
                          <a:solidFill>
                            <a:schemeClr val="tx1"/>
                          </a:solidFill>
                          <a:effectLst/>
                          <a:latin typeface="Calibri"/>
                          <a:ea typeface="+mn-ea"/>
                          <a:cs typeface="+mn-cs"/>
                        </a:rPr>
                        <a:t>medium</a:t>
                      </a:r>
                      <a:endParaRPr lang="en-US" sz="2000"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2000" u="none"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WebTier</a:t>
                      </a:r>
                    </a:p>
                  </a:txBody>
                  <a:tcPr anchor="ctr">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IE" sz="1800" b="0" i="0" u="none" strike="noStrike" kern="1200" dirty="0">
                          <a:solidFill>
                            <a:schemeClr val="tx1"/>
                          </a:solidFill>
                          <a:effectLst/>
                          <a:latin typeface="+mn-lt"/>
                          <a:ea typeface="+mn-ea"/>
                          <a:cs typeface="+mn-cs"/>
                        </a:rPr>
                        <a:t>Developer</a:t>
                      </a:r>
                      <a:endParaRPr lang="en-US" sz="2000"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E" sz="1800" b="0" i="0" u="none" strike="noStrike" kern="1200" dirty="0">
                          <a:solidFill>
                            <a:schemeClr val="tx1"/>
                          </a:solidFill>
                          <a:effectLst/>
                          <a:latin typeface="+mn-lt"/>
                          <a:ea typeface="+mn-ea"/>
                          <a:cs typeface="+mn-cs"/>
                        </a:rPr>
                        <a:t>Web-tier-sg</a:t>
                      </a:r>
                      <a:endParaRPr lang="en-US" sz="2000" u="none"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997794">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2000"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App</a:t>
                      </a: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accent2">
                        <a:lumMod val="5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E" sz="1800" b="0" i="0" u="none" strike="noStrike" kern="1200" dirty="0">
                          <a:solidFill>
                            <a:schemeClr val="tx1"/>
                          </a:solidFill>
                          <a:effectLst/>
                          <a:latin typeface="+mn-lt"/>
                          <a:ea typeface="+mn-ea"/>
                          <a:cs typeface="+mn-cs"/>
                        </a:rPr>
                        <a:t>Windows</a:t>
                      </a:r>
                      <a:endParaRPr lang="en-US" sz="2000" kern="1200" baseline="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000"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t3</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ctr" defTabSz="457200" rtl="0" eaLnBrk="1" latinLnBrk="0" hangingPunct="1"/>
                      <a:r>
                        <a:rPr lang="en-US" sz="2000" u="none"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micro</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1"/>
                          </a:solidFill>
                          <a:effectLst/>
                          <a:uLnTx/>
                          <a:uFillTx/>
                          <a:latin typeface="Amazon Ember" panose="020B0603020204020204" pitchFamily="34" charset="0"/>
                          <a:ea typeface="Amazon Ember" panose="020B0603020204020204" pitchFamily="34" charset="0"/>
                          <a:cs typeface="Amazon Ember" panose="020B0603020204020204" pitchFamily="34" charset="0"/>
                        </a:rPr>
                        <a:t>AppTier</a:t>
                      </a:r>
                    </a:p>
                  </a:txBody>
                  <a:tcPr anchor="ctr">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E" sz="1800" b="0" i="0" u="none" strike="noStrike" kern="1200" dirty="0">
                          <a:solidFill>
                            <a:schemeClr val="tx1"/>
                          </a:solidFill>
                          <a:effectLst/>
                          <a:latin typeface="+mn-lt"/>
                          <a:ea typeface="+mn-ea"/>
                          <a:cs typeface="+mn-cs"/>
                        </a:rPr>
                        <a:t>Developer</a:t>
                      </a:r>
                      <a:endParaRPr kumimoji="0" lang="en-US" sz="2000" b="0" i="0" u="none" strike="noStrike" kern="1200" cap="none" spc="0" normalizeH="0" baseline="0" noProof="0" dirty="0">
                        <a:ln>
                          <a:noFill/>
                        </a:ln>
                        <a:solidFill>
                          <a:schemeClr val="tx1"/>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E" sz="1800" b="0" i="0" u="none" strike="noStrike" kern="1200" dirty="0">
                          <a:solidFill>
                            <a:schemeClr val="tx1"/>
                          </a:solidFill>
                          <a:effectLst/>
                          <a:latin typeface="+mn-lt"/>
                          <a:ea typeface="+mn-ea"/>
                          <a:cs typeface="+mn-cs"/>
                        </a:rPr>
                        <a:t>App-tier-sg</a:t>
                      </a:r>
                      <a:endParaRPr lang="en-US" sz="2000" u="none"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743871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a:extLst>
              <a:ext uri="{FF2B5EF4-FFF2-40B4-BE49-F238E27FC236}">
                <a16:creationId xmlns:a16="http://schemas.microsoft.com/office/drawing/2014/main" id="{9EE701C9-5F50-A547-B8BF-67376F96660F}"/>
              </a:ext>
            </a:extLst>
          </p:cNvPr>
          <p:cNvSpPr txBox="1">
            <a:spLocks/>
          </p:cNvSpPr>
          <p:nvPr/>
        </p:nvSpPr>
        <p:spPr>
          <a:xfrm>
            <a:off x="390939" y="382060"/>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0" i="0" kern="1200">
                <a:solidFill>
                  <a:schemeClr val="bg1"/>
                </a:solidFill>
                <a:latin typeface="Amazon Ember Light" charset="0"/>
                <a:ea typeface="Amazon Ember Light" charset="0"/>
                <a:cs typeface="Amazon Ember Light" charset="0"/>
              </a:defRPr>
            </a:lvl1pPr>
          </a:lstStyle>
          <a:p>
            <a:r>
              <a:rPr lang="en-US" sz="3200" dirty="0"/>
              <a:t>Solution – Business Continuity</a:t>
            </a:r>
          </a:p>
        </p:txBody>
      </p:sp>
      <p:sp>
        <p:nvSpPr>
          <p:cNvPr id="6" name="TextBox 5">
            <a:extLst>
              <a:ext uri="{FF2B5EF4-FFF2-40B4-BE49-F238E27FC236}">
                <a16:creationId xmlns:a16="http://schemas.microsoft.com/office/drawing/2014/main" id="{C745BB35-A769-914B-AAF1-ECDD653751D0}"/>
              </a:ext>
            </a:extLst>
          </p:cNvPr>
          <p:cNvSpPr txBox="1"/>
          <p:nvPr/>
        </p:nvSpPr>
        <p:spPr>
          <a:xfrm>
            <a:off x="688949" y="1509564"/>
            <a:ext cx="10780744" cy="461665"/>
          </a:xfrm>
          <a:prstGeom prst="rect">
            <a:avLst/>
          </a:prstGeom>
          <a:noFill/>
        </p:spPr>
        <p:txBody>
          <a:bodyPr wrap="square" rtlCol="0">
            <a:spAutoFit/>
          </a:bodyPr>
          <a:lstStyle>
            <a:defPPr>
              <a:defRPr lang="en-US"/>
            </a:defPPr>
            <a:lvl1pPr>
              <a:defRPr sz="240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Use this chart to describe the automatic scaling groups.</a:t>
            </a:r>
          </a:p>
        </p:txBody>
      </p:sp>
      <p:graphicFrame>
        <p:nvGraphicFramePr>
          <p:cNvPr id="11" name="Table 10">
            <a:extLst>
              <a:ext uri="{FF2B5EF4-FFF2-40B4-BE49-F238E27FC236}">
                <a16:creationId xmlns:a16="http://schemas.microsoft.com/office/drawing/2014/main" id="{0CDAF9CC-D093-7E4C-A6A3-9906691A9FCA}"/>
              </a:ext>
            </a:extLst>
          </p:cNvPr>
          <p:cNvGraphicFramePr>
            <a:graphicFrameLocks noGrp="1"/>
          </p:cNvGraphicFramePr>
          <p:nvPr>
            <p:extLst>
              <p:ext uri="{D42A27DB-BD31-4B8C-83A1-F6EECF244321}">
                <p14:modId xmlns:p14="http://schemas.microsoft.com/office/powerpoint/2010/main" val="2939399722"/>
              </p:ext>
            </p:extLst>
          </p:nvPr>
        </p:nvGraphicFramePr>
        <p:xfrm>
          <a:off x="-263605" y="2529441"/>
          <a:ext cx="12424347" cy="1981998"/>
        </p:xfrm>
        <a:graphic>
          <a:graphicData uri="http://schemas.openxmlformats.org/drawingml/2006/table">
            <a:tbl>
              <a:tblPr firstRow="1" bandRow="1"/>
              <a:tblGrid>
                <a:gridCol w="557340">
                  <a:extLst>
                    <a:ext uri="{9D8B030D-6E8A-4147-A177-3AD203B41FA5}">
                      <a16:colId xmlns:a16="http://schemas.microsoft.com/office/drawing/2014/main" val="20000"/>
                    </a:ext>
                  </a:extLst>
                </a:gridCol>
                <a:gridCol w="1878140">
                  <a:extLst>
                    <a:ext uri="{9D8B030D-6E8A-4147-A177-3AD203B41FA5}">
                      <a16:colId xmlns:a16="http://schemas.microsoft.com/office/drawing/2014/main" val="20001"/>
                    </a:ext>
                  </a:extLst>
                </a:gridCol>
                <a:gridCol w="1249108">
                  <a:extLst>
                    <a:ext uri="{9D8B030D-6E8A-4147-A177-3AD203B41FA5}">
                      <a16:colId xmlns:a16="http://schemas.microsoft.com/office/drawing/2014/main" val="20002"/>
                    </a:ext>
                  </a:extLst>
                </a:gridCol>
                <a:gridCol w="1829054">
                  <a:extLst>
                    <a:ext uri="{9D8B030D-6E8A-4147-A177-3AD203B41FA5}">
                      <a16:colId xmlns:a16="http://schemas.microsoft.com/office/drawing/2014/main" val="20003"/>
                    </a:ext>
                  </a:extLst>
                </a:gridCol>
                <a:gridCol w="1346835">
                  <a:extLst>
                    <a:ext uri="{9D8B030D-6E8A-4147-A177-3AD203B41FA5}">
                      <a16:colId xmlns:a16="http://schemas.microsoft.com/office/drawing/2014/main" val="20004"/>
                    </a:ext>
                  </a:extLst>
                </a:gridCol>
                <a:gridCol w="1782128">
                  <a:extLst>
                    <a:ext uri="{9D8B030D-6E8A-4147-A177-3AD203B41FA5}">
                      <a16:colId xmlns:a16="http://schemas.microsoft.com/office/drawing/2014/main" val="20005"/>
                    </a:ext>
                  </a:extLst>
                </a:gridCol>
                <a:gridCol w="2097468">
                  <a:extLst>
                    <a:ext uri="{9D8B030D-6E8A-4147-A177-3AD203B41FA5}">
                      <a16:colId xmlns:a16="http://schemas.microsoft.com/office/drawing/2014/main" val="20006"/>
                    </a:ext>
                  </a:extLst>
                </a:gridCol>
                <a:gridCol w="1684274">
                  <a:extLst>
                    <a:ext uri="{9D8B030D-6E8A-4147-A177-3AD203B41FA5}">
                      <a16:colId xmlns:a16="http://schemas.microsoft.com/office/drawing/2014/main" val="20007"/>
                    </a:ext>
                  </a:extLst>
                </a:gridCol>
              </a:tblGrid>
              <a:tr h="429423">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Tier</a:t>
                      </a: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accent2">
                        <a:lumMod val="50000"/>
                      </a:schemeClr>
                    </a:solidFill>
                  </a:tcPr>
                </a:tc>
                <a:tc>
                  <a:txBody>
                    <a:bodyPr/>
                    <a:lstStyle/>
                    <a:p>
                      <a:pPr algn="ctr"/>
                      <a:r>
                        <a:rPr lang="en-US" sz="1400" b="1"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Launch</a:t>
                      </a:r>
                      <a:r>
                        <a:rPr lang="en-US" sz="1400" b="1" u="none" baseline="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Configuration*</a:t>
                      </a:r>
                      <a:endParaRPr lang="en-US" sz="1400" b="1"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2">
                        <a:lumMod val="50000"/>
                      </a:scheme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400" b="1"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Group</a:t>
                      </a:r>
                      <a:r>
                        <a:rPr lang="en-US" sz="1400" b="1" baseline="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Name*</a:t>
                      </a:r>
                      <a:endParaRPr lang="en-US" sz="1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2">
                        <a:lumMod val="50000"/>
                      </a:scheme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400" b="1"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Group</a:t>
                      </a:r>
                      <a:r>
                        <a:rPr lang="en-US" sz="1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Size </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2">
                        <a:lumMod val="50000"/>
                      </a:schemeClr>
                    </a:solidFill>
                  </a:tcPr>
                </a:tc>
                <a:tc>
                  <a:txBody>
                    <a:bodyPr/>
                    <a:lstStyle/>
                    <a:p>
                      <a:pPr algn="ctr"/>
                      <a:r>
                        <a:rPr lang="en-US" sz="1400" b="1"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VPC</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2">
                        <a:lumMod val="50000"/>
                      </a:schemeClr>
                    </a:solidFill>
                  </a:tcPr>
                </a:tc>
                <a:tc>
                  <a:txBody>
                    <a:bodyPr/>
                    <a:lstStyle/>
                    <a:p>
                      <a:pPr algn="ctr"/>
                      <a:r>
                        <a:rPr lang="en-US" sz="1400" b="1"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Subnets</a:t>
                      </a: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2">
                        <a:lumMod val="50000"/>
                      </a:schemeClr>
                    </a:solidFill>
                  </a:tcPr>
                </a:tc>
                <a:tc>
                  <a:txBody>
                    <a:bodyPr/>
                    <a:lstStyle/>
                    <a:p>
                      <a:pPr algn="ctr"/>
                      <a:r>
                        <a:rPr lang="en-US" sz="1400" b="1"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ELB</a:t>
                      </a: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2">
                        <a:lumMod val="50000"/>
                      </a:schemeClr>
                    </a:solidFill>
                  </a:tcPr>
                </a:tc>
                <a:tc>
                  <a:txBody>
                    <a:bodyPr/>
                    <a:lstStyle/>
                    <a:p>
                      <a:pPr algn="ctr"/>
                      <a:r>
                        <a:rPr lang="en-US" sz="1400" b="1"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Tags</a:t>
                      </a: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2">
                        <a:lumMod val="50000"/>
                      </a:schemeClr>
                    </a:solidFill>
                  </a:tcPr>
                </a:tc>
                <a:extLst>
                  <a:ext uri="{0D108BD9-81ED-4DB2-BD59-A6C34878D82A}">
                    <a16:rowId xmlns:a16="http://schemas.microsoft.com/office/drawing/2014/main" val="10000"/>
                  </a:ext>
                </a:extLst>
              </a:tr>
              <a:tr h="771525">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400"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Web</a:t>
                      </a: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accent2">
                        <a:lumMod val="50000"/>
                      </a:schemeClr>
                    </a:solidFill>
                  </a:tcPr>
                </a:tc>
                <a:tc>
                  <a:txBody>
                    <a:bodyPr/>
                    <a:lstStyle/>
                    <a:p>
                      <a:pPr marL="0" algn="ctr" defTabSz="457200" rtl="0" eaLnBrk="1" latinLnBrk="0" hangingPunct="1"/>
                      <a:r>
                        <a:rPr lang="en-US" sz="1400" u="none" kern="12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rPr>
                        <a:t>WebTier</a:t>
                      </a:r>
                      <a:endParaRPr lang="en-US" sz="1400" u="none" kern="1200" baseline="0" dirty="0">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400" u="none" kern="12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rPr>
                        <a:t>WebTier</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rtl="0"/>
                      <a:r>
                        <a:rPr lang="en-US" sz="1400" b="0" i="0" u="none" strike="noStrike" kern="1200" dirty="0">
                          <a:solidFill>
                            <a:schemeClr val="tx1"/>
                          </a:solidFill>
                          <a:effectLst/>
                          <a:latin typeface="Calibri"/>
                          <a:ea typeface="+mn-ea"/>
                          <a:cs typeface="+mn-cs"/>
                        </a:rPr>
                        <a:t>Minimum Capacity : 2</a:t>
                      </a:r>
                      <a:endParaRPr lang="en-US" sz="1400" b="0" dirty="0">
                        <a:effectLst/>
                      </a:endParaRPr>
                    </a:p>
                    <a:p>
                      <a:pPr rtl="0"/>
                      <a:r>
                        <a:rPr lang="en-US" sz="1400" b="0" i="0" u="none" strike="noStrike" kern="1200" dirty="0">
                          <a:solidFill>
                            <a:schemeClr val="tx1"/>
                          </a:solidFill>
                          <a:effectLst/>
                          <a:latin typeface="Calibri"/>
                          <a:ea typeface="+mn-ea"/>
                          <a:cs typeface="+mn-cs"/>
                        </a:rPr>
                        <a:t>Maximum Capacity : 4</a:t>
                      </a:r>
                      <a:endParaRPr lang="en-US" sz="1400" b="0" dirty="0">
                        <a:effectLst/>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IE" sz="1400" b="0" i="0" u="none" strike="noStrike" kern="1200" dirty="0">
                          <a:solidFill>
                            <a:schemeClr val="tx1"/>
                          </a:solidFill>
                          <a:effectLst/>
                          <a:latin typeface="+mn-lt"/>
                          <a:ea typeface="+mn-ea"/>
                          <a:cs typeface="+mn-cs"/>
                        </a:rPr>
                        <a:t>Production VPC</a:t>
                      </a:r>
                      <a:endParaRPr lang="en-US" sz="1400"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nb-NO" sz="1400" b="0" i="0" u="none" strike="noStrike" kern="1200" dirty="0">
                          <a:solidFill>
                            <a:schemeClr val="tx1"/>
                          </a:solidFill>
                          <a:effectLst/>
                          <a:latin typeface="+mn-lt"/>
                          <a:ea typeface="+mn-ea"/>
                          <a:cs typeface="+mn-cs"/>
                        </a:rPr>
                        <a:t>Web Private Subnet 1</a:t>
                      </a:r>
                      <a:endParaRPr lang="nb-NO" sz="1400" b="0" dirty="0">
                        <a:effectLst/>
                      </a:endParaRPr>
                    </a:p>
                    <a:p>
                      <a:pPr rtl="0"/>
                      <a:r>
                        <a:rPr lang="nb-NO" sz="1400" b="0" i="0" u="none" strike="noStrike" kern="1200" dirty="0">
                          <a:solidFill>
                            <a:schemeClr val="tx1"/>
                          </a:solidFill>
                          <a:effectLst/>
                          <a:latin typeface="+mn-lt"/>
                          <a:ea typeface="+mn-ea"/>
                          <a:cs typeface="+mn-cs"/>
                        </a:rPr>
                        <a:t>Web Private Subnet 2</a:t>
                      </a:r>
                      <a:endParaRPr lang="nb-NO" sz="1400" b="0" dirty="0">
                        <a:effectLst/>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E" sz="1400" b="0" i="0" u="none" strike="noStrike" kern="1200" dirty="0">
                          <a:solidFill>
                            <a:schemeClr val="tx1"/>
                          </a:solidFill>
                          <a:effectLst/>
                          <a:latin typeface="+mn-lt"/>
                          <a:ea typeface="+mn-ea"/>
                          <a:cs typeface="+mn-cs"/>
                        </a:rPr>
                        <a:t>Application Load Balancer</a:t>
                      </a:r>
                      <a:endParaRPr lang="en-US" sz="1400" u="none" dirty="0">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IE" sz="1400" b="0" i="0" u="none" strike="noStrike" kern="1200" dirty="0">
                          <a:solidFill>
                            <a:schemeClr val="tx1"/>
                          </a:solidFill>
                          <a:effectLst/>
                          <a:latin typeface="+mn-lt"/>
                          <a:ea typeface="+mn-ea"/>
                          <a:cs typeface="+mn-cs"/>
                        </a:rPr>
                        <a:t>Key = Name </a:t>
                      </a:r>
                    </a:p>
                    <a:p>
                      <a:pPr marL="0" algn="ctr" defTabSz="457200" rtl="0" eaLnBrk="1" latinLnBrk="0" hangingPunct="1"/>
                      <a:r>
                        <a:rPr lang="en-IE" sz="1400" b="0" i="0" u="none" strike="noStrike" kern="1200" dirty="0">
                          <a:solidFill>
                            <a:schemeClr val="tx1"/>
                          </a:solidFill>
                          <a:effectLst/>
                          <a:latin typeface="+mn-lt"/>
                          <a:ea typeface="+mn-ea"/>
                          <a:cs typeface="+mn-cs"/>
                        </a:rPr>
                        <a:t>Value = web-tier-</a:t>
                      </a:r>
                      <a:r>
                        <a:rPr lang="en-IE" sz="1400" b="0" i="0" u="none" strike="noStrike" kern="1200" dirty="0" err="1">
                          <a:solidFill>
                            <a:schemeClr val="tx1"/>
                          </a:solidFill>
                          <a:effectLst/>
                          <a:latin typeface="+mn-lt"/>
                          <a:ea typeface="+mn-ea"/>
                          <a:cs typeface="+mn-cs"/>
                        </a:rPr>
                        <a:t>elb</a:t>
                      </a:r>
                      <a:endParaRPr lang="en-US" sz="1400"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81050">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400" u="none"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App</a:t>
                      </a: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accent2">
                        <a:lumMod val="5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u="none" kern="12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rPr>
                        <a:t>AppTier</a:t>
                      </a:r>
                      <a:endParaRPr lang="en-US" sz="1400" u="none" kern="1200" baseline="0" dirty="0">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400" u="none" kern="12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rPr>
                        <a:t>AppTier</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rtl="0"/>
                      <a:r>
                        <a:rPr lang="en-US" sz="1400" b="0" i="0" u="none" strike="noStrike" kern="1200" dirty="0">
                          <a:solidFill>
                            <a:schemeClr val="tx1"/>
                          </a:solidFill>
                          <a:effectLst/>
                          <a:latin typeface="Calibri"/>
                          <a:ea typeface="+mn-ea"/>
                          <a:cs typeface="+mn-cs"/>
                        </a:rPr>
                        <a:t>Minimum Capacity : 2</a:t>
                      </a:r>
                      <a:endParaRPr lang="en-US" sz="1400" b="0" dirty="0">
                        <a:effectLst/>
                      </a:endParaRPr>
                    </a:p>
                    <a:p>
                      <a:pPr rtl="0"/>
                      <a:r>
                        <a:rPr lang="en-US" sz="1400" b="0" i="0" u="none" strike="noStrike" kern="1200" dirty="0">
                          <a:solidFill>
                            <a:schemeClr val="tx1"/>
                          </a:solidFill>
                          <a:effectLst/>
                          <a:latin typeface="Calibri"/>
                          <a:ea typeface="+mn-ea"/>
                          <a:cs typeface="+mn-cs"/>
                        </a:rPr>
                        <a:t>Maximum Capacity : 4</a:t>
                      </a:r>
                      <a:endParaRPr lang="en-US" sz="1400" b="0" dirty="0">
                        <a:effectLst/>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E" sz="1400" b="0" i="0" u="none" strike="noStrike" kern="1200" dirty="0">
                          <a:solidFill>
                            <a:schemeClr val="tx1"/>
                          </a:solidFill>
                          <a:effectLst/>
                          <a:latin typeface="+mn-lt"/>
                          <a:ea typeface="+mn-ea"/>
                          <a:cs typeface="+mn-cs"/>
                        </a:rPr>
                        <a:t>Production VPC</a:t>
                      </a:r>
                      <a:endParaRPr kumimoji="0" lang="en-US" sz="1400" b="0" i="0" u="none" strike="noStrike" kern="120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nb-NO" sz="1400" b="0" i="0" u="none" strike="noStrike" kern="1200" dirty="0">
                          <a:solidFill>
                            <a:schemeClr val="tx1"/>
                          </a:solidFill>
                          <a:effectLst/>
                          <a:latin typeface="+mn-lt"/>
                          <a:ea typeface="+mn-ea"/>
                          <a:cs typeface="+mn-cs"/>
                        </a:rPr>
                        <a:t>App Private Subnet 1</a:t>
                      </a:r>
                      <a:endParaRPr lang="nb-NO" sz="1400" b="0" dirty="0">
                        <a:effectLst/>
                      </a:endParaRPr>
                    </a:p>
                    <a:p>
                      <a:pPr rtl="0"/>
                      <a:r>
                        <a:rPr lang="nb-NO" sz="1400" b="0" i="0" u="none" strike="noStrike" kern="1200" dirty="0">
                          <a:solidFill>
                            <a:schemeClr val="tx1"/>
                          </a:solidFill>
                          <a:effectLst/>
                          <a:latin typeface="+mn-lt"/>
                          <a:ea typeface="+mn-ea"/>
                          <a:cs typeface="+mn-cs"/>
                        </a:rPr>
                        <a:t>App Private Subnet 2</a:t>
                      </a:r>
                      <a:endParaRPr lang="nb-NO" sz="1400" b="0" dirty="0">
                        <a:effectLst/>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E" sz="1400" b="0" i="0" u="none" strike="noStrike" kern="1200" dirty="0">
                          <a:solidFill>
                            <a:schemeClr val="tx1"/>
                          </a:solidFill>
                          <a:effectLst/>
                          <a:latin typeface="+mn-lt"/>
                          <a:ea typeface="+mn-ea"/>
                          <a:cs typeface="+mn-cs"/>
                        </a:rPr>
                        <a:t>Application Load Balancer</a:t>
                      </a:r>
                      <a:endParaRPr lang="en-US" sz="1400" u="none" dirty="0">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IE" sz="1400" b="0" i="0" u="none" strike="noStrike" kern="1200" dirty="0">
                          <a:solidFill>
                            <a:schemeClr val="tx1"/>
                          </a:solidFill>
                          <a:effectLst/>
                          <a:latin typeface="+mn-lt"/>
                          <a:ea typeface="+mn-ea"/>
                          <a:cs typeface="+mn-cs"/>
                        </a:rPr>
                        <a:t>Key = Name </a:t>
                      </a:r>
                    </a:p>
                    <a:p>
                      <a:pPr algn="ctr" rtl="0"/>
                      <a:r>
                        <a:rPr lang="en-IE" sz="1400" b="0" i="0" u="none" strike="noStrike" kern="1200" dirty="0">
                          <a:solidFill>
                            <a:schemeClr val="tx1"/>
                          </a:solidFill>
                          <a:effectLst/>
                          <a:latin typeface="+mn-lt"/>
                          <a:ea typeface="+mn-ea"/>
                          <a:cs typeface="+mn-cs"/>
                        </a:rPr>
                        <a:t>Value = app-tier-</a:t>
                      </a:r>
                      <a:r>
                        <a:rPr lang="en-IE" sz="1400" b="0" i="0" u="none" strike="noStrike" kern="1200" dirty="0" err="1">
                          <a:solidFill>
                            <a:schemeClr val="tx1"/>
                          </a:solidFill>
                          <a:effectLst/>
                          <a:latin typeface="+mn-lt"/>
                          <a:ea typeface="+mn-ea"/>
                          <a:cs typeface="+mn-cs"/>
                        </a:rPr>
                        <a:t>elb</a:t>
                      </a:r>
                      <a:endParaRPr lang="en-IE" sz="1400" b="0" dirty="0">
                        <a:effectLst/>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818044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53627-92D3-7048-9B70-62598433124B}"/>
              </a:ext>
            </a:extLst>
          </p:cNvPr>
          <p:cNvSpPr>
            <a:spLocks noGrp="1"/>
          </p:cNvSpPr>
          <p:nvPr>
            <p:ph type="title"/>
          </p:nvPr>
        </p:nvSpPr>
        <p:spPr/>
        <p:txBody>
          <a:bodyPr>
            <a:normAutofit/>
          </a:bodyPr>
          <a:lstStyle/>
          <a:p>
            <a:r>
              <a:rPr lang="en-US" sz="3600" dirty="0"/>
              <a:t>Detailed Requirements – Auditing</a:t>
            </a:r>
          </a:p>
        </p:txBody>
      </p:sp>
      <p:sp>
        <p:nvSpPr>
          <p:cNvPr id="4" name="Slide Number Placeholder 3">
            <a:extLst>
              <a:ext uri="{FF2B5EF4-FFF2-40B4-BE49-F238E27FC236}">
                <a16:creationId xmlns:a16="http://schemas.microsoft.com/office/drawing/2014/main" id="{581C7F46-E238-B24C-A973-006414F4D1B3}"/>
              </a:ext>
            </a:extLst>
          </p:cNvPr>
          <p:cNvSpPr>
            <a:spLocks noGrp="1"/>
          </p:cNvSpPr>
          <p:nvPr>
            <p:ph type="sldNum" sz="quarter" idx="12"/>
          </p:nvPr>
        </p:nvSpPr>
        <p:spPr/>
        <p:txBody>
          <a:bodyPr/>
          <a:lstStyle/>
          <a:p>
            <a:fld id="{9FC43BFD-8FF7-A343-A8A6-E2338FCE8046}" type="slidenum">
              <a:rPr lang="en-US" smtClean="0"/>
              <a:pPr/>
              <a:t>37</a:t>
            </a:fld>
            <a:endParaRPr lang="en-US" dirty="0"/>
          </a:p>
        </p:txBody>
      </p:sp>
      <p:sp>
        <p:nvSpPr>
          <p:cNvPr id="8" name="Slide Number Placeholder 3">
            <a:extLst>
              <a:ext uri="{FF2B5EF4-FFF2-40B4-BE49-F238E27FC236}">
                <a16:creationId xmlns:a16="http://schemas.microsoft.com/office/drawing/2014/main" id="{D374E233-B4B4-C440-A6AA-6C181E7C0485}"/>
              </a:ext>
            </a:extLst>
          </p:cNvPr>
          <p:cNvSpPr txBox="1">
            <a:spLocks/>
          </p:cNvSpPr>
          <p:nvPr/>
        </p:nvSpPr>
        <p:spPr>
          <a:xfrm>
            <a:off x="9006607" y="6572512"/>
            <a:ext cx="2742486" cy="365125"/>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nvGrpSpPr>
          <p:cNvPr id="9" name="Group 8">
            <a:extLst>
              <a:ext uri="{FF2B5EF4-FFF2-40B4-BE49-F238E27FC236}">
                <a16:creationId xmlns:a16="http://schemas.microsoft.com/office/drawing/2014/main" id="{80370E5D-841A-4D4F-AD19-A09A39023C92}"/>
              </a:ext>
            </a:extLst>
          </p:cNvPr>
          <p:cNvGrpSpPr/>
          <p:nvPr/>
        </p:nvGrpSpPr>
        <p:grpSpPr>
          <a:xfrm>
            <a:off x="100040" y="2797684"/>
            <a:ext cx="11649053" cy="2171813"/>
            <a:chOff x="100040" y="6377390"/>
            <a:chExt cx="11649053" cy="2171813"/>
          </a:xfrm>
        </p:grpSpPr>
        <p:grpSp>
          <p:nvGrpSpPr>
            <p:cNvPr id="10" name="Group 9">
              <a:extLst>
                <a:ext uri="{FF2B5EF4-FFF2-40B4-BE49-F238E27FC236}">
                  <a16:creationId xmlns:a16="http://schemas.microsoft.com/office/drawing/2014/main" id="{8C7A65C8-8030-A245-9080-372AC53B51E8}"/>
                </a:ext>
              </a:extLst>
            </p:cNvPr>
            <p:cNvGrpSpPr/>
            <p:nvPr/>
          </p:nvGrpSpPr>
          <p:grpSpPr>
            <a:xfrm>
              <a:off x="100040" y="6377390"/>
              <a:ext cx="11649053" cy="2171813"/>
              <a:chOff x="2683882" y="5277456"/>
              <a:chExt cx="6991720" cy="1174906"/>
            </a:xfrm>
          </p:grpSpPr>
          <p:grpSp>
            <p:nvGrpSpPr>
              <p:cNvPr id="12" name="Group 11">
                <a:extLst>
                  <a:ext uri="{FF2B5EF4-FFF2-40B4-BE49-F238E27FC236}">
                    <a16:creationId xmlns:a16="http://schemas.microsoft.com/office/drawing/2014/main" id="{BDE713C8-B9A4-4A48-8D7C-925104EB3A56}"/>
                  </a:ext>
                </a:extLst>
              </p:cNvPr>
              <p:cNvGrpSpPr/>
              <p:nvPr/>
            </p:nvGrpSpPr>
            <p:grpSpPr>
              <a:xfrm>
                <a:off x="4010232" y="5664890"/>
                <a:ext cx="4339945" cy="0"/>
                <a:chOff x="5366763" y="5672764"/>
                <a:chExt cx="4339945" cy="0"/>
              </a:xfrm>
            </p:grpSpPr>
            <p:cxnSp>
              <p:nvCxnSpPr>
                <p:cNvPr id="17" name="Straight Arrow Connector 16">
                  <a:extLst>
                    <a:ext uri="{FF2B5EF4-FFF2-40B4-BE49-F238E27FC236}">
                      <a16:creationId xmlns:a16="http://schemas.microsoft.com/office/drawing/2014/main" id="{3843BB00-0CEF-074B-9925-DF7E85064648}"/>
                    </a:ext>
                  </a:extLst>
                </p:cNvPr>
                <p:cNvCxnSpPr/>
                <p:nvPr/>
              </p:nvCxnSpPr>
              <p:spPr>
                <a:xfrm>
                  <a:off x="8880231" y="5672764"/>
                  <a:ext cx="826477" cy="0"/>
                </a:xfrm>
                <a:prstGeom prst="straightConnector1">
                  <a:avLst/>
                </a:prstGeom>
                <a:ln w="1270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4C9EAB3-5569-4546-8263-24645C84A4B4}"/>
                    </a:ext>
                  </a:extLst>
                </p:cNvPr>
                <p:cNvCxnSpPr>
                  <a:cxnSpLocks/>
                </p:cNvCxnSpPr>
                <p:nvPr/>
              </p:nvCxnSpPr>
              <p:spPr>
                <a:xfrm flipH="1">
                  <a:off x="5366763" y="5672764"/>
                  <a:ext cx="856309" cy="0"/>
                </a:xfrm>
                <a:prstGeom prst="straightConnector1">
                  <a:avLst/>
                </a:prstGeom>
                <a:ln w="1270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13" name="Picture 12">
                <a:extLst>
                  <a:ext uri="{FF2B5EF4-FFF2-40B4-BE49-F238E27FC236}">
                    <a16:creationId xmlns:a16="http://schemas.microsoft.com/office/drawing/2014/main" id="{CD9558D5-054E-B94B-8B84-9C9FD41D57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5419" y="5277456"/>
                <a:ext cx="761234" cy="789426"/>
              </a:xfrm>
              <a:prstGeom prst="rect">
                <a:avLst/>
              </a:prstGeom>
            </p:spPr>
          </p:pic>
          <p:pic>
            <p:nvPicPr>
              <p:cNvPr id="14" name="Picture 13">
                <a:extLst>
                  <a:ext uri="{FF2B5EF4-FFF2-40B4-BE49-F238E27FC236}">
                    <a16:creationId xmlns:a16="http://schemas.microsoft.com/office/drawing/2014/main" id="{4988CE21-CD2E-1548-9D34-AC9C0D42B4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2220" y="5277456"/>
                <a:ext cx="761234" cy="789426"/>
              </a:xfrm>
              <a:prstGeom prst="rect">
                <a:avLst/>
              </a:prstGeom>
            </p:spPr>
          </p:pic>
          <p:pic>
            <p:nvPicPr>
              <p:cNvPr id="15" name="Picture 14" descr="Multimedia.png">
                <a:extLst>
                  <a:ext uri="{FF2B5EF4-FFF2-40B4-BE49-F238E27FC236}">
                    <a16:creationId xmlns:a16="http://schemas.microsoft.com/office/drawing/2014/main" id="{E18DCDCA-FDBD-A44F-B6B6-3DCE16448F9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683882" y="5528318"/>
                <a:ext cx="924044" cy="924044"/>
              </a:xfrm>
              <a:prstGeom prst="rect">
                <a:avLst/>
              </a:prstGeom>
            </p:spPr>
          </p:pic>
          <p:pic>
            <p:nvPicPr>
              <p:cNvPr id="16" name="Picture 15" descr="Multimedia.png">
                <a:extLst>
                  <a:ext uri="{FF2B5EF4-FFF2-40B4-BE49-F238E27FC236}">
                    <a16:creationId xmlns:a16="http://schemas.microsoft.com/office/drawing/2014/main" id="{862917AA-9BE6-DC4E-814B-44B73F02BDE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751558" y="5528318"/>
                <a:ext cx="924044" cy="924044"/>
              </a:xfrm>
              <a:prstGeom prst="rect">
                <a:avLst/>
              </a:prstGeom>
            </p:spPr>
          </p:pic>
        </p:grpSp>
        <p:pic>
          <p:nvPicPr>
            <p:cNvPr id="11" name="Picture 10">
              <a:extLst>
                <a:ext uri="{FF2B5EF4-FFF2-40B4-BE49-F238E27FC236}">
                  <a16:creationId xmlns:a16="http://schemas.microsoft.com/office/drawing/2014/main" id="{F56D5A75-0504-984B-B4AD-93D04EC93B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3864" y="6377390"/>
              <a:ext cx="2175714" cy="2145496"/>
            </a:xfrm>
            <a:prstGeom prst="rect">
              <a:avLst/>
            </a:prstGeom>
          </p:spPr>
        </p:pic>
      </p:grpSp>
      <p:sp>
        <p:nvSpPr>
          <p:cNvPr id="20" name="Rectangle 19">
            <a:extLst>
              <a:ext uri="{FF2B5EF4-FFF2-40B4-BE49-F238E27FC236}">
                <a16:creationId xmlns:a16="http://schemas.microsoft.com/office/drawing/2014/main" id="{04B817A1-F1E6-B54F-9DEB-65CD5FDA2E75}"/>
              </a:ext>
            </a:extLst>
          </p:cNvPr>
          <p:cNvSpPr/>
          <p:nvPr/>
        </p:nvSpPr>
        <p:spPr>
          <a:xfrm>
            <a:off x="33704" y="1535812"/>
            <a:ext cx="11715389" cy="5232202"/>
          </a:xfrm>
          <a:prstGeom prst="rect">
            <a:avLst/>
          </a:prstGeom>
          <a:solidFill>
            <a:schemeClr val="bg1">
              <a:alpha val="85000"/>
            </a:schemeClr>
          </a:solidFill>
        </p:spPr>
        <p:txBody>
          <a:bodyPr wrap="square">
            <a:spAutoFit/>
          </a:bodyPr>
          <a:lstStyle/>
          <a:p>
            <a:pPr lvl="1">
              <a:spcBef>
                <a:spcPts val="1200"/>
              </a:spcBef>
            </a:pPr>
            <a:r>
              <a:rPr lang="en-US" sz="2400" b="1" dirty="0">
                <a:solidFill>
                  <a:schemeClr val="accent2">
                    <a:lumMod val="75000"/>
                  </a:schemeClr>
                </a:solidFill>
                <a:latin typeface="Amazon Ember" panose="020B0603020204020204" pitchFamily="34" charset="0"/>
                <a:ea typeface="Amazon Ember" panose="020B0603020204020204" pitchFamily="34" charset="0"/>
                <a:cs typeface="Amazon Ember" panose="020B0603020204020204" pitchFamily="34" charset="0"/>
              </a:rPr>
              <a:t>Follow AWS best practices for implementing auditing of all user actions.</a:t>
            </a:r>
          </a:p>
          <a:p>
            <a:pPr marL="456696" lvl="1">
              <a:spcBef>
                <a:spcPts val="1200"/>
              </a:spcBef>
            </a:pPr>
            <a:r>
              <a:rPr lang="en-US" sz="2400" b="1" dirty="0">
                <a:solidFill>
                  <a:schemeClr val="accent2">
                    <a:lumMod val="75000"/>
                  </a:schemeClr>
                </a:solidFill>
                <a:latin typeface="Amazon Ember" panose="020B0603020204020204" pitchFamily="34" charset="0"/>
                <a:ea typeface="Amazon Ember" panose="020B0603020204020204" pitchFamily="34" charset="0"/>
                <a:cs typeface="Amazon Ember" panose="020B0603020204020204" pitchFamily="34" charset="0"/>
              </a:rPr>
              <a:t>Three user groups with AWS access: </a:t>
            </a:r>
          </a:p>
          <a:p>
            <a:pPr marL="1256295" lvl="2" indent="-342900">
              <a:spcBef>
                <a:spcPts val="1200"/>
              </a:spcBef>
              <a:buFont typeface="+mj-lt"/>
              <a:buAutoNum type="arabicPeriod"/>
            </a:pPr>
            <a:r>
              <a:rPr lang="en-US" sz="2400" dirty="0"/>
              <a:t> Continuously monitor, and retain account activity related to actions across your AWS infrastructure. </a:t>
            </a:r>
          </a:p>
          <a:p>
            <a:pPr marL="1256295" lvl="2" indent="-342900">
              <a:spcBef>
                <a:spcPts val="1200"/>
              </a:spcBef>
              <a:buFont typeface="+mj-lt"/>
              <a:buAutoNum type="arabicPeriod"/>
            </a:pPr>
            <a:r>
              <a:rPr lang="en-US" sz="2400" dirty="0"/>
              <a:t>Log the event history of AWS account activity, including actions taken through the AWS Management Console, AWS SDKs, command line tools, and other AWS services.</a:t>
            </a:r>
          </a:p>
          <a:p>
            <a:pPr marL="1256295" lvl="2" indent="-342900">
              <a:spcBef>
                <a:spcPts val="1200"/>
              </a:spcBef>
              <a:buFont typeface="+mj-lt"/>
              <a:buAutoNum type="arabicPeriod"/>
            </a:pPr>
            <a:r>
              <a:rPr lang="en-US" sz="2400" dirty="0"/>
              <a:t>Ensure that is an audit trail for all executed API calls.</a:t>
            </a:r>
          </a:p>
          <a:p>
            <a:pPr marL="1256295" lvl="2" indent="-342900">
              <a:spcBef>
                <a:spcPts val="1200"/>
              </a:spcBef>
              <a:buFont typeface="+mj-lt"/>
              <a:buAutoNum type="arabicPeriod"/>
            </a:pPr>
            <a:r>
              <a:rPr lang="en-US" sz="2400" dirty="0"/>
              <a:t>Ensure that logs are stored in a secure location.</a:t>
            </a:r>
          </a:p>
          <a:p>
            <a:pPr marL="1256295" lvl="2" indent="-342900">
              <a:spcBef>
                <a:spcPts val="1200"/>
              </a:spcBef>
              <a:buFont typeface="+mj-lt"/>
              <a:buAutoNum type="arabicPeriod"/>
            </a:pPr>
            <a:endParaRPr lang="en-US" sz="2400" dirty="0">
              <a:latin typeface="Amazon Ember" panose="020B0603020204020204" pitchFamily="34" charset="0"/>
              <a:ea typeface="Amazon Ember" panose="020B0603020204020204" pitchFamily="34" charset="0"/>
              <a:cs typeface="Amazon Ember" panose="020B0603020204020204" pitchFamily="34" charset="0"/>
            </a:endParaRPr>
          </a:p>
          <a:p>
            <a:pPr marL="913395" lvl="2">
              <a:spcBef>
                <a:spcPts val="1200"/>
              </a:spcBef>
            </a:pPr>
            <a:endParaRPr lang="en-US" sz="240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2527193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Picture 73">
            <a:extLst>
              <a:ext uri="{FF2B5EF4-FFF2-40B4-BE49-F238E27FC236}">
                <a16:creationId xmlns:a16="http://schemas.microsoft.com/office/drawing/2014/main" id="{38E3E456-D1EE-A44F-8270-FCD28AB068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3546" y="2128083"/>
            <a:ext cx="4157472" cy="3960835"/>
          </a:xfrm>
          <a:prstGeom prst="rect">
            <a:avLst/>
          </a:prstGeom>
        </p:spPr>
      </p:pic>
      <p:sp>
        <p:nvSpPr>
          <p:cNvPr id="73" name="TextBox 72">
            <a:extLst>
              <a:ext uri="{FF2B5EF4-FFF2-40B4-BE49-F238E27FC236}">
                <a16:creationId xmlns:a16="http://schemas.microsoft.com/office/drawing/2014/main" id="{AFB2F8FB-D6EF-2246-912B-D69D72930F0C}"/>
              </a:ext>
            </a:extLst>
          </p:cNvPr>
          <p:cNvSpPr txBox="1"/>
          <p:nvPr/>
        </p:nvSpPr>
        <p:spPr>
          <a:xfrm>
            <a:off x="5043948" y="1761424"/>
            <a:ext cx="6956668" cy="4529445"/>
          </a:xfrm>
          <a:prstGeom prst="rect">
            <a:avLst/>
          </a:prstGeom>
          <a:solidFill>
            <a:schemeClr val="bg1">
              <a:alpha val="70000"/>
            </a:schemeClr>
          </a:solidFill>
        </p:spPr>
        <p:txBody>
          <a:bodyPr wrap="square" rtlCol="0">
            <a:spAutoFit/>
          </a:bodyPr>
          <a:lstStyle/>
          <a:p>
            <a:pPr marL="285750" indent="-285750">
              <a:spcBef>
                <a:spcPts val="1200"/>
              </a:spcBef>
              <a:spcAft>
                <a:spcPts val="1000"/>
              </a:spcAft>
              <a:buFont typeface="Wingdings" panose="05000000000000000000" pitchFamily="2" charset="2"/>
              <a:buChar char="q"/>
            </a:pPr>
            <a:r>
              <a:rPr lang="en-US" sz="2000" dirty="0"/>
              <a:t>_________________________________________________</a:t>
            </a:r>
          </a:p>
          <a:p>
            <a:pPr marL="285750" indent="-285750">
              <a:spcBef>
                <a:spcPts val="1200"/>
              </a:spcBef>
              <a:spcAft>
                <a:spcPts val="1000"/>
              </a:spcAft>
              <a:buFont typeface="Wingdings" panose="05000000000000000000" pitchFamily="2" charset="2"/>
              <a:buChar char="q"/>
            </a:pPr>
            <a:r>
              <a:rPr lang="en-US" sz="2000" dirty="0"/>
              <a:t>_________________________________________________</a:t>
            </a:r>
          </a:p>
          <a:p>
            <a:pPr marL="285750" indent="-285750">
              <a:spcBef>
                <a:spcPts val="1200"/>
              </a:spcBef>
              <a:spcAft>
                <a:spcPts val="1000"/>
              </a:spcAft>
              <a:buFont typeface="Wingdings" panose="05000000000000000000" pitchFamily="2" charset="2"/>
              <a:buChar char="q"/>
            </a:pPr>
            <a:r>
              <a:rPr lang="en-US" sz="2000" dirty="0"/>
              <a:t>_________________________________________________</a:t>
            </a:r>
          </a:p>
          <a:p>
            <a:pPr marL="285750" indent="-285750">
              <a:spcBef>
                <a:spcPts val="1200"/>
              </a:spcBef>
              <a:spcAft>
                <a:spcPts val="1000"/>
              </a:spcAft>
              <a:buFont typeface="Wingdings" panose="05000000000000000000" pitchFamily="2" charset="2"/>
              <a:buChar char="q"/>
            </a:pPr>
            <a:r>
              <a:rPr lang="en-US" sz="2000" dirty="0"/>
              <a:t>_________________________________________________</a:t>
            </a:r>
          </a:p>
          <a:p>
            <a:pPr marL="285750" indent="-285750">
              <a:spcBef>
                <a:spcPts val="1200"/>
              </a:spcBef>
              <a:spcAft>
                <a:spcPts val="1000"/>
              </a:spcAft>
              <a:buFont typeface="Wingdings" panose="05000000000000000000" pitchFamily="2" charset="2"/>
              <a:buChar char="q"/>
            </a:pPr>
            <a:r>
              <a:rPr lang="en-US" sz="2000" dirty="0"/>
              <a:t>_________________________________________________</a:t>
            </a:r>
          </a:p>
          <a:p>
            <a:pPr marL="285750" indent="-285750">
              <a:spcBef>
                <a:spcPts val="1200"/>
              </a:spcBef>
              <a:spcAft>
                <a:spcPts val="1000"/>
              </a:spcAft>
              <a:buFont typeface="Wingdings" panose="05000000000000000000" pitchFamily="2" charset="2"/>
              <a:buChar char="q"/>
            </a:pPr>
            <a:r>
              <a:rPr lang="en-US" sz="2000" dirty="0"/>
              <a:t>_________________________________________________</a:t>
            </a:r>
          </a:p>
          <a:p>
            <a:pPr marL="285750" indent="-285750">
              <a:spcBef>
                <a:spcPts val="1200"/>
              </a:spcBef>
              <a:spcAft>
                <a:spcPts val="1000"/>
              </a:spcAft>
              <a:buFont typeface="Wingdings" panose="05000000000000000000" pitchFamily="2" charset="2"/>
              <a:buChar char="q"/>
            </a:pPr>
            <a:r>
              <a:rPr lang="en-US" sz="2000" dirty="0"/>
              <a:t>_________________________________________________</a:t>
            </a:r>
          </a:p>
          <a:p>
            <a:pPr marL="285750" indent="-285750">
              <a:spcBef>
                <a:spcPts val="1200"/>
              </a:spcBef>
              <a:spcAft>
                <a:spcPts val="1000"/>
              </a:spcAft>
              <a:buFont typeface="Wingdings" panose="05000000000000000000" pitchFamily="2" charset="2"/>
              <a:buChar char="q"/>
            </a:pPr>
            <a:r>
              <a:rPr lang="en-US" sz="2000" dirty="0"/>
              <a:t>_________________________________________________</a:t>
            </a:r>
          </a:p>
        </p:txBody>
      </p:sp>
      <p:sp>
        <p:nvSpPr>
          <p:cNvPr id="4" name="Slide Number Placeholder 3">
            <a:extLst>
              <a:ext uri="{FF2B5EF4-FFF2-40B4-BE49-F238E27FC236}">
                <a16:creationId xmlns:a16="http://schemas.microsoft.com/office/drawing/2014/main" id="{A061F05B-565C-BA4B-BA52-ABC5C4365DAC}"/>
              </a:ext>
            </a:extLst>
          </p:cNvPr>
          <p:cNvSpPr>
            <a:spLocks noGrp="1"/>
          </p:cNvSpPr>
          <p:nvPr>
            <p:ph type="sldNum" sz="quarter" idx="12"/>
          </p:nvPr>
        </p:nvSpPr>
        <p:spPr>
          <a:xfrm>
            <a:off x="9139428" y="6356350"/>
            <a:ext cx="2743200" cy="365125"/>
          </a:xfrm>
        </p:spPr>
        <p:txBody>
          <a:bodyPr/>
          <a:lstStyle/>
          <a:p>
            <a:fld id="{9FC43BFD-8FF7-A343-A8A6-E2338FCE8046}" type="slidenum">
              <a:rPr lang="en-US" smtClean="0"/>
              <a:pPr/>
              <a:t>38</a:t>
            </a:fld>
            <a:endParaRPr lang="en-US" dirty="0"/>
          </a:p>
        </p:txBody>
      </p:sp>
      <p:sp>
        <p:nvSpPr>
          <p:cNvPr id="38" name="Title 1">
            <a:extLst>
              <a:ext uri="{FF2B5EF4-FFF2-40B4-BE49-F238E27FC236}">
                <a16:creationId xmlns:a16="http://schemas.microsoft.com/office/drawing/2014/main" id="{9EE701C9-5F50-A547-B8BF-67376F96660F}"/>
              </a:ext>
            </a:extLst>
          </p:cNvPr>
          <p:cNvSpPr txBox="1">
            <a:spLocks/>
          </p:cNvSpPr>
          <p:nvPr/>
        </p:nvSpPr>
        <p:spPr>
          <a:xfrm>
            <a:off x="390939" y="382060"/>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0" i="0" kern="1200">
                <a:solidFill>
                  <a:schemeClr val="bg1"/>
                </a:solidFill>
                <a:latin typeface="Amazon Ember Light" charset="0"/>
                <a:ea typeface="Amazon Ember Light" charset="0"/>
                <a:cs typeface="Amazon Ember Light" charset="0"/>
              </a:defRPr>
            </a:lvl1pPr>
          </a:lstStyle>
          <a:p>
            <a:r>
              <a:rPr lang="en-US" sz="3600" dirty="0"/>
              <a:t>Solution – Auditing</a:t>
            </a:r>
          </a:p>
        </p:txBody>
      </p:sp>
      <p:sp>
        <p:nvSpPr>
          <p:cNvPr id="72" name="TextBox 71">
            <a:extLst>
              <a:ext uri="{FF2B5EF4-FFF2-40B4-BE49-F238E27FC236}">
                <a16:creationId xmlns:a16="http://schemas.microsoft.com/office/drawing/2014/main" id="{5FB8E465-83C1-324F-9D63-F49C88B17626}"/>
              </a:ext>
            </a:extLst>
          </p:cNvPr>
          <p:cNvSpPr txBox="1"/>
          <p:nvPr/>
        </p:nvSpPr>
        <p:spPr>
          <a:xfrm>
            <a:off x="390937" y="1990941"/>
            <a:ext cx="4535023" cy="3539430"/>
          </a:xfrm>
          <a:prstGeom prst="rect">
            <a:avLst/>
          </a:prstGeom>
          <a:noFill/>
        </p:spPr>
        <p:txBody>
          <a:bodyPr wrap="square" rtlCol="0">
            <a:spAutoFit/>
          </a:bodyPr>
          <a:lstStyle/>
          <a:p>
            <a:r>
              <a:rPr lang="en-US" sz="2800" dirty="0">
                <a:latin typeface="Amazon Ember" panose="020B0603020204020204" pitchFamily="34" charset="0"/>
                <a:ea typeface="Amazon Ember" panose="020B0603020204020204" pitchFamily="34" charset="0"/>
                <a:cs typeface="Amazon Ember" panose="020B0603020204020204" pitchFamily="34" charset="0"/>
              </a:rPr>
              <a:t>Administrators must be </a:t>
            </a:r>
            <a:r>
              <a:rPr lang="en-US" sz="2800" dirty="0">
                <a:solidFill>
                  <a:schemeClr val="accent2">
                    <a:lumMod val="75000"/>
                  </a:schemeClr>
                </a:solidFill>
                <a:latin typeface="Amazon Ember" panose="020B0603020204020204" pitchFamily="34" charset="0"/>
                <a:ea typeface="Amazon Ember" panose="020B0603020204020204" pitchFamily="34" charset="0"/>
                <a:cs typeface="Amazon Ember" panose="020B0603020204020204" pitchFamily="34" charset="0"/>
              </a:rPr>
              <a:t>able to track every AWS service related action </a:t>
            </a:r>
            <a:r>
              <a:rPr lang="en-US" sz="2800" dirty="0">
                <a:latin typeface="Amazon Ember" panose="020B0603020204020204" pitchFamily="34" charset="0"/>
                <a:ea typeface="Amazon Ember" panose="020B0603020204020204" pitchFamily="34" charset="0"/>
                <a:cs typeface="Amazon Ember" panose="020B0603020204020204" pitchFamily="34" charset="0"/>
              </a:rPr>
              <a:t>in the account.</a:t>
            </a:r>
          </a:p>
          <a:p>
            <a:endParaRPr lang="en-US" sz="2800" dirty="0">
              <a:latin typeface="Amazon Ember" panose="020B0603020204020204" pitchFamily="34" charset="0"/>
              <a:ea typeface="Amazon Ember" panose="020B0603020204020204" pitchFamily="34" charset="0"/>
              <a:cs typeface="Amazon Ember" panose="020B0603020204020204" pitchFamily="34" charset="0"/>
            </a:endParaRPr>
          </a:p>
          <a:p>
            <a:r>
              <a:rPr lang="en-US" sz="2800" dirty="0">
                <a:latin typeface="Amazon Ember" panose="020B0603020204020204" pitchFamily="34" charset="0"/>
                <a:ea typeface="Amazon Ember" panose="020B0603020204020204" pitchFamily="34" charset="0"/>
                <a:cs typeface="Amazon Ember" panose="020B0603020204020204" pitchFamily="34" charset="0"/>
              </a:rPr>
              <a:t>How can the these requirements be satisfied using AWS?</a:t>
            </a:r>
          </a:p>
        </p:txBody>
      </p:sp>
    </p:spTree>
    <p:extLst>
      <p:ext uri="{BB962C8B-B14F-4D97-AF65-F5344CB8AC3E}">
        <p14:creationId xmlns:p14="http://schemas.microsoft.com/office/powerpoint/2010/main" val="13326587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B2413-0671-594C-B238-AD16A865C289}"/>
              </a:ext>
            </a:extLst>
          </p:cNvPr>
          <p:cNvSpPr>
            <a:spLocks noGrp="1"/>
          </p:cNvSpPr>
          <p:nvPr>
            <p:ph type="title"/>
          </p:nvPr>
        </p:nvSpPr>
        <p:spPr>
          <a:xfrm>
            <a:off x="662610" y="2770243"/>
            <a:ext cx="7989022" cy="779463"/>
          </a:xfrm>
        </p:spPr>
        <p:txBody>
          <a:bodyPr/>
          <a:lstStyle/>
          <a:p>
            <a:r>
              <a:rPr lang="en-US" dirty="0"/>
              <a:t>Solution Presentation</a:t>
            </a:r>
          </a:p>
        </p:txBody>
      </p:sp>
      <p:sp>
        <p:nvSpPr>
          <p:cNvPr id="3" name="Slide Number Placeholder 2">
            <a:extLst>
              <a:ext uri="{FF2B5EF4-FFF2-40B4-BE49-F238E27FC236}">
                <a16:creationId xmlns:a16="http://schemas.microsoft.com/office/drawing/2014/main" id="{66232FA0-5BAD-1C4E-BBED-DCEF9012CE6E}"/>
              </a:ext>
            </a:extLst>
          </p:cNvPr>
          <p:cNvSpPr>
            <a:spLocks noGrp="1"/>
          </p:cNvSpPr>
          <p:nvPr>
            <p:ph type="sldNum" sz="quarter" idx="12"/>
          </p:nvPr>
        </p:nvSpPr>
        <p:spPr/>
        <p:txBody>
          <a:bodyPr/>
          <a:lstStyle/>
          <a:p>
            <a:fld id="{9FC43BFD-8FF7-A343-A8A6-E2338FCE8046}" type="slidenum">
              <a:rPr lang="en-US" smtClean="0"/>
              <a:pPr/>
              <a:t>39</a:t>
            </a:fld>
            <a:endParaRPr lang="en-US" dirty="0"/>
          </a:p>
        </p:txBody>
      </p:sp>
    </p:spTree>
    <p:extLst>
      <p:ext uri="{BB962C8B-B14F-4D97-AF65-F5344CB8AC3E}">
        <p14:creationId xmlns:p14="http://schemas.microsoft.com/office/powerpoint/2010/main" val="4091313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B2413-0671-594C-B238-AD16A865C289}"/>
              </a:ext>
            </a:extLst>
          </p:cNvPr>
          <p:cNvSpPr>
            <a:spLocks noGrp="1"/>
          </p:cNvSpPr>
          <p:nvPr>
            <p:ph type="title"/>
          </p:nvPr>
        </p:nvSpPr>
        <p:spPr/>
        <p:txBody>
          <a:bodyPr/>
          <a:lstStyle/>
          <a:p>
            <a:r>
              <a:rPr lang="en-US" dirty="0"/>
              <a:t>Introduction and Overview</a:t>
            </a:r>
          </a:p>
        </p:txBody>
      </p:sp>
      <p:sp>
        <p:nvSpPr>
          <p:cNvPr id="3" name="Slide Number Placeholder 2">
            <a:extLst>
              <a:ext uri="{FF2B5EF4-FFF2-40B4-BE49-F238E27FC236}">
                <a16:creationId xmlns:a16="http://schemas.microsoft.com/office/drawing/2014/main" id="{66232FA0-5BAD-1C4E-BBED-DCEF9012CE6E}"/>
              </a:ext>
            </a:extLst>
          </p:cNvPr>
          <p:cNvSpPr>
            <a:spLocks noGrp="1"/>
          </p:cNvSpPr>
          <p:nvPr>
            <p:ph type="sldNum" sz="quarter" idx="12"/>
          </p:nvPr>
        </p:nvSpPr>
        <p:spPr/>
        <p:txBody>
          <a:bodyPr/>
          <a:lstStyle/>
          <a:p>
            <a:fld id="{9FC43BFD-8FF7-A343-A8A6-E2338FCE8046}" type="slidenum">
              <a:rPr lang="en-US" smtClean="0"/>
              <a:pPr/>
              <a:t>4</a:t>
            </a:fld>
            <a:endParaRPr lang="en-US" dirty="0"/>
          </a:p>
        </p:txBody>
      </p:sp>
      <p:sp>
        <p:nvSpPr>
          <p:cNvPr id="4" name="Footer Placeholder 4">
            <a:extLst>
              <a:ext uri="{FF2B5EF4-FFF2-40B4-BE49-F238E27FC236}">
                <a16:creationId xmlns:a16="http://schemas.microsoft.com/office/drawing/2014/main" id="{71FD7C62-864E-2A40-9864-7780D41B2F7F}"/>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2018 Amazon Web Services, Inc. or its Affiliates. All rights reserved. Amazon confidential.</a:t>
            </a:r>
          </a:p>
        </p:txBody>
      </p:sp>
    </p:spTree>
    <p:extLst>
      <p:ext uri="{BB962C8B-B14F-4D97-AF65-F5344CB8AC3E}">
        <p14:creationId xmlns:p14="http://schemas.microsoft.com/office/powerpoint/2010/main" val="35649756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35AA8F-4351-104F-AA29-19D7333C99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7808" y="1862610"/>
            <a:ext cx="4157472" cy="3960835"/>
          </a:xfrm>
          <a:prstGeom prst="rect">
            <a:avLst/>
          </a:prstGeom>
        </p:spPr>
      </p:pic>
      <p:sp>
        <p:nvSpPr>
          <p:cNvPr id="6" name="Title 5"/>
          <p:cNvSpPr>
            <a:spLocks noGrp="1"/>
          </p:cNvSpPr>
          <p:nvPr>
            <p:ph type="title"/>
          </p:nvPr>
        </p:nvSpPr>
        <p:spPr/>
        <p:txBody>
          <a:bodyPr/>
          <a:lstStyle/>
          <a:p>
            <a:r>
              <a:rPr lang="en-US" dirty="0"/>
              <a:t>Presentation Instructions</a:t>
            </a:r>
          </a:p>
        </p:txBody>
      </p:sp>
      <p:sp>
        <p:nvSpPr>
          <p:cNvPr id="5" name="Text Placeholder 4"/>
          <p:cNvSpPr>
            <a:spLocks noGrp="1"/>
          </p:cNvSpPr>
          <p:nvPr>
            <p:ph idx="1"/>
          </p:nvPr>
        </p:nvSpPr>
        <p:spPr>
          <a:xfrm>
            <a:off x="238539" y="1440305"/>
            <a:ext cx="7369269" cy="4913308"/>
          </a:xfrm>
        </p:spPr>
        <p:txBody>
          <a:bodyPr>
            <a:noAutofit/>
          </a:bodyPr>
          <a:lstStyle/>
          <a:p>
            <a:pPr marL="514350" indent="-514350">
              <a:buFont typeface="+mj-lt"/>
              <a:buAutoNum type="arabicPeriod"/>
            </a:pPr>
            <a:r>
              <a:rPr lang="en-US" sz="2000" dirty="0"/>
              <a:t>The presentation can be done individually or in in groups of 2-3 students.</a:t>
            </a:r>
          </a:p>
          <a:p>
            <a:pPr marL="514350" indent="-514350">
              <a:buFont typeface="+mj-lt"/>
              <a:buAutoNum type="arabicPeriod"/>
            </a:pPr>
            <a:r>
              <a:rPr lang="en-US" sz="2000" dirty="0"/>
              <a:t>The presentation simulates the experience of presenting to the actual customer</a:t>
            </a:r>
          </a:p>
          <a:p>
            <a:pPr lvl="1">
              <a:buFont typeface="Arial" panose="020B0604020202020204" pitchFamily="34" charset="0"/>
              <a:buChar char="•"/>
            </a:pPr>
            <a:r>
              <a:rPr lang="en-US" sz="2000" dirty="0"/>
              <a:t>Showcase your solution! Justify choices for your architectural decisions.</a:t>
            </a:r>
          </a:p>
          <a:p>
            <a:pPr lvl="1">
              <a:buFont typeface="Arial" panose="020B0604020202020204" pitchFamily="34" charset="0"/>
              <a:buChar char="•"/>
            </a:pPr>
            <a:r>
              <a:rPr lang="en-US" sz="2000" dirty="0"/>
              <a:t>Instructor and/or peer feedback will help you enhancing your strengths and improve your weaknesses for future design meetings with customers.</a:t>
            </a:r>
          </a:p>
          <a:p>
            <a:pPr marL="514350" indent="-514350">
              <a:buFont typeface="+mj-lt"/>
              <a:buAutoNum type="arabicPeriod"/>
            </a:pPr>
            <a:r>
              <a:rPr lang="en-US" sz="2000" dirty="0"/>
              <a:t>You will be allotted 20 minutes to present you solution and an additional 5 minutes for the instructor and/or class to ask questions regarding the design, the chosen services, and or how the solution was determined.</a:t>
            </a:r>
          </a:p>
          <a:p>
            <a:pPr marL="514350" indent="-514350">
              <a:buFont typeface="+mj-lt"/>
              <a:buAutoNum type="arabicPeriod"/>
            </a:pPr>
            <a:r>
              <a:rPr lang="en-US" sz="2000" b="1" i="1" dirty="0"/>
              <a:t>NOTE</a:t>
            </a:r>
            <a:r>
              <a:rPr lang="en-US" sz="2000" dirty="0"/>
              <a:t>: The presentations should follow the outline of the actual project. See the project guide for additional information.</a:t>
            </a:r>
          </a:p>
        </p:txBody>
      </p:sp>
    </p:spTree>
    <p:custDataLst>
      <p:tags r:id="rId1"/>
    </p:custDataLst>
    <p:extLst>
      <p:ext uri="{BB962C8B-B14F-4D97-AF65-F5344CB8AC3E}">
        <p14:creationId xmlns:p14="http://schemas.microsoft.com/office/powerpoint/2010/main" val="16351238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35AA8F-4351-104F-AA29-19D7333C99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7808" y="1862610"/>
            <a:ext cx="4157472" cy="3960835"/>
          </a:xfrm>
          <a:prstGeom prst="rect">
            <a:avLst/>
          </a:prstGeom>
        </p:spPr>
      </p:pic>
      <p:sp>
        <p:nvSpPr>
          <p:cNvPr id="6" name="Title 5"/>
          <p:cNvSpPr>
            <a:spLocks noGrp="1"/>
          </p:cNvSpPr>
          <p:nvPr>
            <p:ph type="title"/>
          </p:nvPr>
        </p:nvSpPr>
        <p:spPr/>
        <p:txBody>
          <a:bodyPr/>
          <a:lstStyle/>
          <a:p>
            <a:r>
              <a:rPr lang="en-US" dirty="0"/>
              <a:t>Presentation Topics</a:t>
            </a:r>
          </a:p>
        </p:txBody>
      </p:sp>
      <p:sp>
        <p:nvSpPr>
          <p:cNvPr id="5" name="Text Placeholder 4"/>
          <p:cNvSpPr>
            <a:spLocks noGrp="1"/>
          </p:cNvSpPr>
          <p:nvPr>
            <p:ph idx="1"/>
          </p:nvPr>
        </p:nvSpPr>
        <p:spPr>
          <a:xfrm>
            <a:off x="238539" y="1440305"/>
            <a:ext cx="7369269" cy="4913308"/>
          </a:xfrm>
        </p:spPr>
        <p:txBody>
          <a:bodyPr>
            <a:noAutofit/>
          </a:bodyPr>
          <a:lstStyle/>
          <a:p>
            <a:pPr marL="0" indent="0">
              <a:buNone/>
            </a:pPr>
            <a:r>
              <a:rPr lang="en-US" sz="2000" dirty="0"/>
              <a:t>Include information about your solution for the following:</a:t>
            </a:r>
          </a:p>
          <a:p>
            <a:pPr>
              <a:buFont typeface="Arial" panose="020B0604020202020204" pitchFamily="34" charset="0"/>
              <a:buChar char="•"/>
            </a:pPr>
            <a:r>
              <a:rPr lang="en-US" sz="2000" dirty="0"/>
              <a:t>Configuring access permissions to conform to AWS best practices.</a:t>
            </a:r>
          </a:p>
          <a:p>
            <a:pPr>
              <a:buFont typeface="Arial" panose="020B0604020202020204" pitchFamily="34" charset="0"/>
              <a:buChar char="•"/>
            </a:pPr>
            <a:r>
              <a:rPr lang="en-US" sz="2000" dirty="0"/>
              <a:t>Network design features that conform to AWS best practices</a:t>
            </a:r>
          </a:p>
          <a:p>
            <a:pPr>
              <a:buFont typeface="Arial" panose="020B0604020202020204" pitchFamily="34" charset="0"/>
              <a:buChar char="•"/>
            </a:pPr>
            <a:r>
              <a:rPr lang="en-US" sz="2000" dirty="0"/>
              <a:t>Architecture alignment with and deviations from the current server hosting company.</a:t>
            </a:r>
          </a:p>
          <a:p>
            <a:pPr>
              <a:buFont typeface="Arial" panose="020B0604020202020204" pitchFamily="34" charset="0"/>
              <a:buChar char="•"/>
            </a:pPr>
            <a:r>
              <a:rPr lang="en-US" sz="2000" dirty="0"/>
              <a:t>Architecture's ability to accommodate future growth</a:t>
            </a:r>
          </a:p>
          <a:p>
            <a:pPr>
              <a:buFont typeface="Arial" panose="020B0604020202020204" pitchFamily="34" charset="0"/>
              <a:buChar char="•"/>
            </a:pPr>
            <a:r>
              <a:rPr lang="en-US" sz="2000" dirty="0"/>
              <a:t>Securing all sensitive information.</a:t>
            </a:r>
          </a:p>
          <a:p>
            <a:pPr>
              <a:buFont typeface="Arial" panose="020B0604020202020204" pitchFamily="34" charset="0"/>
              <a:buChar char="•"/>
            </a:pPr>
            <a:r>
              <a:rPr lang="en-US" sz="2000" dirty="0"/>
              <a:t>Utilizing load balancers for web tier and application tier that support HTTP, HTTPS, TCP protocols.</a:t>
            </a:r>
          </a:p>
          <a:p>
            <a:pPr>
              <a:buFont typeface="Arial" panose="020B0604020202020204" pitchFamily="34" charset="0"/>
              <a:buChar char="•"/>
            </a:pPr>
            <a:r>
              <a:rPr lang="en-US" sz="2000" dirty="0"/>
              <a:t>Architecture resiliency features.</a:t>
            </a:r>
          </a:p>
          <a:p>
            <a:pPr>
              <a:buFont typeface="Arial" panose="020B0604020202020204" pitchFamily="34" charset="0"/>
              <a:buChar char="•"/>
            </a:pPr>
            <a:r>
              <a:rPr lang="en-US" sz="2000" dirty="0"/>
              <a:t>Configuring auditing to track all user actions.</a:t>
            </a:r>
          </a:p>
        </p:txBody>
      </p:sp>
    </p:spTree>
    <p:custDataLst>
      <p:tags r:id="rId1"/>
    </p:custDataLst>
    <p:extLst>
      <p:ext uri="{BB962C8B-B14F-4D97-AF65-F5344CB8AC3E}">
        <p14:creationId xmlns:p14="http://schemas.microsoft.com/office/powerpoint/2010/main" val="15018833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Presentation Suggestions</a:t>
            </a:r>
          </a:p>
        </p:txBody>
      </p:sp>
      <p:sp>
        <p:nvSpPr>
          <p:cNvPr id="5" name="Text Placeholder 4"/>
          <p:cNvSpPr>
            <a:spLocks noGrp="1"/>
          </p:cNvSpPr>
          <p:nvPr>
            <p:ph idx="1"/>
          </p:nvPr>
        </p:nvSpPr>
        <p:spPr>
          <a:xfrm>
            <a:off x="238539" y="1440305"/>
            <a:ext cx="9237970" cy="4913308"/>
          </a:xfrm>
        </p:spPr>
        <p:txBody>
          <a:bodyPr>
            <a:noAutofit/>
          </a:bodyPr>
          <a:lstStyle/>
          <a:p>
            <a:r>
              <a:rPr lang="en-US" sz="2000" dirty="0"/>
              <a:t>Keep graphics simple and ensure that copyrights are not infringed</a:t>
            </a:r>
          </a:p>
          <a:p>
            <a:r>
              <a:rPr lang="en-US" sz="2000" dirty="0"/>
              <a:t>Leverage simple graphics and diagrams, when possible </a:t>
            </a:r>
          </a:p>
          <a:p>
            <a:r>
              <a:rPr lang="en-US" sz="2000" dirty="0"/>
              <a:t>Keep screen text concise and clear</a:t>
            </a:r>
          </a:p>
          <a:p>
            <a:r>
              <a:rPr lang="en-US" sz="2000" dirty="0"/>
              <a:t>Ensure headers align to the screen text</a:t>
            </a:r>
          </a:p>
          <a:p>
            <a:r>
              <a:rPr lang="en-US" sz="2000" dirty="0"/>
              <a:t>Contrasting colors provide an area of focus</a:t>
            </a:r>
          </a:p>
          <a:p>
            <a:r>
              <a:rPr lang="en-US" sz="2000" dirty="0"/>
              <a:t>Maintain consistency with font styles, sizes, and colors </a:t>
            </a:r>
          </a:p>
          <a:p>
            <a:r>
              <a:rPr lang="en-US" sz="2000" dirty="0"/>
              <a:t>Avoid repetitive slides and content</a:t>
            </a:r>
          </a:p>
          <a:p>
            <a:r>
              <a:rPr lang="en-US" sz="2000" dirty="0"/>
              <a:t>Ensure capitalization, punctuation, and grammar are applied</a:t>
            </a:r>
          </a:p>
          <a:p>
            <a:r>
              <a:rPr lang="en-US" sz="2000" dirty="0"/>
              <a:t>Apply text into the notes section that provide guidance for the presentation</a:t>
            </a:r>
          </a:p>
          <a:p>
            <a:r>
              <a:rPr lang="en-US" sz="2000" dirty="0"/>
              <a:t>Avoid distracting backgrounds</a:t>
            </a:r>
          </a:p>
          <a:p>
            <a:r>
              <a:rPr lang="en-US" sz="2000" dirty="0"/>
              <a:t>View your presentation in the final presentation mode to ensure everything appears on screen as intended</a:t>
            </a:r>
          </a:p>
          <a:p>
            <a:pPr marL="514350" indent="-514350">
              <a:buFont typeface="+mj-lt"/>
              <a:buAutoNum type="arabicPeriod"/>
            </a:pPr>
            <a:endParaRPr lang="en-US" sz="2000" dirty="0"/>
          </a:p>
        </p:txBody>
      </p:sp>
    </p:spTree>
    <p:custDataLst>
      <p:tags r:id="rId1"/>
    </p:custDataLst>
    <p:extLst>
      <p:ext uri="{BB962C8B-B14F-4D97-AF65-F5344CB8AC3E}">
        <p14:creationId xmlns:p14="http://schemas.microsoft.com/office/powerpoint/2010/main" val="23743481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3000" y="3090447"/>
            <a:ext cx="990600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200" b="1" i="0" u="none" strike="noStrike" kern="1200" cap="none" spc="0" normalizeH="0" baseline="0" noProof="0" dirty="0">
                <a:ln>
                  <a:noFill/>
                </a:ln>
                <a:solidFill>
                  <a:prstClr val="black"/>
                </a:solidFill>
                <a:effectLst/>
                <a:uLnTx/>
                <a:uFillTx/>
                <a:latin typeface="Amazon Ember" panose="02000000000000000000" pitchFamily="2" charset="0"/>
                <a:ea typeface="Amazon Ember" panose="02000000000000000000" pitchFamily="2" charset="0"/>
              </a:rPr>
              <a:t>Questions?</a:t>
            </a:r>
            <a:endParaRPr kumimoji="0" lang="en-US" sz="7200" b="1" i="0" u="sng" strike="noStrike" kern="1200" cap="none" spc="0" normalizeH="0" baseline="0" noProof="0" dirty="0">
              <a:ln>
                <a:noFill/>
              </a:ln>
              <a:solidFill>
                <a:prstClr val="black"/>
              </a:solidFill>
              <a:effectLst/>
              <a:uLnTx/>
              <a:uFillTx/>
              <a:latin typeface="Amazon Ember" panose="02000000000000000000" pitchFamily="2" charset="0"/>
              <a:ea typeface="Amazon Ember" panose="02000000000000000000" pitchFamily="2" charset="0"/>
            </a:endParaRPr>
          </a:p>
        </p:txBody>
      </p:sp>
    </p:spTree>
    <p:custDataLst>
      <p:tags r:id="rId1"/>
    </p:custDataLst>
    <p:extLst>
      <p:ext uri="{BB962C8B-B14F-4D97-AF65-F5344CB8AC3E}">
        <p14:creationId xmlns:p14="http://schemas.microsoft.com/office/powerpoint/2010/main" val="1157899467"/>
      </p:ext>
    </p:extLst>
  </p:cSld>
  <p:clrMapOvr>
    <a:masterClrMapping/>
  </p:clrMapOvr>
  <p:transition spd="slow">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4967115"/>
            <a:ext cx="11294532" cy="1246495"/>
          </a:xfrm>
          <a:prstGeom prst="rect">
            <a:avLst/>
          </a:prstGeom>
          <a:noFill/>
        </p:spPr>
        <p:txBody>
          <a:bodyPr wrap="square" rtlCol="0">
            <a:spAutoFit/>
          </a:bodyPr>
          <a:lstStyle/>
          <a:p>
            <a:pPr algn="just"/>
            <a:r>
              <a:rPr lang="en-US" sz="1500" dirty="0">
                <a:solidFill>
                  <a:schemeClr val="bg1"/>
                </a:solidFill>
                <a:latin typeface="Amazon Ember Light" charset="0"/>
                <a:ea typeface="Amazon Ember Light" charset="0"/>
                <a:cs typeface="Amazon Ember Light" charset="0"/>
              </a:rPr>
              <a:t>© 2018 Amazon Web Services, Inc. or its affiliates. All rights reserved. This work may not be reproduced or redistributed, in whole or in part, without prior written permission from Amazon Web Services, Inc. Commercial copying, lending, or selling is prohibited. Corrections or feedback on the course, please email us at: </a:t>
            </a:r>
            <a:r>
              <a:rPr lang="en-US" sz="1500" u="sng" dirty="0">
                <a:solidFill>
                  <a:schemeClr val="bg1"/>
                </a:solidFill>
                <a:latin typeface="Amazon Ember Light" charset="0"/>
                <a:ea typeface="Amazon Ember Light" charset="0"/>
                <a:cs typeface="Amazon Ember Light" charset="0"/>
              </a:rPr>
              <a:t>aws-course-feedback@amazon.com</a:t>
            </a:r>
            <a:r>
              <a:rPr lang="en-US" sz="1500" dirty="0">
                <a:solidFill>
                  <a:schemeClr val="bg1"/>
                </a:solidFill>
                <a:latin typeface="Amazon Ember Light" charset="0"/>
                <a:ea typeface="Amazon Ember Light" charset="0"/>
                <a:cs typeface="Amazon Ember Light" charset="0"/>
              </a:rPr>
              <a:t>. For all other questions, contact us at: </a:t>
            </a:r>
            <a:r>
              <a:rPr lang="en-US" sz="1500" u="sng" dirty="0">
                <a:solidFill>
                  <a:schemeClr val="bg1"/>
                </a:solidFill>
                <a:latin typeface="Amazon Ember Light" charset="0"/>
                <a:ea typeface="Amazon Ember Light" charset="0"/>
                <a:cs typeface="Amazon Ember Light" charset="0"/>
              </a:rPr>
              <a:t>https://aws.amazon.com/contact-us/aws-training/</a:t>
            </a:r>
            <a:r>
              <a:rPr lang="en-US" sz="1500" dirty="0">
                <a:solidFill>
                  <a:schemeClr val="bg1"/>
                </a:solidFill>
                <a:latin typeface="Amazon Ember Light" charset="0"/>
                <a:ea typeface="Amazon Ember Light" charset="0"/>
                <a:cs typeface="Amazon Ember Light" charset="0"/>
              </a:rPr>
              <a:t>. All trademarks are the property of their owners.</a:t>
            </a:r>
          </a:p>
          <a:p>
            <a:pPr algn="just"/>
            <a:endParaRPr lang="en-US" sz="1500" dirty="0"/>
          </a:p>
        </p:txBody>
      </p:sp>
      <p:sp>
        <p:nvSpPr>
          <p:cNvPr id="6" name="Title 1"/>
          <p:cNvSpPr>
            <a:spLocks noGrp="1"/>
          </p:cNvSpPr>
          <p:nvPr>
            <p:ph type="ctrTitle"/>
          </p:nvPr>
        </p:nvSpPr>
        <p:spPr>
          <a:xfrm>
            <a:off x="5933197" y="2810934"/>
            <a:ext cx="6056583" cy="834496"/>
          </a:xfrm>
        </p:spPr>
        <p:txBody>
          <a:bodyPr>
            <a:normAutofit/>
          </a:bodyPr>
          <a:lstStyle/>
          <a:p>
            <a:r>
              <a:rPr lang="en-US" dirty="0"/>
              <a:t>Thanks for participating!</a:t>
            </a:r>
            <a:endParaRPr lang="en-US" dirty="0">
              <a:latin typeface="Amazon Ember Light" charset="0"/>
              <a:ea typeface="Amazon Ember Light" charset="0"/>
              <a:cs typeface="Amazon Ember Light" charset="0"/>
            </a:endParaRPr>
          </a:p>
        </p:txBody>
      </p:sp>
    </p:spTree>
    <p:custDataLst>
      <p:tags r:id="rId1"/>
    </p:custDataLst>
    <p:extLst>
      <p:ext uri="{BB962C8B-B14F-4D97-AF65-F5344CB8AC3E}">
        <p14:creationId xmlns:p14="http://schemas.microsoft.com/office/powerpoint/2010/main" val="64695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87C3AA5-6832-3D4E-BE9B-A86DFCD86F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3887" y="1643155"/>
            <a:ext cx="3044305" cy="4219829"/>
          </a:xfrm>
          <a:prstGeom prst="rect">
            <a:avLst/>
          </a:prstGeom>
        </p:spPr>
      </p:pic>
      <p:sp>
        <p:nvSpPr>
          <p:cNvPr id="2" name="Title 1">
            <a:extLst>
              <a:ext uri="{FF2B5EF4-FFF2-40B4-BE49-F238E27FC236}">
                <a16:creationId xmlns:a16="http://schemas.microsoft.com/office/drawing/2014/main" id="{FE77994E-1811-D74F-A4FD-4434704D87BB}"/>
              </a:ext>
            </a:extLst>
          </p:cNvPr>
          <p:cNvSpPr>
            <a:spLocks noGrp="1"/>
          </p:cNvSpPr>
          <p:nvPr>
            <p:ph type="title"/>
          </p:nvPr>
        </p:nvSpPr>
        <p:spPr/>
        <p:txBody>
          <a:bodyPr>
            <a:normAutofit/>
          </a:bodyPr>
          <a:lstStyle/>
          <a:p>
            <a:r>
              <a:rPr lang="en-US" sz="3800" dirty="0"/>
              <a:t>Company Background: A Medical Company</a:t>
            </a:r>
          </a:p>
        </p:txBody>
      </p:sp>
      <p:sp>
        <p:nvSpPr>
          <p:cNvPr id="4" name="Slide Number Placeholder 3">
            <a:extLst>
              <a:ext uri="{FF2B5EF4-FFF2-40B4-BE49-F238E27FC236}">
                <a16:creationId xmlns:a16="http://schemas.microsoft.com/office/drawing/2014/main" id="{A061F05B-565C-BA4B-BA52-ABC5C4365DAC}"/>
              </a:ext>
            </a:extLst>
          </p:cNvPr>
          <p:cNvSpPr>
            <a:spLocks noGrp="1"/>
          </p:cNvSpPr>
          <p:nvPr>
            <p:ph type="sldNum" sz="quarter" idx="12"/>
          </p:nvPr>
        </p:nvSpPr>
        <p:spPr/>
        <p:txBody>
          <a:bodyPr/>
          <a:lstStyle/>
          <a:p>
            <a:fld id="{9FC43BFD-8FF7-A343-A8A6-E2338FCE8046}" type="slidenum">
              <a:rPr lang="en-US" smtClean="0"/>
              <a:pPr/>
              <a:t>5</a:t>
            </a:fld>
            <a:endParaRPr lang="en-US" dirty="0"/>
          </a:p>
        </p:txBody>
      </p:sp>
      <p:sp>
        <p:nvSpPr>
          <p:cNvPr id="5" name="Content Placeholder 2">
            <a:extLst>
              <a:ext uri="{FF2B5EF4-FFF2-40B4-BE49-F238E27FC236}">
                <a16:creationId xmlns:a16="http://schemas.microsoft.com/office/drawing/2014/main" id="{DFCCB312-2A26-B647-9BA7-89B0AD2D2D6A}"/>
              </a:ext>
            </a:extLst>
          </p:cNvPr>
          <p:cNvSpPr txBox="1">
            <a:spLocks noChangeAspect="1"/>
          </p:cNvSpPr>
          <p:nvPr/>
        </p:nvSpPr>
        <p:spPr>
          <a:xfrm>
            <a:off x="621792" y="1480849"/>
            <a:ext cx="10876400" cy="4932651"/>
          </a:xfrm>
          <a:prstGeom prst="rect">
            <a:avLst/>
          </a:prstGeom>
          <a:solidFill>
            <a:schemeClr val="bg1">
              <a:alpha val="70000"/>
            </a:schemeClr>
          </a:solidFill>
        </p:spPr>
        <p:txBody>
          <a:bodyPr vert="horz" lIns="91440" tIns="45720" rIns="91440" bIns="45720" rtlCol="0">
            <a:normAutofit/>
          </a:bodyPr>
          <a:lstStyle>
            <a:lvl1pPr marL="457200" indent="-457200" algn="l" defTabSz="914400" rtl="0" eaLnBrk="1" latinLnBrk="0" hangingPunct="1">
              <a:lnSpc>
                <a:spcPct val="90000"/>
              </a:lnSpc>
              <a:spcBef>
                <a:spcPts val="1000"/>
              </a:spcBef>
              <a:buFontTx/>
              <a:buBlip>
                <a:blip r:embed="rId4"/>
              </a:buBlip>
              <a:defRPr sz="2800" b="0" i="0" kern="1200">
                <a:solidFill>
                  <a:schemeClr val="tx1"/>
                </a:solidFill>
                <a:latin typeface="Amazon Ember Light" charset="0"/>
                <a:ea typeface="Amazon Ember Light" charset="0"/>
                <a:cs typeface="Amazon Ember Light" charset="0"/>
              </a:defRPr>
            </a:lvl1pPr>
            <a:lvl2pPr marL="974725" indent="-457200" algn="l" defTabSz="914400" rtl="0" eaLnBrk="1" latinLnBrk="0" hangingPunct="1">
              <a:lnSpc>
                <a:spcPct val="90000"/>
              </a:lnSpc>
              <a:spcBef>
                <a:spcPts val="500"/>
              </a:spcBef>
              <a:buFontTx/>
              <a:buBlip>
                <a:blip r:embed="rId4"/>
              </a:buBlip>
              <a:defRPr sz="2400" b="0" i="0" kern="1200">
                <a:solidFill>
                  <a:schemeClr val="tx1"/>
                </a:solidFill>
                <a:latin typeface="Amazon Ember Light" charset="0"/>
                <a:ea typeface="Amazon Ember Light" charset="0"/>
                <a:cs typeface="Amazon Ember Light" charset="0"/>
              </a:defRPr>
            </a:lvl2pPr>
            <a:lvl3pPr marL="1428750" indent="-457200" algn="l" defTabSz="914400" rtl="0" eaLnBrk="1" latinLnBrk="0" hangingPunct="1">
              <a:lnSpc>
                <a:spcPct val="90000"/>
              </a:lnSpc>
              <a:spcBef>
                <a:spcPts val="500"/>
              </a:spcBef>
              <a:buFontTx/>
              <a:buBlip>
                <a:blip r:embed="rId4"/>
              </a:buBlip>
              <a:defRPr sz="2000" b="0" i="0" kern="1200">
                <a:solidFill>
                  <a:schemeClr val="tx1"/>
                </a:solidFill>
                <a:latin typeface="Amazon Ember Light" charset="0"/>
                <a:ea typeface="Amazon Ember Light" charset="0"/>
                <a:cs typeface="Amazon Ember Light" charset="0"/>
              </a:defRPr>
            </a:lvl3pPr>
            <a:lvl4pPr marL="1600200" indent="-228600" algn="l" defTabSz="914400" rtl="0" eaLnBrk="1" latinLnBrk="0" hangingPunct="1">
              <a:lnSpc>
                <a:spcPct val="90000"/>
              </a:lnSpc>
              <a:spcBef>
                <a:spcPts val="500"/>
              </a:spcBef>
              <a:buFontTx/>
              <a:buBlip>
                <a:blip r:embed="rId4"/>
              </a:buBlip>
              <a:defRPr sz="1800" b="0" i="0" kern="1200">
                <a:solidFill>
                  <a:schemeClr val="tx1"/>
                </a:solidFill>
                <a:latin typeface="Amazon Ember Light" charset="0"/>
                <a:ea typeface="Amazon Ember Light" charset="0"/>
                <a:cs typeface="Amazon Ember Light" charset="0"/>
              </a:defRPr>
            </a:lvl4pPr>
            <a:lvl5pPr marL="2057400" indent="-228600" algn="l" defTabSz="914400" rtl="0" eaLnBrk="1" latinLnBrk="0" hangingPunct="1">
              <a:lnSpc>
                <a:spcPct val="90000"/>
              </a:lnSpc>
              <a:spcBef>
                <a:spcPts val="500"/>
              </a:spcBef>
              <a:buFontTx/>
              <a:buBlip>
                <a:blip r:embed="rId4"/>
              </a:buBlip>
              <a:defRPr sz="1800" b="0" i="0" kern="1200">
                <a:solidFill>
                  <a:schemeClr val="tx1"/>
                </a:solidFill>
                <a:latin typeface="Amazon Ember Light" charset="0"/>
                <a:ea typeface="Amazon Ember Light" charset="0"/>
                <a:cs typeface="Amazon Ember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30200" indent="-330200">
              <a:spcBef>
                <a:spcPts val="1800"/>
              </a:spcBef>
            </a:pPr>
            <a:r>
              <a:rPr lang="en-US" sz="2400" dirty="0">
                <a:solidFill>
                  <a:schemeClr val="accent2">
                    <a:lumMod val="75000"/>
                  </a:schemeClr>
                </a:solidFill>
              </a:rPr>
              <a:t>A Medical Company </a:t>
            </a:r>
            <a:r>
              <a:rPr lang="en-US" sz="2400" dirty="0"/>
              <a:t>is </a:t>
            </a:r>
            <a:r>
              <a:rPr lang="en-US" sz="2400" b="1" dirty="0"/>
              <a:t>a startup software as a service (SaaS) company</a:t>
            </a:r>
            <a:r>
              <a:rPr lang="en-US" sz="2400" dirty="0"/>
              <a:t>.</a:t>
            </a:r>
          </a:p>
          <a:p>
            <a:pPr marL="330200" indent="-330200">
              <a:spcBef>
                <a:spcPts val="1800"/>
              </a:spcBef>
            </a:pPr>
            <a:r>
              <a:rPr lang="en-US" sz="2400" dirty="0"/>
              <a:t>It has built </a:t>
            </a:r>
            <a:r>
              <a:rPr lang="en-US" sz="2400" b="1" dirty="0"/>
              <a:t>an online medical social networking and diagnosis assistance application </a:t>
            </a:r>
            <a:r>
              <a:rPr lang="en-US" altLang="zh-CN" sz="2400" dirty="0"/>
              <a:t>for </a:t>
            </a:r>
            <a:r>
              <a:rPr lang="en-US" sz="2400" dirty="0"/>
              <a:t>users in APAC, the US, and Europe.</a:t>
            </a:r>
          </a:p>
          <a:p>
            <a:pPr marL="330200" indent="-330200">
              <a:spcBef>
                <a:spcPts val="1800"/>
              </a:spcBef>
            </a:pPr>
            <a:r>
              <a:rPr lang="en-US" sz="2400" dirty="0"/>
              <a:t>The application </a:t>
            </a:r>
            <a:r>
              <a:rPr lang="en-US" sz="2400" b="1" dirty="0"/>
              <a:t>connects patients and doctors to</a:t>
            </a:r>
            <a:r>
              <a:rPr lang="en-US" sz="2400" dirty="0"/>
              <a:t>: </a:t>
            </a:r>
          </a:p>
          <a:p>
            <a:pPr marL="787400" lvl="1" indent="-330200">
              <a:spcBef>
                <a:spcPts val="1800"/>
              </a:spcBef>
            </a:pPr>
            <a:r>
              <a:rPr lang="en-US" dirty="0"/>
              <a:t>Allow online appointments, remote consultation, remote diagnosis, electronic prescription transfer, and payment services.</a:t>
            </a:r>
          </a:p>
          <a:p>
            <a:pPr marL="787400" lvl="1" indent="-330200">
              <a:spcBef>
                <a:spcPts val="1800"/>
              </a:spcBef>
            </a:pPr>
            <a:r>
              <a:rPr lang="en-US" dirty="0"/>
              <a:t>Allow customers to upload documents and images. Text is extracted from documents, and images are converted into multiple formats.</a:t>
            </a:r>
          </a:p>
          <a:p>
            <a:pPr marL="330200" indent="-330200">
              <a:spcBef>
                <a:spcPts val="1800"/>
              </a:spcBef>
            </a:pPr>
            <a:r>
              <a:rPr lang="en-US" sz="2400" dirty="0"/>
              <a:t>The application has </a:t>
            </a:r>
            <a:r>
              <a:rPr lang="en-US" sz="2400" b="1" dirty="0"/>
              <a:t>not yet been launched publicly</a:t>
            </a:r>
            <a:r>
              <a:rPr lang="en-US" sz="2400" dirty="0"/>
              <a:t>.</a:t>
            </a:r>
          </a:p>
        </p:txBody>
      </p:sp>
    </p:spTree>
    <p:extLst>
      <p:ext uri="{BB962C8B-B14F-4D97-AF65-F5344CB8AC3E}">
        <p14:creationId xmlns:p14="http://schemas.microsoft.com/office/powerpoint/2010/main" val="960402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447652E-8BE9-9F44-8BF0-DA44ECC48A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7808" y="1862610"/>
            <a:ext cx="4157472" cy="3960835"/>
          </a:xfrm>
          <a:prstGeom prst="rect">
            <a:avLst/>
          </a:prstGeom>
        </p:spPr>
      </p:pic>
      <p:sp>
        <p:nvSpPr>
          <p:cNvPr id="2" name="Title 1">
            <a:extLst>
              <a:ext uri="{FF2B5EF4-FFF2-40B4-BE49-F238E27FC236}">
                <a16:creationId xmlns:a16="http://schemas.microsoft.com/office/drawing/2014/main" id="{FE77994E-1811-D74F-A4FD-4434704D87BB}"/>
              </a:ext>
            </a:extLst>
          </p:cNvPr>
          <p:cNvSpPr>
            <a:spLocks noGrp="1"/>
          </p:cNvSpPr>
          <p:nvPr>
            <p:ph type="title"/>
          </p:nvPr>
        </p:nvSpPr>
        <p:spPr/>
        <p:txBody>
          <a:bodyPr/>
          <a:lstStyle/>
          <a:p>
            <a:r>
              <a:rPr lang="en-US" dirty="0"/>
              <a:t>The Request</a:t>
            </a:r>
          </a:p>
        </p:txBody>
      </p:sp>
      <p:sp>
        <p:nvSpPr>
          <p:cNvPr id="4" name="Slide Number Placeholder 3">
            <a:extLst>
              <a:ext uri="{FF2B5EF4-FFF2-40B4-BE49-F238E27FC236}">
                <a16:creationId xmlns:a16="http://schemas.microsoft.com/office/drawing/2014/main" id="{A061F05B-565C-BA4B-BA52-ABC5C4365DAC}"/>
              </a:ext>
            </a:extLst>
          </p:cNvPr>
          <p:cNvSpPr>
            <a:spLocks noGrp="1"/>
          </p:cNvSpPr>
          <p:nvPr>
            <p:ph type="sldNum" sz="quarter" idx="12"/>
          </p:nvPr>
        </p:nvSpPr>
        <p:spPr/>
        <p:txBody>
          <a:bodyPr/>
          <a:lstStyle/>
          <a:p>
            <a:fld id="{9FC43BFD-8FF7-A343-A8A6-E2338FCE8046}" type="slidenum">
              <a:rPr lang="en-US" smtClean="0"/>
              <a:pPr/>
              <a:t>6</a:t>
            </a:fld>
            <a:endParaRPr lang="en-US" dirty="0"/>
          </a:p>
        </p:txBody>
      </p:sp>
      <p:sp>
        <p:nvSpPr>
          <p:cNvPr id="7" name="Content Placeholder 2">
            <a:extLst>
              <a:ext uri="{FF2B5EF4-FFF2-40B4-BE49-F238E27FC236}">
                <a16:creationId xmlns:a16="http://schemas.microsoft.com/office/drawing/2014/main" id="{E7CBB165-4777-2B4A-BA7B-3115CD8E8749}"/>
              </a:ext>
            </a:extLst>
          </p:cNvPr>
          <p:cNvSpPr>
            <a:spLocks noGrp="1" noChangeAspect="1"/>
          </p:cNvSpPr>
          <p:nvPr>
            <p:ph idx="1"/>
          </p:nvPr>
        </p:nvSpPr>
        <p:spPr>
          <a:xfrm>
            <a:off x="419100" y="1452655"/>
            <a:ext cx="7188708" cy="4903695"/>
          </a:xfrm>
          <a:solidFill>
            <a:schemeClr val="bg1">
              <a:alpha val="80000"/>
            </a:schemeClr>
          </a:solidFill>
        </p:spPr>
        <p:txBody>
          <a:bodyPr vert="horz" lIns="91440" tIns="45720" rIns="91440" bIns="45720" rtlCol="0">
            <a:normAutofit/>
          </a:bodyPr>
          <a:lstStyle/>
          <a:p>
            <a:pPr marL="0" lvl="1" indent="0">
              <a:spcBef>
                <a:spcPts val="1000"/>
              </a:spcBef>
              <a:buNone/>
            </a:pPr>
            <a:endParaRPr lang="en-US" sz="2200" dirty="0"/>
          </a:p>
          <a:p>
            <a:pPr marL="0" lvl="1" indent="0">
              <a:spcBef>
                <a:spcPts val="1200"/>
              </a:spcBef>
              <a:buNone/>
            </a:pPr>
            <a:r>
              <a:rPr lang="en-US" sz="2900" dirty="0">
                <a:solidFill>
                  <a:schemeClr val="accent2">
                    <a:lumMod val="75000"/>
                  </a:schemeClr>
                </a:solidFill>
                <a:latin typeface="Amazon Ember" panose="02000000000000000000" pitchFamily="2" charset="0"/>
                <a:ea typeface="Amazon Ember" panose="02000000000000000000" pitchFamily="2" charset="0"/>
              </a:rPr>
              <a:t>A Medical Company </a:t>
            </a:r>
            <a:r>
              <a:rPr lang="en-US" sz="2900" dirty="0">
                <a:solidFill>
                  <a:schemeClr val="tx1"/>
                </a:solidFill>
                <a:latin typeface="Amazon Ember" panose="02000000000000000000" pitchFamily="2" charset="0"/>
                <a:ea typeface="Amazon Ember" panose="02000000000000000000" pitchFamily="2" charset="0"/>
              </a:rPr>
              <a:t>has hired </a:t>
            </a:r>
            <a:r>
              <a:rPr lang="en-US" sz="2900" b="1" dirty="0">
                <a:solidFill>
                  <a:schemeClr val="tx1"/>
                </a:solidFill>
                <a:latin typeface="Amazon Ember" panose="02000000000000000000" pitchFamily="2" charset="0"/>
                <a:ea typeface="Amazon Ember" panose="02000000000000000000" pitchFamily="2" charset="0"/>
                <a:cs typeface="Amazon Ember" panose="020B0603020204020204" pitchFamily="34" charset="0"/>
              </a:rPr>
              <a:t>you</a:t>
            </a:r>
            <a:r>
              <a:rPr lang="en-US" sz="2900" dirty="0">
                <a:solidFill>
                  <a:schemeClr val="tx1"/>
                </a:solidFill>
                <a:latin typeface="Amazon Ember" panose="02000000000000000000" pitchFamily="2" charset="0"/>
                <a:ea typeface="Amazon Ember" panose="02000000000000000000" pitchFamily="2" charset="0"/>
              </a:rPr>
              <a:t> to architect an infrastructure in AWS to meet their application needs.</a:t>
            </a:r>
          </a:p>
          <a:p>
            <a:pPr marL="0" lvl="1" indent="0">
              <a:spcBef>
                <a:spcPts val="1200"/>
              </a:spcBef>
              <a:buNone/>
            </a:pPr>
            <a:endParaRPr lang="en-US" sz="2900" dirty="0">
              <a:latin typeface="Amazon Ember" panose="02000000000000000000" pitchFamily="2" charset="0"/>
              <a:ea typeface="Amazon Ember" panose="02000000000000000000" pitchFamily="2" charset="0"/>
            </a:endParaRPr>
          </a:p>
          <a:p>
            <a:pPr marL="0" lvl="1" indent="0">
              <a:spcBef>
                <a:spcPts val="1200"/>
              </a:spcBef>
              <a:buNone/>
            </a:pPr>
            <a:r>
              <a:rPr lang="en-US" sz="2900" dirty="0">
                <a:solidFill>
                  <a:schemeClr val="tx1"/>
                </a:solidFill>
                <a:latin typeface="Amazon Ember" panose="02000000000000000000" pitchFamily="2" charset="0"/>
                <a:ea typeface="Amazon Ember" panose="02000000000000000000" pitchFamily="2" charset="0"/>
              </a:rPr>
              <a:t>In preparation for your meeting with them, they provided </a:t>
            </a:r>
            <a:r>
              <a:rPr lang="en-US" sz="2900" dirty="0">
                <a:latin typeface="Amazon Ember" panose="02000000000000000000" pitchFamily="2" charset="0"/>
                <a:ea typeface="Amazon Ember" panose="02000000000000000000" pitchFamily="2" charset="0"/>
              </a:rPr>
              <a:t>information about </a:t>
            </a:r>
            <a:r>
              <a:rPr lang="en-US" sz="2900" dirty="0">
                <a:solidFill>
                  <a:schemeClr val="tx1"/>
                </a:solidFill>
                <a:latin typeface="Amazon Ember" panose="02000000000000000000" pitchFamily="2" charset="0"/>
                <a:ea typeface="Amazon Ember" panose="02000000000000000000" pitchFamily="2" charset="0"/>
              </a:rPr>
              <a:t>their current environment.</a:t>
            </a:r>
          </a:p>
        </p:txBody>
      </p:sp>
    </p:spTree>
    <p:extLst>
      <p:ext uri="{BB962C8B-B14F-4D97-AF65-F5344CB8AC3E}">
        <p14:creationId xmlns:p14="http://schemas.microsoft.com/office/powerpoint/2010/main" val="3061733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B2413-0671-594C-B238-AD16A865C289}"/>
              </a:ext>
            </a:extLst>
          </p:cNvPr>
          <p:cNvSpPr>
            <a:spLocks noGrp="1"/>
          </p:cNvSpPr>
          <p:nvPr>
            <p:ph type="title"/>
          </p:nvPr>
        </p:nvSpPr>
        <p:spPr>
          <a:xfrm>
            <a:off x="662609" y="2770243"/>
            <a:ext cx="9554054" cy="779463"/>
          </a:xfrm>
        </p:spPr>
        <p:txBody>
          <a:bodyPr/>
          <a:lstStyle/>
          <a:p>
            <a:r>
              <a:rPr lang="en-US" dirty="0"/>
              <a:t>Preparation for the Customer Meeting</a:t>
            </a:r>
          </a:p>
        </p:txBody>
      </p:sp>
      <p:sp>
        <p:nvSpPr>
          <p:cNvPr id="3" name="Slide Number Placeholder 2">
            <a:extLst>
              <a:ext uri="{FF2B5EF4-FFF2-40B4-BE49-F238E27FC236}">
                <a16:creationId xmlns:a16="http://schemas.microsoft.com/office/drawing/2014/main" id="{66232FA0-5BAD-1C4E-BBED-DCEF9012CE6E}"/>
              </a:ext>
            </a:extLst>
          </p:cNvPr>
          <p:cNvSpPr>
            <a:spLocks noGrp="1"/>
          </p:cNvSpPr>
          <p:nvPr>
            <p:ph type="sldNum" sz="quarter" idx="12"/>
          </p:nvPr>
        </p:nvSpPr>
        <p:spPr/>
        <p:txBody>
          <a:bodyPr/>
          <a:lstStyle/>
          <a:p>
            <a:fld id="{9FC43BFD-8FF7-A343-A8A6-E2338FCE8046}" type="slidenum">
              <a:rPr lang="en-US" smtClean="0"/>
              <a:pPr/>
              <a:t>7</a:t>
            </a:fld>
            <a:endParaRPr lang="en-US" dirty="0"/>
          </a:p>
        </p:txBody>
      </p:sp>
      <p:sp>
        <p:nvSpPr>
          <p:cNvPr id="4" name="Footer Placeholder 4">
            <a:extLst>
              <a:ext uri="{FF2B5EF4-FFF2-40B4-BE49-F238E27FC236}">
                <a16:creationId xmlns:a16="http://schemas.microsoft.com/office/drawing/2014/main" id="{B01DD5B5-8E78-8148-BA1B-163D3FDFBA50}"/>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2018 Amazon Web Services, Inc. or its Affiliates. All rights reserved. Amazon confidential.</a:t>
            </a:r>
          </a:p>
        </p:txBody>
      </p:sp>
    </p:spTree>
    <p:extLst>
      <p:ext uri="{BB962C8B-B14F-4D97-AF65-F5344CB8AC3E}">
        <p14:creationId xmlns:p14="http://schemas.microsoft.com/office/powerpoint/2010/main" val="2234182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FD34DA5-53AA-BD46-A284-725D45B459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7808" y="1862610"/>
            <a:ext cx="4157472" cy="3960835"/>
          </a:xfrm>
          <a:prstGeom prst="rect">
            <a:avLst/>
          </a:prstGeom>
        </p:spPr>
      </p:pic>
      <p:sp>
        <p:nvSpPr>
          <p:cNvPr id="2" name="Title 1">
            <a:extLst>
              <a:ext uri="{FF2B5EF4-FFF2-40B4-BE49-F238E27FC236}">
                <a16:creationId xmlns:a16="http://schemas.microsoft.com/office/drawing/2014/main" id="{FE77994E-1811-D74F-A4FD-4434704D87BB}"/>
              </a:ext>
            </a:extLst>
          </p:cNvPr>
          <p:cNvSpPr>
            <a:spLocks noGrp="1"/>
          </p:cNvSpPr>
          <p:nvPr>
            <p:ph type="title"/>
          </p:nvPr>
        </p:nvSpPr>
        <p:spPr/>
        <p:txBody>
          <a:bodyPr>
            <a:normAutofit/>
          </a:bodyPr>
          <a:lstStyle/>
          <a:p>
            <a:r>
              <a:rPr lang="en-US" sz="3800" dirty="0"/>
              <a:t>A Medical Company: Current Environment</a:t>
            </a:r>
          </a:p>
        </p:txBody>
      </p:sp>
      <p:sp>
        <p:nvSpPr>
          <p:cNvPr id="4" name="Slide Number Placeholder 3">
            <a:extLst>
              <a:ext uri="{FF2B5EF4-FFF2-40B4-BE49-F238E27FC236}">
                <a16:creationId xmlns:a16="http://schemas.microsoft.com/office/drawing/2014/main" id="{A061F05B-565C-BA4B-BA52-ABC5C4365DAC}"/>
              </a:ext>
            </a:extLst>
          </p:cNvPr>
          <p:cNvSpPr>
            <a:spLocks noGrp="1"/>
          </p:cNvSpPr>
          <p:nvPr>
            <p:ph type="sldNum" sz="quarter" idx="12"/>
          </p:nvPr>
        </p:nvSpPr>
        <p:spPr/>
        <p:txBody>
          <a:bodyPr/>
          <a:lstStyle/>
          <a:p>
            <a:fld id="{9FC43BFD-8FF7-A343-A8A6-E2338FCE8046}" type="slidenum">
              <a:rPr lang="en-US" smtClean="0"/>
              <a:pPr/>
              <a:t>8</a:t>
            </a:fld>
            <a:endParaRPr lang="en-US" dirty="0"/>
          </a:p>
        </p:txBody>
      </p:sp>
      <p:sp>
        <p:nvSpPr>
          <p:cNvPr id="7" name="Content Placeholder 2">
            <a:extLst>
              <a:ext uri="{FF2B5EF4-FFF2-40B4-BE49-F238E27FC236}">
                <a16:creationId xmlns:a16="http://schemas.microsoft.com/office/drawing/2014/main" id="{86EF563A-05B6-6A4A-8AB9-DE500BE46EB7}"/>
              </a:ext>
            </a:extLst>
          </p:cNvPr>
          <p:cNvSpPr>
            <a:spLocks noGrp="1" noChangeAspect="1"/>
          </p:cNvSpPr>
          <p:nvPr>
            <p:ph idx="1"/>
          </p:nvPr>
        </p:nvSpPr>
        <p:spPr>
          <a:xfrm>
            <a:off x="426720" y="1235604"/>
            <a:ext cx="11346180" cy="5214845"/>
          </a:xfrm>
          <a:solidFill>
            <a:schemeClr val="bg1">
              <a:alpha val="80000"/>
            </a:schemeClr>
          </a:solidFill>
        </p:spPr>
        <p:txBody>
          <a:bodyPr vert="horz" lIns="91440" tIns="45720" rIns="91440" bIns="45720" rtlCol="0">
            <a:noAutofit/>
          </a:bodyPr>
          <a:lstStyle/>
          <a:p>
            <a:pPr marL="0" lvl="1" indent="0">
              <a:lnSpc>
                <a:spcPct val="110000"/>
              </a:lnSpc>
              <a:spcBef>
                <a:spcPts val="600"/>
              </a:spcBef>
              <a:buNone/>
            </a:pPr>
            <a:r>
              <a:rPr lang="en-US" dirty="0"/>
              <a:t>For your preparations, the customer provided this information on their current environment. </a:t>
            </a:r>
            <a:r>
              <a:rPr lang="en-US" dirty="0">
                <a:solidFill>
                  <a:schemeClr val="accent2">
                    <a:lumMod val="75000"/>
                  </a:schemeClr>
                </a:solidFill>
                <a:latin typeface="Amazon Ember" panose="02000000000000000000" pitchFamily="2" charset="0"/>
                <a:ea typeface="Amazon Ember" panose="02000000000000000000" pitchFamily="2" charset="0"/>
              </a:rPr>
              <a:t>A Medical Company:</a:t>
            </a:r>
          </a:p>
          <a:p>
            <a:pPr marL="342900" lvl="1" indent="-342900">
              <a:lnSpc>
                <a:spcPct val="110000"/>
              </a:lnSpc>
              <a:spcBef>
                <a:spcPts val="600"/>
              </a:spcBef>
            </a:pPr>
            <a:r>
              <a:rPr lang="en-US" dirty="0">
                <a:solidFill>
                  <a:schemeClr val="tx1"/>
                </a:solidFill>
                <a:latin typeface="Amazon Ember" panose="02000000000000000000" pitchFamily="2" charset="0"/>
                <a:ea typeface="Amazon Ember" panose="02000000000000000000" pitchFamily="2" charset="0"/>
              </a:rPr>
              <a:t>Deployed it’s current development and test infrastructure </a:t>
            </a:r>
            <a:r>
              <a:rPr lang="en-US" b="1" dirty="0">
                <a:solidFill>
                  <a:schemeClr val="tx1"/>
                </a:solidFill>
                <a:latin typeface="Amazon Ember" panose="02000000000000000000" pitchFamily="2" charset="0"/>
                <a:ea typeface="Amazon Ember" panose="02000000000000000000" pitchFamily="2" charset="0"/>
              </a:rPr>
              <a:t>with a server hosting company</a:t>
            </a:r>
            <a:r>
              <a:rPr lang="en-US" dirty="0">
                <a:solidFill>
                  <a:schemeClr val="tx1"/>
                </a:solidFill>
                <a:latin typeface="Amazon Ember" panose="02000000000000000000" pitchFamily="2" charset="0"/>
                <a:ea typeface="Amazon Ember" panose="02000000000000000000" pitchFamily="2" charset="0"/>
              </a:rPr>
              <a:t>. </a:t>
            </a:r>
          </a:p>
          <a:p>
            <a:pPr marL="342900" lvl="1" indent="-342900">
              <a:lnSpc>
                <a:spcPct val="110000"/>
              </a:lnSpc>
              <a:spcBef>
                <a:spcPts val="600"/>
              </a:spcBef>
            </a:pPr>
            <a:r>
              <a:rPr lang="en-US" dirty="0">
                <a:latin typeface="Amazon Ember" panose="02000000000000000000" pitchFamily="2" charset="0"/>
                <a:ea typeface="Amazon Ember" panose="02000000000000000000" pitchFamily="2" charset="0"/>
              </a:rPr>
              <a:t>U</a:t>
            </a:r>
            <a:r>
              <a:rPr lang="en-US" dirty="0">
                <a:solidFill>
                  <a:schemeClr val="tx1"/>
                </a:solidFill>
                <a:latin typeface="Amazon Ember" panose="02000000000000000000" pitchFamily="2" charset="0"/>
                <a:ea typeface="Amazon Ember" panose="02000000000000000000" pitchFamily="2" charset="0"/>
              </a:rPr>
              <a:t>ses </a:t>
            </a:r>
            <a:r>
              <a:rPr lang="en-US" b="1" dirty="0">
                <a:solidFill>
                  <a:schemeClr val="tx1"/>
                </a:solidFill>
                <a:latin typeface="Amazon Ember" panose="02000000000000000000" pitchFamily="2" charset="0"/>
                <a:ea typeface="Amazon Ember" panose="02000000000000000000" pitchFamily="2" charset="0"/>
              </a:rPr>
              <a:t>Microsoft Windows servers to host their web and application tiers</a:t>
            </a:r>
            <a:r>
              <a:rPr lang="en-US" dirty="0">
                <a:solidFill>
                  <a:schemeClr val="tx1"/>
                </a:solidFill>
                <a:latin typeface="Amazon Ember" panose="02000000000000000000" pitchFamily="2" charset="0"/>
                <a:ea typeface="Amazon Ember" panose="02000000000000000000" pitchFamily="2" charset="0"/>
              </a:rPr>
              <a:t> with </a:t>
            </a:r>
            <a:r>
              <a:rPr lang="en-US" b="1" dirty="0">
                <a:solidFill>
                  <a:schemeClr val="tx1"/>
                </a:solidFill>
                <a:latin typeface="Amazon Ember" panose="02000000000000000000" pitchFamily="2" charset="0"/>
                <a:ea typeface="Amazon Ember" panose="02000000000000000000" pitchFamily="2" charset="0"/>
              </a:rPr>
              <a:t>Microsoft SQL Server Standard Edition backend databases</a:t>
            </a:r>
            <a:r>
              <a:rPr lang="en-US" dirty="0">
                <a:solidFill>
                  <a:schemeClr val="tx1"/>
                </a:solidFill>
                <a:latin typeface="Amazon Ember" panose="02000000000000000000" pitchFamily="2" charset="0"/>
                <a:ea typeface="Amazon Ember" panose="02000000000000000000" pitchFamily="2" charset="0"/>
              </a:rPr>
              <a:t>.</a:t>
            </a:r>
          </a:p>
          <a:p>
            <a:pPr marL="330200" lvl="1" indent="-330200">
              <a:lnSpc>
                <a:spcPct val="110000"/>
              </a:lnSpc>
              <a:spcBef>
                <a:spcPts val="600"/>
              </a:spcBef>
            </a:pPr>
            <a:r>
              <a:rPr lang="en-US" dirty="0">
                <a:solidFill>
                  <a:schemeClr val="tx1"/>
                </a:solidFill>
                <a:latin typeface="Amazon Ember" panose="02000000000000000000" pitchFamily="2" charset="0"/>
                <a:ea typeface="Amazon Ember" panose="02000000000000000000" pitchFamily="2" charset="0"/>
              </a:rPr>
              <a:t>The application </a:t>
            </a:r>
            <a:r>
              <a:rPr lang="en-US" b="1" dirty="0">
                <a:solidFill>
                  <a:schemeClr val="tx1"/>
                </a:solidFill>
                <a:latin typeface="Amazon Ember" panose="02000000000000000000" pitchFamily="2" charset="0"/>
                <a:ea typeface="Amazon Ember" panose="02000000000000000000" pitchFamily="2" charset="0"/>
              </a:rPr>
              <a:t>launch date is coming soon </a:t>
            </a:r>
            <a:r>
              <a:rPr lang="en-US" dirty="0">
                <a:solidFill>
                  <a:schemeClr val="tx1"/>
                </a:solidFill>
                <a:latin typeface="Amazon Ember" panose="02000000000000000000" pitchFamily="2" charset="0"/>
                <a:ea typeface="Amazon Ember" panose="02000000000000000000" pitchFamily="2" charset="0"/>
              </a:rPr>
              <a:t>and they expect many users to start using the application.</a:t>
            </a:r>
          </a:p>
          <a:p>
            <a:pPr marL="330200" lvl="1" indent="-330200">
              <a:lnSpc>
                <a:spcPct val="110000"/>
              </a:lnSpc>
              <a:spcBef>
                <a:spcPts val="600"/>
              </a:spcBef>
            </a:pPr>
            <a:r>
              <a:rPr lang="en-US" dirty="0">
                <a:latin typeface="Amazon Ember" panose="02000000000000000000" pitchFamily="2" charset="0"/>
                <a:ea typeface="Amazon Ember" panose="02000000000000000000" pitchFamily="2" charset="0"/>
              </a:rPr>
              <a:t>Believes it would be best </a:t>
            </a:r>
            <a:r>
              <a:rPr lang="en-US" b="1" dirty="0">
                <a:latin typeface="Amazon Ember" panose="02000000000000000000" pitchFamily="2" charset="0"/>
                <a:ea typeface="Amazon Ember" panose="02000000000000000000" pitchFamily="2" charset="0"/>
              </a:rPr>
              <a:t>to use cloud technologies to support its rapid growth</a:t>
            </a:r>
            <a:r>
              <a:rPr lang="en-US" dirty="0">
                <a:latin typeface="Amazon Ember" panose="02000000000000000000" pitchFamily="2" charset="0"/>
                <a:ea typeface="Amazon Ember" panose="02000000000000000000" pitchFamily="2" charset="0"/>
              </a:rPr>
              <a:t>.</a:t>
            </a:r>
          </a:p>
          <a:p>
            <a:pPr marL="330200" lvl="1" indent="-330200">
              <a:lnSpc>
                <a:spcPct val="110000"/>
              </a:lnSpc>
              <a:spcBef>
                <a:spcPts val="600"/>
              </a:spcBef>
            </a:pPr>
            <a:r>
              <a:rPr lang="en-US" sz="2400" dirty="0">
                <a:latin typeface="Amazon Ember" panose="02000000000000000000" pitchFamily="2" charset="0"/>
                <a:ea typeface="Amazon Ember" panose="02000000000000000000" pitchFamily="2" charset="0"/>
              </a:rPr>
              <a:t>Thinks the new cloud platform could host the development, test, and production environments.</a:t>
            </a:r>
          </a:p>
          <a:p>
            <a:pPr marL="0" lvl="1" indent="0">
              <a:spcBef>
                <a:spcPts val="1000"/>
              </a:spcBef>
              <a:buNone/>
            </a:pPr>
            <a:endParaRPr lang="en-US" dirty="0"/>
          </a:p>
        </p:txBody>
      </p:sp>
    </p:spTree>
    <p:extLst>
      <p:ext uri="{BB962C8B-B14F-4D97-AF65-F5344CB8AC3E}">
        <p14:creationId xmlns:p14="http://schemas.microsoft.com/office/powerpoint/2010/main" val="158402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994E-1811-D74F-A4FD-4434704D87BB}"/>
              </a:ext>
            </a:extLst>
          </p:cNvPr>
          <p:cNvSpPr>
            <a:spLocks noGrp="1"/>
          </p:cNvSpPr>
          <p:nvPr>
            <p:ph type="title"/>
          </p:nvPr>
        </p:nvSpPr>
        <p:spPr/>
        <p:txBody>
          <a:bodyPr>
            <a:normAutofit/>
          </a:bodyPr>
          <a:lstStyle/>
          <a:p>
            <a:r>
              <a:rPr lang="en-US" sz="3800" dirty="0"/>
              <a:t>A Medical Company: Current Environment</a:t>
            </a:r>
          </a:p>
        </p:txBody>
      </p:sp>
      <p:sp>
        <p:nvSpPr>
          <p:cNvPr id="4" name="Slide Number Placeholder 3">
            <a:extLst>
              <a:ext uri="{FF2B5EF4-FFF2-40B4-BE49-F238E27FC236}">
                <a16:creationId xmlns:a16="http://schemas.microsoft.com/office/drawing/2014/main" id="{A061F05B-565C-BA4B-BA52-ABC5C4365DAC}"/>
              </a:ext>
            </a:extLst>
          </p:cNvPr>
          <p:cNvSpPr>
            <a:spLocks noGrp="1"/>
          </p:cNvSpPr>
          <p:nvPr>
            <p:ph type="sldNum" sz="quarter" idx="12"/>
          </p:nvPr>
        </p:nvSpPr>
        <p:spPr>
          <a:xfrm>
            <a:off x="9139428" y="6356350"/>
            <a:ext cx="2743200" cy="365125"/>
          </a:xfrm>
        </p:spPr>
        <p:txBody>
          <a:bodyPr/>
          <a:lstStyle/>
          <a:p>
            <a:fld id="{9FC43BFD-8FF7-A343-A8A6-E2338FCE8046}" type="slidenum">
              <a:rPr lang="en-US" smtClean="0"/>
              <a:pPr/>
              <a:t>9</a:t>
            </a:fld>
            <a:endParaRPr lang="en-US" dirty="0"/>
          </a:p>
        </p:txBody>
      </p:sp>
      <p:sp>
        <p:nvSpPr>
          <p:cNvPr id="9" name="Right Arrow 8">
            <a:extLst>
              <a:ext uri="{FF2B5EF4-FFF2-40B4-BE49-F238E27FC236}">
                <a16:creationId xmlns:a16="http://schemas.microsoft.com/office/drawing/2014/main" id="{E735685E-C15C-7942-BBE6-D594AF401299}"/>
              </a:ext>
            </a:extLst>
          </p:cNvPr>
          <p:cNvSpPr/>
          <p:nvPr/>
        </p:nvSpPr>
        <p:spPr>
          <a:xfrm>
            <a:off x="213917" y="4282694"/>
            <a:ext cx="3273802" cy="2143801"/>
          </a:xfrm>
          <a:prstGeom prst="rightArrow">
            <a:avLst/>
          </a:prstGeom>
          <a:solidFill>
            <a:schemeClr val="accent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ight Arrow 9">
            <a:extLst>
              <a:ext uri="{FF2B5EF4-FFF2-40B4-BE49-F238E27FC236}">
                <a16:creationId xmlns:a16="http://schemas.microsoft.com/office/drawing/2014/main" id="{2485A920-D65D-2146-BA32-490915C99356}"/>
              </a:ext>
            </a:extLst>
          </p:cNvPr>
          <p:cNvSpPr/>
          <p:nvPr/>
        </p:nvSpPr>
        <p:spPr>
          <a:xfrm flipH="1">
            <a:off x="8889450" y="3343043"/>
            <a:ext cx="3027881" cy="2099185"/>
          </a:xfrm>
          <a:prstGeom prst="rightArrow">
            <a:avLst/>
          </a:prstGeom>
          <a:solidFill>
            <a:schemeClr val="accent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8E3D524B-3D02-8649-9FA1-468FBB3E9C9E}"/>
              </a:ext>
            </a:extLst>
          </p:cNvPr>
          <p:cNvSpPr/>
          <p:nvPr/>
        </p:nvSpPr>
        <p:spPr>
          <a:xfrm>
            <a:off x="255358" y="1683203"/>
            <a:ext cx="3273802" cy="2143801"/>
          </a:xfrm>
          <a:prstGeom prst="rightArrow">
            <a:avLst/>
          </a:prstGeom>
          <a:solidFill>
            <a:schemeClr val="accent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966495A2-8225-C847-8C73-B8F3923F77B5}"/>
              </a:ext>
            </a:extLst>
          </p:cNvPr>
          <p:cNvGrpSpPr/>
          <p:nvPr/>
        </p:nvGrpSpPr>
        <p:grpSpPr>
          <a:xfrm>
            <a:off x="3367012" y="1269462"/>
            <a:ext cx="5734316" cy="5398039"/>
            <a:chOff x="7468380" y="1221556"/>
            <a:chExt cx="4459538" cy="5436421"/>
          </a:xfrm>
        </p:grpSpPr>
        <p:cxnSp>
          <p:nvCxnSpPr>
            <p:cNvPr id="14" name="Straight Connector 13">
              <a:extLst>
                <a:ext uri="{FF2B5EF4-FFF2-40B4-BE49-F238E27FC236}">
                  <a16:creationId xmlns:a16="http://schemas.microsoft.com/office/drawing/2014/main" id="{B6084379-BC0A-D14C-937D-04B6F3B83393}"/>
                </a:ext>
              </a:extLst>
            </p:cNvPr>
            <p:cNvCxnSpPr>
              <a:cxnSpLocks/>
              <a:stCxn id="16" idx="1"/>
              <a:endCxn id="22" idx="0"/>
            </p:cNvCxnSpPr>
            <p:nvPr/>
          </p:nvCxnSpPr>
          <p:spPr>
            <a:xfrm flipH="1">
              <a:off x="8340178" y="1983542"/>
              <a:ext cx="1178984" cy="36281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1F21D99-EB00-194B-9563-89359C909BFF}"/>
                </a:ext>
              </a:extLst>
            </p:cNvPr>
            <p:cNvCxnSpPr>
              <a:cxnSpLocks/>
              <a:stCxn id="16" idx="3"/>
              <a:endCxn id="23" idx="0"/>
            </p:cNvCxnSpPr>
            <p:nvPr/>
          </p:nvCxnSpPr>
          <p:spPr>
            <a:xfrm>
              <a:off x="9947553" y="1983542"/>
              <a:ext cx="1159829" cy="36281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6" name="Picture 15" descr="Amazon-Elastic-Load-Balacing.png">
              <a:extLst>
                <a:ext uri="{FF2B5EF4-FFF2-40B4-BE49-F238E27FC236}">
                  <a16:creationId xmlns:a16="http://schemas.microsoft.com/office/drawing/2014/main" id="{51279FB1-CBA6-3945-8CF4-1D19F8943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9162" y="1769347"/>
              <a:ext cx="428390" cy="428390"/>
            </a:xfrm>
            <a:prstGeom prst="rect">
              <a:avLst/>
            </a:prstGeom>
          </p:spPr>
        </p:pic>
        <p:sp>
          <p:nvSpPr>
            <p:cNvPr id="17" name="TextBox 16">
              <a:extLst>
                <a:ext uri="{FF2B5EF4-FFF2-40B4-BE49-F238E27FC236}">
                  <a16:creationId xmlns:a16="http://schemas.microsoft.com/office/drawing/2014/main" id="{9CD7E735-BE8A-194E-B713-8CD85FD84FF3}"/>
                </a:ext>
              </a:extLst>
            </p:cNvPr>
            <p:cNvSpPr txBox="1"/>
            <p:nvPr/>
          </p:nvSpPr>
          <p:spPr>
            <a:xfrm>
              <a:off x="7672807" y="3146356"/>
              <a:ext cx="1449771" cy="743916"/>
            </a:xfrm>
            <a:prstGeom prst="rect">
              <a:avLst/>
            </a:prstGeom>
            <a:noFill/>
          </p:spPr>
          <p:txBody>
            <a:bodyPr wrap="square" lIns="0" tIns="0" rIns="0" bIns="0" rtlCol="0">
              <a:spAutoFit/>
            </a:bodyPr>
            <a:lstStyle/>
            <a:p>
              <a:pPr algn="ctr"/>
              <a:r>
                <a:rPr lang="en-US" sz="1200" b="1" dirty="0">
                  <a:solidFill>
                    <a:srgbClr val="414042"/>
                  </a:solidFill>
                  <a:latin typeface="Amazon Ember" charset="0"/>
                  <a:cs typeface="Amazon Ember" charset="0"/>
                </a:rPr>
                <a:t>Web Tier –</a:t>
              </a:r>
            </a:p>
            <a:p>
              <a:pPr algn="ctr"/>
              <a:r>
                <a:rPr lang="en-US" sz="1200" b="1" dirty="0">
                  <a:solidFill>
                    <a:srgbClr val="414042"/>
                  </a:solidFill>
                  <a:latin typeface="Amazon Ember" charset="0"/>
                  <a:cs typeface="Amazon Ember" charset="0"/>
                </a:rPr>
                <a:t>2 CPUs,</a:t>
              </a:r>
            </a:p>
            <a:p>
              <a:pPr algn="ctr"/>
              <a:r>
                <a:rPr lang="en-US" sz="1200" b="1" dirty="0">
                  <a:solidFill>
                    <a:srgbClr val="414042"/>
                  </a:solidFill>
                  <a:latin typeface="Amazon Ember" charset="0"/>
                  <a:cs typeface="Amazon Ember" charset="0"/>
                </a:rPr>
                <a:t> 4-GB memory,</a:t>
              </a:r>
            </a:p>
            <a:p>
              <a:pPr algn="ctr"/>
              <a:r>
                <a:rPr lang="en-US" sz="1200" b="1" dirty="0">
                  <a:solidFill>
                    <a:srgbClr val="414042"/>
                  </a:solidFill>
                  <a:latin typeface="Amazon Ember" charset="0"/>
                  <a:cs typeface="Amazon Ember" charset="0"/>
                </a:rPr>
                <a:t>MS Windows</a:t>
              </a:r>
            </a:p>
          </p:txBody>
        </p:sp>
        <p:sp>
          <p:nvSpPr>
            <p:cNvPr id="18" name="TextBox 17">
              <a:extLst>
                <a:ext uri="{FF2B5EF4-FFF2-40B4-BE49-F238E27FC236}">
                  <a16:creationId xmlns:a16="http://schemas.microsoft.com/office/drawing/2014/main" id="{0A72B965-505D-9D4A-BF6C-3DD905B7B210}"/>
                </a:ext>
              </a:extLst>
            </p:cNvPr>
            <p:cNvSpPr txBox="1"/>
            <p:nvPr/>
          </p:nvSpPr>
          <p:spPr>
            <a:xfrm>
              <a:off x="10457315" y="3146356"/>
              <a:ext cx="1470600" cy="743916"/>
            </a:xfrm>
            <a:prstGeom prst="rect">
              <a:avLst/>
            </a:prstGeom>
            <a:noFill/>
          </p:spPr>
          <p:txBody>
            <a:bodyPr wrap="square" lIns="0" tIns="0" rIns="0" bIns="0" rtlCol="0">
              <a:spAutoFit/>
            </a:bodyPr>
            <a:lstStyle/>
            <a:p>
              <a:pPr algn="ctr"/>
              <a:r>
                <a:rPr lang="en-US" sz="1200" b="1" dirty="0">
                  <a:solidFill>
                    <a:srgbClr val="414042"/>
                  </a:solidFill>
                  <a:latin typeface="Amazon Ember" charset="0"/>
                  <a:cs typeface="Amazon Ember" charset="0"/>
                </a:rPr>
                <a:t>Web Tier – </a:t>
              </a:r>
            </a:p>
            <a:p>
              <a:pPr algn="ctr"/>
              <a:r>
                <a:rPr lang="en-US" sz="1200" b="1" dirty="0">
                  <a:solidFill>
                    <a:srgbClr val="414042"/>
                  </a:solidFill>
                  <a:latin typeface="Amazon Ember" charset="0"/>
                  <a:cs typeface="Amazon Ember" charset="0"/>
                </a:rPr>
                <a:t>2 CPUs,</a:t>
              </a:r>
            </a:p>
            <a:p>
              <a:pPr algn="ctr"/>
              <a:r>
                <a:rPr lang="en-US" sz="1200" b="1" dirty="0">
                  <a:solidFill>
                    <a:srgbClr val="414042"/>
                  </a:solidFill>
                  <a:latin typeface="Amazon Ember" charset="0"/>
                  <a:cs typeface="Amazon Ember" charset="0"/>
                </a:rPr>
                <a:t> 4-GB memory,</a:t>
              </a:r>
            </a:p>
            <a:p>
              <a:pPr algn="ctr"/>
              <a:r>
                <a:rPr lang="en-US" sz="1200" b="1" dirty="0">
                  <a:solidFill>
                    <a:srgbClr val="414042"/>
                  </a:solidFill>
                  <a:latin typeface="Amazon Ember" charset="0"/>
                  <a:cs typeface="Amazon Ember" charset="0"/>
                </a:rPr>
                <a:t>MS Windows</a:t>
              </a:r>
            </a:p>
          </p:txBody>
        </p:sp>
        <p:cxnSp>
          <p:nvCxnSpPr>
            <p:cNvPr id="19" name="Straight Connector 18">
              <a:extLst>
                <a:ext uri="{FF2B5EF4-FFF2-40B4-BE49-F238E27FC236}">
                  <a16:creationId xmlns:a16="http://schemas.microsoft.com/office/drawing/2014/main" id="{1E75901C-85CF-894C-9C4D-CD35AF8F84FA}"/>
                </a:ext>
              </a:extLst>
            </p:cNvPr>
            <p:cNvCxnSpPr>
              <a:cxnSpLocks/>
              <a:stCxn id="21" idx="1"/>
              <a:endCxn id="26" idx="0"/>
            </p:cNvCxnSpPr>
            <p:nvPr/>
          </p:nvCxnSpPr>
          <p:spPr>
            <a:xfrm flipH="1">
              <a:off x="8340180" y="3553768"/>
              <a:ext cx="1178982" cy="33668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ACC57CD7-69C2-344D-A344-7CC4BA042C72}"/>
                </a:ext>
              </a:extLst>
            </p:cNvPr>
            <p:cNvCxnSpPr>
              <a:cxnSpLocks/>
              <a:stCxn id="21" idx="3"/>
              <a:endCxn id="27" idx="0"/>
            </p:cNvCxnSpPr>
            <p:nvPr/>
          </p:nvCxnSpPr>
          <p:spPr>
            <a:xfrm>
              <a:off x="9947553" y="3553768"/>
              <a:ext cx="1159831" cy="33668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21" name="Picture 20" descr="Amazon-Elastic-Load-Balacing.png">
              <a:extLst>
                <a:ext uri="{FF2B5EF4-FFF2-40B4-BE49-F238E27FC236}">
                  <a16:creationId xmlns:a16="http://schemas.microsoft.com/office/drawing/2014/main" id="{DCF83455-6D54-0A42-8250-BCB34D5582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9162" y="3339572"/>
              <a:ext cx="428390" cy="428390"/>
            </a:xfrm>
            <a:prstGeom prst="rect">
              <a:avLst/>
            </a:prstGeom>
          </p:spPr>
        </p:pic>
        <p:pic>
          <p:nvPicPr>
            <p:cNvPr id="22" name="Picture 21">
              <a:extLst>
                <a:ext uri="{FF2B5EF4-FFF2-40B4-BE49-F238E27FC236}">
                  <a16:creationId xmlns:a16="http://schemas.microsoft.com/office/drawing/2014/main" id="{C6A19E09-CF77-A445-9694-EFB8DA6573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5318" y="2346360"/>
              <a:ext cx="529721" cy="731520"/>
            </a:xfrm>
            <a:prstGeom prst="rect">
              <a:avLst/>
            </a:prstGeom>
          </p:spPr>
        </p:pic>
        <p:pic>
          <p:nvPicPr>
            <p:cNvPr id="23" name="Picture 22">
              <a:extLst>
                <a:ext uri="{FF2B5EF4-FFF2-40B4-BE49-F238E27FC236}">
                  <a16:creationId xmlns:a16="http://schemas.microsoft.com/office/drawing/2014/main" id="{172196B5-069C-F04F-9F9B-5D906A3541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42521" y="2346360"/>
              <a:ext cx="529721" cy="731520"/>
            </a:xfrm>
            <a:prstGeom prst="rect">
              <a:avLst/>
            </a:prstGeom>
          </p:spPr>
        </p:pic>
        <p:sp>
          <p:nvSpPr>
            <p:cNvPr id="24" name="TextBox 23">
              <a:extLst>
                <a:ext uri="{FF2B5EF4-FFF2-40B4-BE49-F238E27FC236}">
                  <a16:creationId xmlns:a16="http://schemas.microsoft.com/office/drawing/2014/main" id="{C536A9D5-0C00-8344-A5A2-5350BB85E3D7}"/>
                </a:ext>
              </a:extLst>
            </p:cNvPr>
            <p:cNvSpPr txBox="1"/>
            <p:nvPr/>
          </p:nvSpPr>
          <p:spPr>
            <a:xfrm>
              <a:off x="7672810" y="4619011"/>
              <a:ext cx="1449771" cy="743916"/>
            </a:xfrm>
            <a:prstGeom prst="rect">
              <a:avLst/>
            </a:prstGeom>
            <a:noFill/>
          </p:spPr>
          <p:txBody>
            <a:bodyPr wrap="square" lIns="0" tIns="0" rIns="0" bIns="0" rtlCol="0">
              <a:spAutoFit/>
            </a:bodyPr>
            <a:lstStyle/>
            <a:p>
              <a:pPr algn="ctr"/>
              <a:r>
                <a:rPr lang="en-US" sz="1200" b="1" dirty="0">
                  <a:solidFill>
                    <a:srgbClr val="414042"/>
                  </a:solidFill>
                  <a:latin typeface="Amazon Ember" charset="0"/>
                  <a:cs typeface="Amazon Ember" charset="0"/>
                </a:rPr>
                <a:t>App Tier –</a:t>
              </a:r>
            </a:p>
            <a:p>
              <a:pPr algn="ctr"/>
              <a:r>
                <a:rPr lang="en-US" sz="1200" b="1" dirty="0">
                  <a:solidFill>
                    <a:srgbClr val="414042"/>
                  </a:solidFill>
                  <a:latin typeface="Amazon Ember" charset="0"/>
                  <a:cs typeface="Amazon Ember" charset="0"/>
                </a:rPr>
                <a:t>4 CPUs,</a:t>
              </a:r>
            </a:p>
            <a:p>
              <a:pPr algn="ctr"/>
              <a:r>
                <a:rPr lang="en-US" sz="1200" b="1" dirty="0">
                  <a:solidFill>
                    <a:srgbClr val="414042"/>
                  </a:solidFill>
                  <a:latin typeface="Amazon Ember" charset="0"/>
                  <a:cs typeface="Amazon Ember" charset="0"/>
                </a:rPr>
                <a:t> 16-GB memory,</a:t>
              </a:r>
            </a:p>
            <a:p>
              <a:pPr algn="ctr"/>
              <a:r>
                <a:rPr lang="en-US" sz="1200" b="1" dirty="0">
                  <a:solidFill>
                    <a:srgbClr val="414042"/>
                  </a:solidFill>
                  <a:latin typeface="Amazon Ember" charset="0"/>
                  <a:cs typeface="Amazon Ember" charset="0"/>
                </a:rPr>
                <a:t>MS Windows</a:t>
              </a:r>
            </a:p>
          </p:txBody>
        </p:sp>
        <p:sp>
          <p:nvSpPr>
            <p:cNvPr id="25" name="TextBox 24">
              <a:extLst>
                <a:ext uri="{FF2B5EF4-FFF2-40B4-BE49-F238E27FC236}">
                  <a16:creationId xmlns:a16="http://schemas.microsoft.com/office/drawing/2014/main" id="{6C72AA0C-4825-5640-A213-B487AF8FCD39}"/>
                </a:ext>
              </a:extLst>
            </p:cNvPr>
            <p:cNvSpPr txBox="1"/>
            <p:nvPr/>
          </p:nvSpPr>
          <p:spPr>
            <a:xfrm>
              <a:off x="10457318" y="4619011"/>
              <a:ext cx="1470600" cy="743916"/>
            </a:xfrm>
            <a:prstGeom prst="rect">
              <a:avLst/>
            </a:prstGeom>
            <a:noFill/>
          </p:spPr>
          <p:txBody>
            <a:bodyPr wrap="square" lIns="0" tIns="0" rIns="0" bIns="0" rtlCol="0">
              <a:spAutoFit/>
            </a:bodyPr>
            <a:lstStyle/>
            <a:p>
              <a:pPr algn="ctr"/>
              <a:r>
                <a:rPr lang="en-US" sz="1200" b="1" dirty="0">
                  <a:solidFill>
                    <a:srgbClr val="414042"/>
                  </a:solidFill>
                  <a:latin typeface="Amazon Ember" charset="0"/>
                  <a:cs typeface="Amazon Ember" charset="0"/>
                </a:rPr>
                <a:t>App Tier – </a:t>
              </a:r>
            </a:p>
            <a:p>
              <a:pPr algn="ctr"/>
              <a:r>
                <a:rPr lang="en-US" sz="1200" b="1" dirty="0">
                  <a:solidFill>
                    <a:srgbClr val="414042"/>
                  </a:solidFill>
                  <a:latin typeface="Amazon Ember" charset="0"/>
                  <a:cs typeface="Amazon Ember" charset="0"/>
                </a:rPr>
                <a:t>4 CPUs,</a:t>
              </a:r>
            </a:p>
            <a:p>
              <a:pPr algn="ctr"/>
              <a:r>
                <a:rPr lang="en-US" sz="1200" b="1" dirty="0">
                  <a:solidFill>
                    <a:srgbClr val="414042"/>
                  </a:solidFill>
                  <a:latin typeface="Amazon Ember" charset="0"/>
                  <a:cs typeface="Amazon Ember" charset="0"/>
                </a:rPr>
                <a:t> 16-GB memory,</a:t>
              </a:r>
            </a:p>
            <a:p>
              <a:pPr algn="ctr"/>
              <a:r>
                <a:rPr lang="en-US" sz="1200" b="1" dirty="0">
                  <a:solidFill>
                    <a:srgbClr val="414042"/>
                  </a:solidFill>
                  <a:latin typeface="Amazon Ember" charset="0"/>
                  <a:cs typeface="Amazon Ember" charset="0"/>
                </a:rPr>
                <a:t>MS Windows</a:t>
              </a:r>
            </a:p>
          </p:txBody>
        </p:sp>
        <p:pic>
          <p:nvPicPr>
            <p:cNvPr id="26" name="Picture 25">
              <a:extLst>
                <a:ext uri="{FF2B5EF4-FFF2-40B4-BE49-F238E27FC236}">
                  <a16:creationId xmlns:a16="http://schemas.microsoft.com/office/drawing/2014/main" id="{50ADBC89-FC32-454B-B7AA-EC926E716D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5320" y="3890454"/>
              <a:ext cx="529721" cy="731520"/>
            </a:xfrm>
            <a:prstGeom prst="rect">
              <a:avLst/>
            </a:prstGeom>
          </p:spPr>
        </p:pic>
        <p:pic>
          <p:nvPicPr>
            <p:cNvPr id="27" name="Picture 26">
              <a:extLst>
                <a:ext uri="{FF2B5EF4-FFF2-40B4-BE49-F238E27FC236}">
                  <a16:creationId xmlns:a16="http://schemas.microsoft.com/office/drawing/2014/main" id="{2FC3B3C0-EC7A-FB49-A544-CE25F378E1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42523" y="3890454"/>
              <a:ext cx="529721" cy="731520"/>
            </a:xfrm>
            <a:prstGeom prst="rect">
              <a:avLst/>
            </a:prstGeom>
          </p:spPr>
        </p:pic>
        <p:sp>
          <p:nvSpPr>
            <p:cNvPr id="28" name="TextBox 27">
              <a:extLst>
                <a:ext uri="{FF2B5EF4-FFF2-40B4-BE49-F238E27FC236}">
                  <a16:creationId xmlns:a16="http://schemas.microsoft.com/office/drawing/2014/main" id="{1A162936-2B07-7F47-9433-827B1EEB61BF}"/>
                </a:ext>
              </a:extLst>
            </p:cNvPr>
            <p:cNvSpPr txBox="1"/>
            <p:nvPr/>
          </p:nvSpPr>
          <p:spPr>
            <a:xfrm>
              <a:off x="7468380" y="5870501"/>
              <a:ext cx="4413075" cy="557937"/>
            </a:xfrm>
            <a:prstGeom prst="rect">
              <a:avLst/>
            </a:prstGeom>
            <a:noFill/>
          </p:spPr>
          <p:txBody>
            <a:bodyPr wrap="square" lIns="0" tIns="0" rIns="0" bIns="0" rtlCol="0">
              <a:spAutoFit/>
            </a:bodyPr>
            <a:lstStyle/>
            <a:p>
              <a:pPr algn="ctr"/>
              <a:r>
                <a:rPr lang="en-US" sz="1200" b="1" dirty="0">
                  <a:solidFill>
                    <a:srgbClr val="414042"/>
                  </a:solidFill>
                  <a:latin typeface="Amazon Ember" charset="0"/>
                  <a:cs typeface="Amazon Ember" charset="0"/>
                </a:rPr>
                <a:t>Database Tier –</a:t>
              </a:r>
            </a:p>
            <a:p>
              <a:pPr algn="ctr"/>
              <a:r>
                <a:rPr lang="en-US" sz="1200" b="1" dirty="0">
                  <a:solidFill>
                    <a:srgbClr val="414042"/>
                  </a:solidFill>
                  <a:latin typeface="Amazon Ember" charset="0"/>
                  <a:cs typeface="Amazon Ember" charset="0"/>
                </a:rPr>
                <a:t>8 CPUs, 32-GB memory, 5-TB storage,</a:t>
              </a:r>
            </a:p>
            <a:p>
              <a:pPr algn="ctr"/>
              <a:r>
                <a:rPr lang="en-US" sz="1200" b="1" dirty="0">
                  <a:solidFill>
                    <a:srgbClr val="414042"/>
                  </a:solidFill>
                  <a:latin typeface="Amazon Ember" charset="0"/>
                  <a:cs typeface="Amazon Ember" charset="0"/>
                </a:rPr>
                <a:t>MS Windows, SQL Server SE</a:t>
              </a:r>
            </a:p>
          </p:txBody>
        </p:sp>
        <p:pic>
          <p:nvPicPr>
            <p:cNvPr id="29" name="Picture 28">
              <a:extLst>
                <a:ext uri="{FF2B5EF4-FFF2-40B4-BE49-F238E27FC236}">
                  <a16:creationId xmlns:a16="http://schemas.microsoft.com/office/drawing/2014/main" id="{EED74433-983B-3345-A073-7DD0E4F650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0058" y="5032166"/>
              <a:ext cx="529721" cy="731520"/>
            </a:xfrm>
            <a:prstGeom prst="rect">
              <a:avLst/>
            </a:prstGeom>
          </p:spPr>
        </p:pic>
        <p:cxnSp>
          <p:nvCxnSpPr>
            <p:cNvPr id="30" name="Straight Connector 29">
              <a:extLst>
                <a:ext uri="{FF2B5EF4-FFF2-40B4-BE49-F238E27FC236}">
                  <a16:creationId xmlns:a16="http://schemas.microsoft.com/office/drawing/2014/main" id="{3FC1DD6A-A0A8-894B-BF88-2C64452422D7}"/>
                </a:ext>
              </a:extLst>
            </p:cNvPr>
            <p:cNvCxnSpPr>
              <a:cxnSpLocks/>
            </p:cNvCxnSpPr>
            <p:nvPr/>
          </p:nvCxnSpPr>
          <p:spPr>
            <a:xfrm flipH="1">
              <a:off x="8605038" y="4588118"/>
              <a:ext cx="2237482" cy="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4504FAAC-8576-0340-A2D6-5D4739DEAD20}"/>
                </a:ext>
              </a:extLst>
            </p:cNvPr>
            <p:cNvCxnSpPr>
              <a:cxnSpLocks/>
              <a:stCxn id="29" idx="0"/>
            </p:cNvCxnSpPr>
            <p:nvPr/>
          </p:nvCxnSpPr>
          <p:spPr>
            <a:xfrm flipV="1">
              <a:off x="9674918" y="4584284"/>
              <a:ext cx="0" cy="44788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F48AEB1D-4821-5A4D-8B34-452C9731E859}"/>
                </a:ext>
              </a:extLst>
            </p:cNvPr>
            <p:cNvCxnSpPr>
              <a:cxnSpLocks/>
            </p:cNvCxnSpPr>
            <p:nvPr/>
          </p:nvCxnSpPr>
          <p:spPr>
            <a:xfrm flipH="1">
              <a:off x="8605040" y="3077880"/>
              <a:ext cx="2237481"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5D0F57D2-F759-2E4C-8550-D69028CD6E23}"/>
                </a:ext>
              </a:extLst>
            </p:cNvPr>
            <p:cNvCxnSpPr>
              <a:cxnSpLocks/>
              <a:stCxn id="21" idx="0"/>
            </p:cNvCxnSpPr>
            <p:nvPr/>
          </p:nvCxnSpPr>
          <p:spPr>
            <a:xfrm flipV="1">
              <a:off x="9733357" y="3077880"/>
              <a:ext cx="0" cy="26169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34" name="Picture 33">
              <a:extLst>
                <a:ext uri="{FF2B5EF4-FFF2-40B4-BE49-F238E27FC236}">
                  <a16:creationId xmlns:a16="http://schemas.microsoft.com/office/drawing/2014/main" id="{A3B0AB24-0F06-D348-81A3-5C3C10C846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47723" y="1221556"/>
              <a:ext cx="502289" cy="496614"/>
            </a:xfrm>
            <a:prstGeom prst="rect">
              <a:avLst/>
            </a:prstGeom>
          </p:spPr>
        </p:pic>
        <p:sp>
          <p:nvSpPr>
            <p:cNvPr id="35" name="Rounded Rectangle 34">
              <a:extLst>
                <a:ext uri="{FF2B5EF4-FFF2-40B4-BE49-F238E27FC236}">
                  <a16:creationId xmlns:a16="http://schemas.microsoft.com/office/drawing/2014/main" id="{B0755147-427B-6142-88AB-1B0E1E505423}"/>
                </a:ext>
              </a:extLst>
            </p:cNvPr>
            <p:cNvSpPr/>
            <p:nvPr/>
          </p:nvSpPr>
          <p:spPr>
            <a:xfrm>
              <a:off x="7595113" y="1737515"/>
              <a:ext cx="4083839" cy="4920462"/>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Rectangle 35">
            <a:extLst>
              <a:ext uri="{FF2B5EF4-FFF2-40B4-BE49-F238E27FC236}">
                <a16:creationId xmlns:a16="http://schemas.microsoft.com/office/drawing/2014/main" id="{D847B968-79D0-EB4F-B491-09C6C984F6BA}"/>
              </a:ext>
            </a:extLst>
          </p:cNvPr>
          <p:cNvSpPr/>
          <p:nvPr/>
        </p:nvSpPr>
        <p:spPr>
          <a:xfrm>
            <a:off x="8816173" y="3333158"/>
            <a:ext cx="3386305" cy="2092881"/>
          </a:xfrm>
          <a:prstGeom prst="rect">
            <a:avLst/>
          </a:prstGeom>
          <a:solidFill>
            <a:schemeClr val="bg1">
              <a:alpha val="89000"/>
            </a:schemeClr>
          </a:solidFill>
        </p:spPr>
        <p:txBody>
          <a:bodyPr wrap="square">
            <a:spAutoFit/>
          </a:bodyPr>
          <a:lstStyle/>
          <a:p>
            <a:pPr marL="0" lvl="1"/>
            <a:r>
              <a:rPr lang="en-US" b="1" dirty="0">
                <a:solidFill>
                  <a:schemeClr val="accent2">
                    <a:lumMod val="75000"/>
                  </a:schemeClr>
                </a:solidFill>
                <a:latin typeface="Amazon Ember" panose="02000000000000000000" pitchFamily="2" charset="0"/>
                <a:ea typeface="Amazon Ember" panose="02000000000000000000" pitchFamily="2" charset="0"/>
                <a:cs typeface="Amazon Ember" panose="020B0603020204020204" pitchFamily="34" charset="0"/>
              </a:rPr>
              <a:t>Application Tier:</a:t>
            </a:r>
          </a:p>
          <a:p>
            <a:pPr marL="571500" lvl="2" indent="-342900">
              <a:buFont typeface="Arial" panose="020B0604020202020204" pitchFamily="34" charset="0"/>
              <a:buChar char="•"/>
            </a:pPr>
            <a:r>
              <a:rPr lang="en-US" sz="1400" dirty="0">
                <a:solidFill>
                  <a:schemeClr val="tx1">
                    <a:lumMod val="75000"/>
                    <a:lumOff val="25000"/>
                  </a:schemeClr>
                </a:solidFill>
                <a:latin typeface="Amazon Ember" panose="02000000000000000000" pitchFamily="2" charset="0"/>
                <a:ea typeface="Amazon Ember" panose="02000000000000000000" pitchFamily="2" charset="0"/>
                <a:cs typeface="Amazon Ember" panose="020B0603020204020204" pitchFamily="34" charset="0"/>
              </a:rPr>
              <a:t>Two physical servers (Four CPUs / 16-GB memory)</a:t>
            </a:r>
          </a:p>
          <a:p>
            <a:pPr marL="571500" lvl="2" indent="-342900">
              <a:buFont typeface="Arial" panose="020B0604020202020204" pitchFamily="34" charset="0"/>
              <a:buChar char="•"/>
            </a:pPr>
            <a:r>
              <a:rPr lang="en-US" sz="1400" dirty="0">
                <a:solidFill>
                  <a:schemeClr val="tx1">
                    <a:lumMod val="75000"/>
                    <a:lumOff val="25000"/>
                  </a:schemeClr>
                </a:solidFill>
                <a:latin typeface="Amazon Ember" panose="02000000000000000000" pitchFamily="2" charset="0"/>
                <a:ea typeface="Amazon Ember" panose="02000000000000000000" pitchFamily="2" charset="0"/>
                <a:cs typeface="Amazon Ember" panose="020B0603020204020204" pitchFamily="34" charset="0"/>
              </a:rPr>
              <a:t>Microsoft Windows 2016 Base with </a:t>
            </a:r>
            <a:r>
              <a:rPr lang="en-US" altLang="zh-CN" sz="1400" dirty="0">
                <a:solidFill>
                  <a:schemeClr val="tx1">
                    <a:lumMod val="75000"/>
                    <a:lumOff val="25000"/>
                  </a:schemeClr>
                </a:solidFill>
                <a:latin typeface="Amazon Ember" panose="02000000000000000000" pitchFamily="2" charset="0"/>
                <a:ea typeface="Amazon Ember" panose="02000000000000000000" pitchFamily="2" charset="0"/>
                <a:cs typeface="Amazon Ember" panose="020B0603020204020204" pitchFamily="34" charset="0"/>
              </a:rPr>
              <a:t>Internet Information Services (IIS)</a:t>
            </a:r>
            <a:endParaRPr lang="en-US" sz="1400" dirty="0">
              <a:solidFill>
                <a:schemeClr val="tx1">
                  <a:lumMod val="75000"/>
                  <a:lumOff val="25000"/>
                </a:schemeClr>
              </a:solidFill>
              <a:latin typeface="Amazon Ember" panose="02000000000000000000" pitchFamily="2" charset="0"/>
              <a:ea typeface="Amazon Ember" panose="02000000000000000000" pitchFamily="2" charset="0"/>
              <a:cs typeface="Amazon Ember" panose="020B0603020204020204" pitchFamily="34" charset="0"/>
            </a:endParaRPr>
          </a:p>
          <a:p>
            <a:pPr marL="571500" lvl="2" indent="-342900">
              <a:buFont typeface="Arial" panose="020B0604020202020204" pitchFamily="34" charset="0"/>
              <a:buChar char="•"/>
            </a:pPr>
            <a:r>
              <a:rPr lang="en-US" sz="1400" dirty="0">
                <a:solidFill>
                  <a:schemeClr val="tx1">
                    <a:lumMod val="75000"/>
                    <a:lumOff val="25000"/>
                  </a:schemeClr>
                </a:solidFill>
                <a:latin typeface="Amazon Ember" panose="02000000000000000000" pitchFamily="2" charset="0"/>
                <a:ea typeface="Amazon Ember" panose="02000000000000000000" pitchFamily="2" charset="0"/>
                <a:cs typeface="Amazon Ember" panose="020B0603020204020204" pitchFamily="34" charset="0"/>
              </a:rPr>
              <a:t>High Availability Proxy load balancer used to balance traffic between app servers</a:t>
            </a:r>
          </a:p>
        </p:txBody>
      </p:sp>
      <p:sp>
        <p:nvSpPr>
          <p:cNvPr id="37" name="Rectangle 36">
            <a:extLst>
              <a:ext uri="{FF2B5EF4-FFF2-40B4-BE49-F238E27FC236}">
                <a16:creationId xmlns:a16="http://schemas.microsoft.com/office/drawing/2014/main" id="{3A26D798-F9E2-2C48-A252-6E1327BDC20B}"/>
              </a:ext>
            </a:extLst>
          </p:cNvPr>
          <p:cNvSpPr/>
          <p:nvPr/>
        </p:nvSpPr>
        <p:spPr>
          <a:xfrm>
            <a:off x="146618" y="1389808"/>
            <a:ext cx="3383354" cy="2446824"/>
          </a:xfrm>
          <a:prstGeom prst="rect">
            <a:avLst/>
          </a:prstGeom>
          <a:solidFill>
            <a:schemeClr val="bg1">
              <a:alpha val="89000"/>
            </a:schemeClr>
          </a:solidFill>
        </p:spPr>
        <p:txBody>
          <a:bodyPr wrap="square">
            <a:spAutoFit/>
          </a:bodyPr>
          <a:lstStyle/>
          <a:p>
            <a:pPr marL="57150" lvl="1"/>
            <a:r>
              <a:rPr lang="en-US" b="1" dirty="0">
                <a:solidFill>
                  <a:schemeClr val="accent2">
                    <a:lumMod val="75000"/>
                  </a:schemeClr>
                </a:solidFill>
                <a:latin typeface="Amazon Ember" panose="02000000000000000000" pitchFamily="2" charset="0"/>
                <a:ea typeface="Amazon Ember" panose="02000000000000000000" pitchFamily="2" charset="0"/>
                <a:cs typeface="Amazon Ember" panose="020B0603020204020204" pitchFamily="34" charset="0"/>
              </a:rPr>
              <a:t>Web Tier:</a:t>
            </a:r>
          </a:p>
          <a:p>
            <a:pPr marL="571500" lvl="2" indent="-342900">
              <a:buFont typeface="Arial" panose="020B0604020202020204" pitchFamily="34" charset="0"/>
              <a:buChar char="•"/>
            </a:pPr>
            <a:r>
              <a:rPr lang="en-US" sz="1500" dirty="0">
                <a:solidFill>
                  <a:schemeClr val="tx1">
                    <a:lumMod val="75000"/>
                    <a:lumOff val="25000"/>
                  </a:schemeClr>
                </a:solidFill>
                <a:latin typeface="Amazon Ember" panose="02000000000000000000" pitchFamily="2" charset="0"/>
                <a:ea typeface="Amazon Ember" panose="02000000000000000000" pitchFamily="2" charset="0"/>
                <a:cs typeface="Amazon Ember" panose="020B0603020204020204" pitchFamily="34" charset="0"/>
              </a:rPr>
              <a:t>Two physical servers (Two CPUs / 4-GB memory)</a:t>
            </a:r>
          </a:p>
          <a:p>
            <a:pPr marL="571500" lvl="2" indent="-342900">
              <a:buFont typeface="Arial" panose="020B0604020202020204" pitchFamily="34" charset="0"/>
              <a:buChar char="•"/>
            </a:pPr>
            <a:r>
              <a:rPr lang="en-US" sz="1500" dirty="0">
                <a:solidFill>
                  <a:schemeClr val="tx1">
                    <a:lumMod val="75000"/>
                    <a:lumOff val="25000"/>
                  </a:schemeClr>
                </a:solidFill>
                <a:latin typeface="Amazon Ember" panose="02000000000000000000" pitchFamily="2" charset="0"/>
                <a:ea typeface="Amazon Ember" panose="02000000000000000000" pitchFamily="2" charset="0"/>
                <a:cs typeface="Amazon Ember" panose="020B0603020204020204" pitchFamily="34" charset="0"/>
              </a:rPr>
              <a:t>Microsoft Windows </a:t>
            </a:r>
            <a:r>
              <a:rPr lang="en-US" altLang="zh-CN" sz="1500" dirty="0">
                <a:solidFill>
                  <a:schemeClr val="tx1">
                    <a:lumMod val="75000"/>
                    <a:lumOff val="25000"/>
                  </a:schemeClr>
                </a:solidFill>
                <a:latin typeface="Amazon Ember" panose="02000000000000000000" pitchFamily="2" charset="0"/>
                <a:ea typeface="Amazon Ember" panose="02000000000000000000" pitchFamily="2" charset="0"/>
                <a:cs typeface="Amazon Ember" panose="020B0603020204020204" pitchFamily="34" charset="0"/>
              </a:rPr>
              <a:t>2016</a:t>
            </a:r>
            <a:r>
              <a:rPr lang="zh-CN" altLang="en-US" sz="1500">
                <a:solidFill>
                  <a:schemeClr val="tx1">
                    <a:lumMod val="75000"/>
                    <a:lumOff val="25000"/>
                  </a:schemeClr>
                </a:solidFill>
                <a:latin typeface="Amazon Ember" panose="02000000000000000000" pitchFamily="2" charset="0"/>
                <a:cs typeface="Amazon Ember" panose="020B0603020204020204" pitchFamily="34" charset="0"/>
              </a:rPr>
              <a:t> </a:t>
            </a:r>
            <a:r>
              <a:rPr lang="en-US" altLang="zh-CN" sz="1500" dirty="0">
                <a:solidFill>
                  <a:schemeClr val="tx1">
                    <a:lumMod val="75000"/>
                    <a:lumOff val="25000"/>
                  </a:schemeClr>
                </a:solidFill>
                <a:latin typeface="Amazon Ember" panose="02000000000000000000" pitchFamily="2" charset="0"/>
                <a:ea typeface="Amazon Ember" panose="02000000000000000000" pitchFamily="2" charset="0"/>
                <a:cs typeface="Amazon Ember" panose="020B0603020204020204" pitchFamily="34" charset="0"/>
              </a:rPr>
              <a:t>Base with Internet Information Services (IIS)</a:t>
            </a:r>
          </a:p>
          <a:p>
            <a:pPr marL="571500" lvl="2" indent="-342900">
              <a:buFont typeface="Arial" panose="020B0604020202020204" pitchFamily="34" charset="0"/>
              <a:buChar char="•"/>
            </a:pPr>
            <a:r>
              <a:rPr lang="en-US" sz="1500" dirty="0">
                <a:solidFill>
                  <a:schemeClr val="tx1">
                    <a:lumMod val="75000"/>
                    <a:lumOff val="25000"/>
                  </a:schemeClr>
                </a:solidFill>
                <a:latin typeface="Amazon Ember" panose="02000000000000000000" pitchFamily="2" charset="0"/>
                <a:ea typeface="Amazon Ember" panose="02000000000000000000" pitchFamily="2" charset="0"/>
                <a:cs typeface="Amazon Ember" panose="020B0603020204020204" pitchFamily="34" charset="0"/>
              </a:rPr>
              <a:t>High Availability Proxy load balancer used to balance traffic between the web servers</a:t>
            </a:r>
          </a:p>
        </p:txBody>
      </p:sp>
      <p:sp>
        <p:nvSpPr>
          <p:cNvPr id="12" name="Rectangle 11">
            <a:extLst>
              <a:ext uri="{FF2B5EF4-FFF2-40B4-BE49-F238E27FC236}">
                <a16:creationId xmlns:a16="http://schemas.microsoft.com/office/drawing/2014/main" id="{B0F87889-891C-A749-BB7C-DEF354289B1A}"/>
              </a:ext>
            </a:extLst>
          </p:cNvPr>
          <p:cNvSpPr/>
          <p:nvPr/>
        </p:nvSpPr>
        <p:spPr>
          <a:xfrm>
            <a:off x="82498" y="3885776"/>
            <a:ext cx="3447474" cy="2677656"/>
          </a:xfrm>
          <a:prstGeom prst="rect">
            <a:avLst/>
          </a:prstGeom>
          <a:solidFill>
            <a:schemeClr val="bg1">
              <a:alpha val="89000"/>
            </a:schemeClr>
          </a:solidFill>
        </p:spPr>
        <p:txBody>
          <a:bodyPr wrap="square">
            <a:spAutoFit/>
          </a:bodyPr>
          <a:lstStyle/>
          <a:p>
            <a:pPr marL="0" lvl="1"/>
            <a:r>
              <a:rPr lang="en-US" b="1" dirty="0">
                <a:solidFill>
                  <a:schemeClr val="accent2">
                    <a:lumMod val="75000"/>
                  </a:schemeClr>
                </a:solidFill>
                <a:latin typeface="Amazon Ember" panose="02000000000000000000" pitchFamily="2" charset="0"/>
                <a:ea typeface="Amazon Ember" panose="02000000000000000000" pitchFamily="2" charset="0"/>
                <a:cs typeface="Amazon Ember" panose="020B0603020204020204" pitchFamily="34" charset="0"/>
              </a:rPr>
              <a:t>Database Tier:</a:t>
            </a:r>
          </a:p>
          <a:p>
            <a:pPr marL="571500" lvl="2" indent="-342900">
              <a:buFont typeface="Arial" panose="020B0604020202020204" pitchFamily="34" charset="0"/>
              <a:buChar char="•"/>
            </a:pPr>
            <a:r>
              <a:rPr lang="en-US" sz="1500" dirty="0">
                <a:solidFill>
                  <a:schemeClr val="tx1">
                    <a:lumMod val="75000"/>
                    <a:lumOff val="25000"/>
                  </a:schemeClr>
                </a:solidFill>
                <a:latin typeface="Amazon Ember" panose="02000000000000000000" pitchFamily="2" charset="0"/>
                <a:ea typeface="Amazon Ember" panose="02000000000000000000" pitchFamily="2" charset="0"/>
                <a:cs typeface="Amazon Ember" panose="020B0603020204020204" pitchFamily="34" charset="0"/>
              </a:rPr>
              <a:t>One physical server (Eight CPUs / 32-GB memory / 5-TB storage)</a:t>
            </a:r>
          </a:p>
          <a:p>
            <a:pPr marL="571500" lvl="2" indent="-342900">
              <a:buFont typeface="Arial" panose="020B0604020202020204" pitchFamily="34" charset="0"/>
              <a:buChar char="•"/>
            </a:pPr>
            <a:r>
              <a:rPr lang="en-US" sz="1500" dirty="0">
                <a:solidFill>
                  <a:schemeClr val="tx1">
                    <a:lumMod val="75000"/>
                    <a:lumOff val="25000"/>
                  </a:schemeClr>
                </a:solidFill>
                <a:latin typeface="Amazon Ember" panose="02000000000000000000" pitchFamily="2" charset="0"/>
                <a:ea typeface="Amazon Ember" panose="02000000000000000000" pitchFamily="2" charset="0"/>
                <a:cs typeface="Amazon Ember" panose="020B0603020204020204" pitchFamily="34" charset="0"/>
              </a:rPr>
              <a:t>SQL Server Standard Edition with Microsoft Windows 2016 Base</a:t>
            </a:r>
          </a:p>
          <a:p>
            <a:pPr marL="571500" lvl="2" indent="-342900">
              <a:buFont typeface="Arial" panose="020B0604020202020204" pitchFamily="34" charset="0"/>
              <a:buChar char="•"/>
            </a:pPr>
            <a:r>
              <a:rPr lang="en-US" sz="1500" dirty="0">
                <a:solidFill>
                  <a:schemeClr val="tx1">
                    <a:lumMod val="75000"/>
                    <a:lumOff val="25000"/>
                  </a:schemeClr>
                </a:solidFill>
                <a:latin typeface="Amazon Ember" panose="02000000000000000000" pitchFamily="2" charset="0"/>
                <a:ea typeface="Amazon Ember" panose="02000000000000000000" pitchFamily="2" charset="0"/>
                <a:cs typeface="Amazon Ember" panose="020B0603020204020204" pitchFamily="34" charset="0"/>
              </a:rPr>
              <a:t>DBAs access and manage the database, but no RDMBS or advanced configuration is required.</a:t>
            </a:r>
          </a:p>
        </p:txBody>
      </p:sp>
    </p:spTree>
    <p:extLst>
      <p:ext uri="{BB962C8B-B14F-4D97-AF65-F5344CB8AC3E}">
        <p14:creationId xmlns:p14="http://schemas.microsoft.com/office/powerpoint/2010/main" val="26359042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17932</TotalTime>
  <Words>9027</Words>
  <Application>Microsoft Office PowerPoint</Application>
  <PresentationFormat>Widescreen</PresentationFormat>
  <Paragraphs>961</Paragraphs>
  <Slides>44</Slides>
  <Notes>44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3" baseType="lpstr">
      <vt:lpstr>Amazon Ember</vt:lpstr>
      <vt:lpstr>Amazon Ember Light</vt:lpstr>
      <vt:lpstr>Arial</vt:lpstr>
      <vt:lpstr>Calibri</vt:lpstr>
      <vt:lpstr>Helvetica Neue LT Std 65 Medium</vt:lpstr>
      <vt:lpstr>Roboto</vt:lpstr>
      <vt:lpstr>Wingdings</vt:lpstr>
      <vt:lpstr>Office Theme</vt:lpstr>
      <vt:lpstr>Image</vt:lpstr>
      <vt:lpstr>Project 1 – Designing a Cloud Solution</vt:lpstr>
      <vt:lpstr>Project Objectives</vt:lpstr>
      <vt:lpstr>Project Instructions</vt:lpstr>
      <vt:lpstr>Introduction and Overview</vt:lpstr>
      <vt:lpstr>Company Background: A Medical Company</vt:lpstr>
      <vt:lpstr>The Request</vt:lpstr>
      <vt:lpstr>Preparation for the Customer Meeting</vt:lpstr>
      <vt:lpstr>A Medical Company: Current Environment</vt:lpstr>
      <vt:lpstr>A Medical Company: Current Environment</vt:lpstr>
      <vt:lpstr>Customer Meeting Role Play</vt:lpstr>
      <vt:lpstr>Directions</vt:lpstr>
      <vt:lpstr>PowerPoint Presentation</vt:lpstr>
      <vt:lpstr>Role Play Group #1</vt:lpstr>
      <vt:lpstr>Role Play Group #2</vt:lpstr>
      <vt:lpstr>Role Play Group #3</vt:lpstr>
      <vt:lpstr>Role Play Group #4</vt:lpstr>
      <vt:lpstr>Role Play Group #5</vt:lpstr>
      <vt:lpstr>Customer Requirements and Solution Design Worksheets</vt:lpstr>
      <vt:lpstr>A Medical Company Customer Requirements</vt:lpstr>
      <vt:lpstr>PowerPoint Presentation</vt:lpstr>
      <vt:lpstr>Detailed Requirements – User Authentication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Solution – Web and Application Tier</vt:lpstr>
      <vt:lpstr>PowerPoint Presentation</vt:lpstr>
      <vt:lpstr>PowerPoint Presentation</vt:lpstr>
      <vt:lpstr>PowerPoint Presentation</vt:lpstr>
      <vt:lpstr>Detailed Requirements – Business Continuity</vt:lpstr>
      <vt:lpstr>PowerPoint Presentation</vt:lpstr>
      <vt:lpstr>PowerPoint Presentation</vt:lpstr>
      <vt:lpstr>Detailed Requirements – Auditing</vt:lpstr>
      <vt:lpstr>PowerPoint Presentation</vt:lpstr>
      <vt:lpstr>Solution Presentation</vt:lpstr>
      <vt:lpstr>Presentation Instructions</vt:lpstr>
      <vt:lpstr>Presentation Topics</vt:lpstr>
      <vt:lpstr>Presentation Suggestions</vt:lpstr>
      <vt:lpstr>PowerPoint Presentation</vt:lpstr>
      <vt:lpstr>Thanks for participating!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C18470774 Philip Herweling</cp:lastModifiedBy>
  <cp:revision>136</cp:revision>
  <dcterms:created xsi:type="dcterms:W3CDTF">2018-05-21T16:28:30Z</dcterms:created>
  <dcterms:modified xsi:type="dcterms:W3CDTF">2020-11-29T16:15:55Z</dcterms:modified>
  <cp:category/>
</cp:coreProperties>
</file>