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78" r:id="rId4"/>
    <p:sldId id="276" r:id="rId5"/>
    <p:sldId id="274" r:id="rId6"/>
    <p:sldId id="291" r:id="rId7"/>
    <p:sldId id="292" r:id="rId8"/>
    <p:sldId id="279" r:id="rId9"/>
    <p:sldId id="280" r:id="rId10"/>
    <p:sldId id="281" r:id="rId11"/>
    <p:sldId id="282" r:id="rId12"/>
    <p:sldId id="283" r:id="rId13"/>
    <p:sldId id="293" r:id="rId14"/>
    <p:sldId id="294" r:id="rId15"/>
    <p:sldId id="295" r:id="rId16"/>
    <p:sldId id="296" r:id="rId17"/>
    <p:sldId id="297" r:id="rId18"/>
    <p:sldId id="298" r:id="rId19"/>
    <p:sldId id="284" r:id="rId20"/>
    <p:sldId id="287" r:id="rId21"/>
    <p:sldId id="288" r:id="rId22"/>
    <p:sldId id="285" r:id="rId23"/>
    <p:sldId id="290" r:id="rId24"/>
    <p:sldId id="289" r:id="rId25"/>
    <p:sldId id="286" r:id="rId26"/>
    <p:sldId id="2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5" autoAdjust="0"/>
    <p:restoredTop sz="94660"/>
  </p:normalViewPr>
  <p:slideViewPr>
    <p:cSldViewPr>
      <p:cViewPr>
        <p:scale>
          <a:sx n="90" d="100"/>
          <a:sy n="90" d="100"/>
        </p:scale>
        <p:origin x="-522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F825-8EAA-4474-9C55-935B0597EAFB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82F9-3A4A-452D-A70F-20D45D4ED3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98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F825-8EAA-4474-9C55-935B0597EAFB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82F9-3A4A-452D-A70F-20D45D4ED3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11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F825-8EAA-4474-9C55-935B0597EAFB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82F9-3A4A-452D-A70F-20D45D4ED3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29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F825-8EAA-4474-9C55-935B0597EAFB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82F9-3A4A-452D-A70F-20D45D4ED3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18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F825-8EAA-4474-9C55-935B0597EAFB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82F9-3A4A-452D-A70F-20D45D4ED3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97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F825-8EAA-4474-9C55-935B0597EAFB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82F9-3A4A-452D-A70F-20D45D4ED3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21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F825-8EAA-4474-9C55-935B0597EAFB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82F9-3A4A-452D-A70F-20D45D4ED3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7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F825-8EAA-4474-9C55-935B0597EAFB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82F9-3A4A-452D-A70F-20D45D4ED3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12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F825-8EAA-4474-9C55-935B0597EAFB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82F9-3A4A-452D-A70F-20D45D4ED3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46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F825-8EAA-4474-9C55-935B0597EAFB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82F9-3A4A-452D-A70F-20D45D4ED3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37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F825-8EAA-4474-9C55-935B0597EAFB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82F9-3A4A-452D-A70F-20D45D4ED3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83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7F825-8EAA-4474-9C55-935B0597EAFB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D82F9-3A4A-452D-A70F-20D45D4ED3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05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2281" y="1577912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de-DE" sz="6600" b="1" dirty="0"/>
              <a:t>Systemmonitor </a:t>
            </a:r>
            <a:br>
              <a:rPr lang="de-DE" sz="6600" b="1" dirty="0"/>
            </a:br>
            <a:r>
              <a:rPr lang="de-DE" sz="6600" b="1" dirty="0"/>
              <a:t>für Server via SNMP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07950" y="4005000"/>
            <a:ext cx="8001000" cy="1655762"/>
          </a:xfrm>
        </p:spPr>
        <p:txBody>
          <a:bodyPr>
            <a:normAutofit/>
          </a:bodyPr>
          <a:lstStyle/>
          <a:p>
            <a:r>
              <a:rPr lang="de-DE" sz="2800" dirty="0"/>
              <a:t>Abschluss zum Fachinformatiker Fachrichtung</a:t>
            </a:r>
          </a:p>
          <a:p>
            <a:r>
              <a:rPr lang="de-DE" sz="2800" dirty="0"/>
              <a:t>Anwendungsentwicklung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48711E15-A2A6-41F3-A6EE-25A81DDF09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81" y="1810708"/>
            <a:ext cx="1440000" cy="1275086"/>
          </a:xfrm>
          <a:prstGeom prst="rect">
            <a:avLst/>
          </a:prstGeom>
        </p:spPr>
      </p:pic>
      <p:sp>
        <p:nvSpPr>
          <p:cNvPr id="6" name="Untertitel 2"/>
          <p:cNvSpPr txBox="1">
            <a:spLocks/>
          </p:cNvSpPr>
          <p:nvPr/>
        </p:nvSpPr>
        <p:spPr>
          <a:xfrm>
            <a:off x="2107719" y="5693988"/>
            <a:ext cx="8001000" cy="543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Philip </a:t>
            </a:r>
            <a:r>
              <a:rPr lang="de-DE" sz="1800" dirty="0" err="1"/>
              <a:t>Jähnert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50814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54646" y="6348342"/>
            <a:ext cx="2921330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>
                <a:latin typeface="+mn-lt"/>
              </a:rPr>
              <a:t>Präsentiert von Philip Jähnert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336000" y="6348342"/>
            <a:ext cx="2683605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800" dirty="0">
                <a:latin typeface="+mn-lt"/>
              </a:rPr>
              <a:t>Leipzig, den 14.06.2017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xmlns="" id="{7CC65D2E-8554-4D31-9297-0C3AFFC1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04" y="106972"/>
            <a:ext cx="4426396" cy="422365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+mn-lt"/>
              </a:rPr>
              <a:t>         Systemmonitor für Server via SNMP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80CE1247-5616-443A-83BD-C554991F6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9" y="117001"/>
            <a:ext cx="430313" cy="381033"/>
          </a:xfrm>
          <a:prstGeom prst="rect">
            <a:avLst/>
          </a:prstGeom>
        </p:spPr>
      </p:pic>
      <p:cxnSp>
        <p:nvCxnSpPr>
          <p:cNvPr id="14" name="Gerader Verbinder 13"/>
          <p:cNvCxnSpPr>
            <a:cxnSpLocks/>
          </p:cNvCxnSpPr>
          <p:nvPr/>
        </p:nvCxnSpPr>
        <p:spPr>
          <a:xfrm>
            <a:off x="264000" y="6237000"/>
            <a:ext cx="1166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xmlns="" id="{0B2BF003-2923-42A1-BFDC-66B12506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112660"/>
              </p:ext>
            </p:extLst>
          </p:nvPr>
        </p:nvGraphicFramePr>
        <p:xfrm>
          <a:off x="264000" y="621001"/>
          <a:ext cx="11664000" cy="37727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xmlns="" val="2233819468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99134536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3036470908"/>
                    </a:ext>
                  </a:extLst>
                </a:gridCol>
                <a:gridCol w="1944000"/>
                <a:gridCol w="1944000">
                  <a:extLst>
                    <a:ext uri="{9D8B030D-6E8A-4147-A177-3AD203B41FA5}">
                      <a16:colId xmlns:a16="http://schemas.microsoft.com/office/drawing/2014/main" xmlns="" val="2386416597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577148287"/>
                    </a:ext>
                  </a:extLst>
                </a:gridCol>
              </a:tblGrid>
              <a:tr h="377274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Umfeld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Ausgangslage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Zielsetzung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Planung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Realisierung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Abschluss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0065149"/>
                  </a:ext>
                </a:extLst>
              </a:tr>
            </a:tbl>
          </a:graphicData>
        </a:graphic>
      </p:graphicFrame>
      <p:sp>
        <p:nvSpPr>
          <p:cNvPr id="36" name="Ellipse 35"/>
          <p:cNvSpPr/>
          <p:nvPr/>
        </p:nvSpPr>
        <p:spPr>
          <a:xfrm>
            <a:off x="962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9840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10056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10272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10488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1070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10920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11136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11352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11568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1178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09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50">
        <p:fade/>
      </p:transition>
    </mc:Choice>
    <mc:Fallback xmlns="">
      <p:transition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54646" y="6348342"/>
            <a:ext cx="2921330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>
                <a:latin typeface="+mn-lt"/>
              </a:rPr>
              <a:t>Präsentiert von Philip Jähnert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336000" y="6348342"/>
            <a:ext cx="2683605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800" dirty="0">
                <a:latin typeface="+mn-lt"/>
              </a:rPr>
              <a:t>Leipzig, den 14.06.2017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xmlns="" id="{7CC65D2E-8554-4D31-9297-0C3AFFC1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04" y="106972"/>
            <a:ext cx="4426396" cy="422365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+mn-lt"/>
              </a:rPr>
              <a:t>         Systemmonitor für Server via SNMP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xmlns="" id="{CE2FE41D-B3AB-455F-9152-619CB645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468" y="2405710"/>
            <a:ext cx="7886700" cy="3331050"/>
          </a:xfrm>
        </p:spPr>
        <p:txBody>
          <a:bodyPr/>
          <a:lstStyle/>
          <a:p>
            <a:r>
              <a:rPr lang="de-DE" dirty="0" smtClean="0"/>
              <a:t>Anmeldeseite</a:t>
            </a:r>
            <a:endParaRPr lang="de-DE" dirty="0"/>
          </a:p>
          <a:p>
            <a:r>
              <a:rPr lang="de-DE" dirty="0" smtClean="0"/>
              <a:t>Verwaltungsfunktion</a:t>
            </a:r>
          </a:p>
          <a:p>
            <a:r>
              <a:rPr lang="de-DE" dirty="0" smtClean="0"/>
              <a:t>Verbessertes Designs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xmlns="" id="{09232113-96A2-45C0-BAA6-ABE49F56B07B}"/>
              </a:ext>
            </a:extLst>
          </p:cNvPr>
          <p:cNvSpPr txBox="1">
            <a:spLocks/>
          </p:cNvSpPr>
          <p:nvPr/>
        </p:nvSpPr>
        <p:spPr>
          <a:xfrm>
            <a:off x="119999" y="960488"/>
            <a:ext cx="110349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smtClean="0"/>
              <a:t>Benutzeroberfläche und Quelltext</a:t>
            </a:r>
            <a:endParaRPr lang="de-DE" b="1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80CE1247-5616-443A-83BD-C554991F6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9" y="117001"/>
            <a:ext cx="430313" cy="381033"/>
          </a:xfrm>
          <a:prstGeom prst="rect">
            <a:avLst/>
          </a:prstGeom>
        </p:spPr>
      </p:pic>
      <p:cxnSp>
        <p:nvCxnSpPr>
          <p:cNvPr id="14" name="Gerader Verbinder 13"/>
          <p:cNvCxnSpPr>
            <a:cxnSpLocks/>
          </p:cNvCxnSpPr>
          <p:nvPr/>
        </p:nvCxnSpPr>
        <p:spPr>
          <a:xfrm>
            <a:off x="264000" y="6237000"/>
            <a:ext cx="1166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xmlns="" id="{0B2BF003-2923-42A1-BFDC-66B12506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482397"/>
              </p:ext>
            </p:extLst>
          </p:nvPr>
        </p:nvGraphicFramePr>
        <p:xfrm>
          <a:off x="264000" y="621001"/>
          <a:ext cx="11664000" cy="37727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xmlns="" val="2233819468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99134536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3036470908"/>
                    </a:ext>
                  </a:extLst>
                </a:gridCol>
                <a:gridCol w="1944000"/>
                <a:gridCol w="1944000">
                  <a:extLst>
                    <a:ext uri="{9D8B030D-6E8A-4147-A177-3AD203B41FA5}">
                      <a16:colId xmlns:a16="http://schemas.microsoft.com/office/drawing/2014/main" xmlns="" val="2386416597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577148287"/>
                    </a:ext>
                  </a:extLst>
                </a:gridCol>
              </a:tblGrid>
              <a:tr h="377274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Umfeld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Ausgangslage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Zielsetzung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Planung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Realisierung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Abschluss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0065149"/>
                  </a:ext>
                </a:extLst>
              </a:tr>
            </a:tbl>
          </a:graphicData>
        </a:graphic>
      </p:graphicFrame>
      <p:sp>
        <p:nvSpPr>
          <p:cNvPr id="16" name="Inhaltsplatzhalter 2">
            <a:extLst>
              <a:ext uri="{FF2B5EF4-FFF2-40B4-BE49-F238E27FC236}">
                <a16:creationId xmlns:a16="http://schemas.microsoft.com/office/drawing/2014/main" xmlns="" id="{CE2FE41D-B3AB-455F-9152-619CB64544B3}"/>
              </a:ext>
            </a:extLst>
          </p:cNvPr>
          <p:cNvSpPr txBox="1">
            <a:spLocks/>
          </p:cNvSpPr>
          <p:nvPr/>
        </p:nvSpPr>
        <p:spPr>
          <a:xfrm>
            <a:off x="2734667" y="4036899"/>
            <a:ext cx="7886700" cy="333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Entwurfsmuster</a:t>
            </a:r>
          </a:p>
          <a:p>
            <a:r>
              <a:rPr lang="de-DE" dirty="0" smtClean="0"/>
              <a:t>HTML-Templates</a:t>
            </a:r>
          </a:p>
          <a:p>
            <a:r>
              <a:rPr lang="de-DE" dirty="0" smtClean="0"/>
              <a:t>Kommentierung</a:t>
            </a:r>
          </a:p>
          <a:p>
            <a:endParaRPr lang="de-DE" dirty="0"/>
          </a:p>
        </p:txBody>
      </p:sp>
      <p:pic>
        <p:nvPicPr>
          <p:cNvPr id="1026" name="Picture 2" descr="C:\Users\Administrator\Desktop\newnewnew\DieProjektPräsentation\projectpresentation_my-icons-collection\my-icons-collection\png\009-terminal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2560704"/>
            <a:ext cx="1092498" cy="109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newnewnew\DieProjektPräsentation\projectpresentation_my-icons-collection\my-icons-collection\my-icons-collection\my-icons-collection\my-icons-collection\png\003-php-programmation-file-black-interface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02" y="4215502"/>
            <a:ext cx="1092498" cy="109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xmlns="" id="{7D4F1404-2C95-41F0-A1B8-4611E9C76F35}"/>
              </a:ext>
            </a:extLst>
          </p:cNvPr>
          <p:cNvSpPr/>
          <p:nvPr/>
        </p:nvSpPr>
        <p:spPr>
          <a:xfrm rot="10800000">
            <a:off x="1965818" y="2403651"/>
            <a:ext cx="916363" cy="1449135"/>
          </a:xfrm>
          <a:prstGeom prst="rightBrace">
            <a:avLst>
              <a:gd name="adj1" fmla="val 11688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xmlns="" id="{7D4F1404-2C95-41F0-A1B8-4611E9C76F35}"/>
              </a:ext>
            </a:extLst>
          </p:cNvPr>
          <p:cNvSpPr/>
          <p:nvPr/>
        </p:nvSpPr>
        <p:spPr>
          <a:xfrm rot="10800000">
            <a:off x="1960903" y="4058165"/>
            <a:ext cx="916363" cy="1449135"/>
          </a:xfrm>
          <a:prstGeom prst="rightBrace">
            <a:avLst>
              <a:gd name="adj1" fmla="val 11688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1" name="Geschweifte Klammer rechts 20">
            <a:extLst>
              <a:ext uri="{FF2B5EF4-FFF2-40B4-BE49-F238E27FC236}">
                <a16:creationId xmlns:a16="http://schemas.microsoft.com/office/drawing/2014/main" xmlns="" id="{7D4F1404-2C95-41F0-A1B8-4611E9C76F35}"/>
              </a:ext>
            </a:extLst>
          </p:cNvPr>
          <p:cNvSpPr/>
          <p:nvPr/>
        </p:nvSpPr>
        <p:spPr>
          <a:xfrm>
            <a:off x="6094371" y="2405898"/>
            <a:ext cx="916363" cy="1449135"/>
          </a:xfrm>
          <a:prstGeom prst="rightBrace">
            <a:avLst>
              <a:gd name="adj1" fmla="val 11688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xmlns="" id="{7D4F1404-2C95-41F0-A1B8-4611E9C76F35}"/>
              </a:ext>
            </a:extLst>
          </p:cNvPr>
          <p:cNvSpPr/>
          <p:nvPr/>
        </p:nvSpPr>
        <p:spPr>
          <a:xfrm>
            <a:off x="6096000" y="4057232"/>
            <a:ext cx="916363" cy="1449135"/>
          </a:xfrm>
          <a:prstGeom prst="rightBrace">
            <a:avLst>
              <a:gd name="adj1" fmla="val 11688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xmlns="" id="{EDF16DB3-F5F2-423D-9E5E-BD6DC67B4F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099" y="2820196"/>
            <a:ext cx="1040804" cy="1040804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6461003" y="2421000"/>
            <a:ext cx="215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Anwender</a:t>
            </a:r>
            <a:endParaRPr lang="de-DE" b="1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xmlns="" id="{EDF16DB3-F5F2-423D-9E5E-BD6DC67B4F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801" y="4476196"/>
            <a:ext cx="1040804" cy="1040804"/>
          </a:xfrm>
          <a:prstGeom prst="rect">
            <a:avLst/>
          </a:prstGeom>
        </p:spPr>
      </p:pic>
      <p:sp>
        <p:nvSpPr>
          <p:cNvPr id="26" name="Textfeld 25"/>
          <p:cNvSpPr txBox="1"/>
          <p:nvPr/>
        </p:nvSpPr>
        <p:spPr>
          <a:xfrm>
            <a:off x="6461281" y="4079751"/>
            <a:ext cx="215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Programmierer</a:t>
            </a:r>
            <a:endParaRPr lang="de-DE" b="1" dirty="0"/>
          </a:p>
        </p:txBody>
      </p:sp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xmlns="" id="{7D4F1404-2C95-41F0-A1B8-4611E9C76F35}"/>
              </a:ext>
            </a:extLst>
          </p:cNvPr>
          <p:cNvSpPr/>
          <p:nvPr/>
        </p:nvSpPr>
        <p:spPr>
          <a:xfrm>
            <a:off x="8296903" y="3127449"/>
            <a:ext cx="916363" cy="1658774"/>
          </a:xfrm>
          <a:prstGeom prst="rightBrace">
            <a:avLst>
              <a:gd name="adj1" fmla="val 11688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xmlns="" id="{7BC58114-B31B-45B0-A4ED-B86006A2BD69}"/>
              </a:ext>
            </a:extLst>
          </p:cNvPr>
          <p:cNvSpPr txBox="1">
            <a:spLocks/>
          </p:cNvSpPr>
          <p:nvPr/>
        </p:nvSpPr>
        <p:spPr>
          <a:xfrm>
            <a:off x="9290438" y="3295633"/>
            <a:ext cx="24215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i="1" dirty="0" smtClean="0">
                <a:latin typeface="+mn-lt"/>
              </a:rPr>
              <a:t>Auftraggeber/Kunde (intern)</a:t>
            </a:r>
            <a:endParaRPr lang="de-DE" sz="2800" i="1" dirty="0">
              <a:latin typeface="+mn-lt"/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962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9840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10056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10272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10488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1070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10920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11136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11352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11568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1178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0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  <p:bldP spid="16" grpId="0" build="p"/>
      <p:bldP spid="17" grpId="0" animBg="1"/>
      <p:bldP spid="20" grpId="0" animBg="1"/>
      <p:bldP spid="21" grpId="0" animBg="1"/>
      <p:bldP spid="22" grpId="0" animBg="1"/>
      <p:bldP spid="2" grpId="0"/>
      <p:bldP spid="26" grpId="0"/>
      <p:bldP spid="27" grpId="0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54646" y="6348342"/>
            <a:ext cx="2921330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>
                <a:latin typeface="+mn-lt"/>
              </a:rPr>
              <a:t>Präsentiert von Philip Jähnert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336000" y="6348342"/>
            <a:ext cx="2683605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800" dirty="0">
                <a:latin typeface="+mn-lt"/>
              </a:rPr>
              <a:t>Leipzig, den 14.06.2017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xmlns="" id="{7CC65D2E-8554-4D31-9297-0C3AFFC1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04" y="106972"/>
            <a:ext cx="4426396" cy="422365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+mn-lt"/>
              </a:rPr>
              <a:t>         Systemmonitor für Server via SNMP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80CE1247-5616-443A-83BD-C554991F6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9" y="117001"/>
            <a:ext cx="430313" cy="381033"/>
          </a:xfrm>
          <a:prstGeom prst="rect">
            <a:avLst/>
          </a:prstGeom>
        </p:spPr>
      </p:pic>
      <p:cxnSp>
        <p:nvCxnSpPr>
          <p:cNvPr id="14" name="Gerader Verbinder 13"/>
          <p:cNvCxnSpPr>
            <a:cxnSpLocks/>
          </p:cNvCxnSpPr>
          <p:nvPr/>
        </p:nvCxnSpPr>
        <p:spPr>
          <a:xfrm>
            <a:off x="264000" y="6237000"/>
            <a:ext cx="1166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xmlns="" id="{0B2BF003-2923-42A1-BFDC-66B12506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94572"/>
              </p:ext>
            </p:extLst>
          </p:nvPr>
        </p:nvGraphicFramePr>
        <p:xfrm>
          <a:off x="264000" y="621001"/>
          <a:ext cx="11664000" cy="37727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xmlns="" val="2233819468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99134536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3036470908"/>
                    </a:ext>
                  </a:extLst>
                </a:gridCol>
                <a:gridCol w="1944000"/>
                <a:gridCol w="1944000">
                  <a:extLst>
                    <a:ext uri="{9D8B030D-6E8A-4147-A177-3AD203B41FA5}">
                      <a16:colId xmlns:a16="http://schemas.microsoft.com/office/drawing/2014/main" xmlns="" val="2386416597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577148287"/>
                    </a:ext>
                  </a:extLst>
                </a:gridCol>
              </a:tblGrid>
              <a:tr h="377274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Umfeld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Ausgangslage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Zielsetzung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Planung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Realisierung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Abschluss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0065149"/>
                  </a:ext>
                </a:extLst>
              </a:tr>
            </a:tbl>
          </a:graphicData>
        </a:graphic>
      </p:graphicFrame>
      <p:sp>
        <p:nvSpPr>
          <p:cNvPr id="37" name="Ellipse 36"/>
          <p:cNvSpPr/>
          <p:nvPr/>
        </p:nvSpPr>
        <p:spPr>
          <a:xfrm>
            <a:off x="962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9840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10056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10272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10488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1070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10920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11136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11352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11568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1178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41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50">
        <p:fade/>
      </p:transition>
    </mc:Choice>
    <mc:Fallback xmlns="">
      <p:transition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54646" y="6348342"/>
            <a:ext cx="2921330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>
                <a:latin typeface="+mn-lt"/>
              </a:rPr>
              <a:t>Präsentiert von Philip Jähnert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336000" y="6348342"/>
            <a:ext cx="2683605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800" dirty="0">
                <a:latin typeface="+mn-lt"/>
              </a:rPr>
              <a:t>Leipzig, den 14.06.2017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xmlns="" id="{7CC65D2E-8554-4D31-9297-0C3AFFC1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04" y="106972"/>
            <a:ext cx="4426396" cy="422365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+mn-lt"/>
              </a:rPr>
              <a:t>         Systemmonitor für Server via SNMP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xmlns="" id="{09232113-96A2-45C0-BAA6-ABE49F56B07B}"/>
              </a:ext>
            </a:extLst>
          </p:cNvPr>
          <p:cNvSpPr txBox="1">
            <a:spLocks/>
          </p:cNvSpPr>
          <p:nvPr/>
        </p:nvSpPr>
        <p:spPr>
          <a:xfrm>
            <a:off x="119999" y="960488"/>
            <a:ext cx="110349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smtClean="0"/>
              <a:t>Die Betrachtung von Alternativen</a:t>
            </a:r>
            <a:endParaRPr lang="de-DE" b="1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80CE1247-5616-443A-83BD-C554991F6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9" y="117001"/>
            <a:ext cx="430313" cy="381033"/>
          </a:xfrm>
          <a:prstGeom prst="rect">
            <a:avLst/>
          </a:prstGeom>
        </p:spPr>
      </p:pic>
      <p:cxnSp>
        <p:nvCxnSpPr>
          <p:cNvPr id="14" name="Gerader Verbinder 13"/>
          <p:cNvCxnSpPr>
            <a:cxnSpLocks/>
          </p:cNvCxnSpPr>
          <p:nvPr/>
        </p:nvCxnSpPr>
        <p:spPr>
          <a:xfrm>
            <a:off x="264000" y="6237000"/>
            <a:ext cx="1166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xmlns="" id="{0B2BF003-2923-42A1-BFDC-66B12506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810865"/>
              </p:ext>
            </p:extLst>
          </p:nvPr>
        </p:nvGraphicFramePr>
        <p:xfrm>
          <a:off x="264000" y="621001"/>
          <a:ext cx="11664000" cy="37727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xmlns="" val="2233819468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99134536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3036470908"/>
                    </a:ext>
                  </a:extLst>
                </a:gridCol>
                <a:gridCol w="1944000"/>
                <a:gridCol w="1944000">
                  <a:extLst>
                    <a:ext uri="{9D8B030D-6E8A-4147-A177-3AD203B41FA5}">
                      <a16:colId xmlns:a16="http://schemas.microsoft.com/office/drawing/2014/main" xmlns="" val="2386416597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577148287"/>
                    </a:ext>
                  </a:extLst>
                </a:gridCol>
              </a:tblGrid>
              <a:tr h="377274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Umfeld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Ausgangslage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Zielsetzung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Planung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Realisierung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Abschluss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0065149"/>
                  </a:ext>
                </a:extLst>
              </a:tr>
            </a:tbl>
          </a:graphicData>
        </a:graphic>
      </p:graphicFrame>
      <p:sp>
        <p:nvSpPr>
          <p:cNvPr id="38" name="Rechteck 37"/>
          <p:cNvSpPr/>
          <p:nvPr/>
        </p:nvSpPr>
        <p:spPr>
          <a:xfrm>
            <a:off x="160101" y="514670"/>
            <a:ext cx="11864959" cy="581964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2" descr="C:\Users\Administrator\Desktop\newnewnew_optimiert\DieProjektPräsentation\ematri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684" y="767431"/>
            <a:ext cx="8907683" cy="532723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127000" sx="102000" sy="102000" algn="ctr" rotWithShape="0">
              <a:schemeClr val="bg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1624836" y="4249575"/>
            <a:ext cx="8934056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1620125" y="4946565"/>
            <a:ext cx="8934056" cy="799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962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9840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10056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10272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10488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1070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10920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11136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11352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11568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1178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30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8" grpId="0" animBg="1"/>
      <p:bldP spid="9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54646" y="6348342"/>
            <a:ext cx="2921330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>
                <a:latin typeface="+mn-lt"/>
              </a:rPr>
              <a:t>Präsentiert von Philip Jähnert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336000" y="6348342"/>
            <a:ext cx="2683605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800" dirty="0">
                <a:latin typeface="+mn-lt"/>
              </a:rPr>
              <a:t>Leipzig, den 14.06.2017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xmlns="" id="{7CC65D2E-8554-4D31-9297-0C3AFFC1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04" y="106972"/>
            <a:ext cx="4426396" cy="422365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+mn-lt"/>
              </a:rPr>
              <a:t>         Systemmonitor für Server via SNMP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80CE1247-5616-443A-83BD-C554991F6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9" y="117001"/>
            <a:ext cx="430313" cy="381033"/>
          </a:xfrm>
          <a:prstGeom prst="rect">
            <a:avLst/>
          </a:prstGeom>
        </p:spPr>
      </p:pic>
      <p:cxnSp>
        <p:nvCxnSpPr>
          <p:cNvPr id="14" name="Gerader Verbinder 13"/>
          <p:cNvCxnSpPr>
            <a:cxnSpLocks/>
          </p:cNvCxnSpPr>
          <p:nvPr/>
        </p:nvCxnSpPr>
        <p:spPr>
          <a:xfrm>
            <a:off x="264000" y="6237000"/>
            <a:ext cx="1166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xmlns="" id="{0B2BF003-2923-42A1-BFDC-66B12506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14955"/>
              </p:ext>
            </p:extLst>
          </p:nvPr>
        </p:nvGraphicFramePr>
        <p:xfrm>
          <a:off x="264000" y="621001"/>
          <a:ext cx="11664000" cy="37727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xmlns="" val="2233819468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99134536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3036470908"/>
                    </a:ext>
                  </a:extLst>
                </a:gridCol>
                <a:gridCol w="1944000"/>
                <a:gridCol w="1944000">
                  <a:extLst>
                    <a:ext uri="{9D8B030D-6E8A-4147-A177-3AD203B41FA5}">
                      <a16:colId xmlns:a16="http://schemas.microsoft.com/office/drawing/2014/main" xmlns="" val="2386416597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577148287"/>
                    </a:ext>
                  </a:extLst>
                </a:gridCol>
              </a:tblGrid>
              <a:tr h="377274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Umfeld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Ausgangslage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Zielsetzung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Planung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Realisierung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Abschluss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0065149"/>
                  </a:ext>
                </a:extLst>
              </a:tr>
            </a:tbl>
          </a:graphicData>
        </a:graphic>
      </p:graphicFrame>
      <p:sp>
        <p:nvSpPr>
          <p:cNvPr id="21" name="Titel 1">
            <a:extLst>
              <a:ext uri="{FF2B5EF4-FFF2-40B4-BE49-F238E27FC236}">
                <a16:creationId xmlns:a16="http://schemas.microsoft.com/office/drawing/2014/main" xmlns="" id="{09232113-96A2-45C0-BAA6-ABE49F56B07B}"/>
              </a:ext>
            </a:extLst>
          </p:cNvPr>
          <p:cNvSpPr txBox="1">
            <a:spLocks/>
          </p:cNvSpPr>
          <p:nvPr/>
        </p:nvSpPr>
        <p:spPr>
          <a:xfrm>
            <a:off x="119999" y="960488"/>
            <a:ext cx="114885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smtClean="0"/>
              <a:t>Kosten-Nutzen des künftigen Verwaltungssystems</a:t>
            </a:r>
            <a:endParaRPr lang="de-DE" b="1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xmlns="" id="{CE2FE41D-B3AB-455F-9152-619CB645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899" y="2405710"/>
            <a:ext cx="10572063" cy="1023290"/>
          </a:xfrm>
        </p:spPr>
        <p:txBody>
          <a:bodyPr/>
          <a:lstStyle/>
          <a:p>
            <a:r>
              <a:rPr lang="de-DE" dirty="0" smtClean="0"/>
              <a:t>Entwicklungskosten-Praktikant:</a:t>
            </a:r>
            <a:r>
              <a:rPr lang="de-DE" dirty="0"/>
              <a:t>	</a:t>
            </a:r>
            <a:r>
              <a:rPr lang="de-DE" sz="1800" dirty="0" smtClean="0"/>
              <a:t>(0.00€   + 0.60€ + 0.80€) * 70h </a:t>
            </a:r>
            <a:r>
              <a:rPr lang="de-DE" sz="1800" b="1" dirty="0" smtClean="0"/>
              <a:t>= </a:t>
            </a:r>
            <a:r>
              <a:rPr lang="de-DE" sz="1800" b="1" u="sng" dirty="0" smtClean="0"/>
              <a:t>98.00€</a:t>
            </a:r>
          </a:p>
          <a:p>
            <a:r>
              <a:rPr lang="de-DE" dirty="0" smtClean="0"/>
              <a:t>Entwicklungskosten-Angestellter:	</a:t>
            </a:r>
            <a:r>
              <a:rPr lang="de-DE" sz="1800" dirty="0" smtClean="0"/>
              <a:t>(25.00€ + 0.60€ + 0.80€) * 70h </a:t>
            </a:r>
            <a:r>
              <a:rPr lang="de-DE" sz="1800" b="1" dirty="0" smtClean="0"/>
              <a:t>= </a:t>
            </a:r>
            <a:r>
              <a:rPr lang="de-DE" sz="1800" b="1" u="sng" dirty="0" smtClean="0"/>
              <a:t>1848.00€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xmlns="" id="{CE2FE41D-B3AB-455F-9152-619CB64544B3}"/>
              </a:ext>
            </a:extLst>
          </p:cNvPr>
          <p:cNvSpPr txBox="1">
            <a:spLocks/>
          </p:cNvSpPr>
          <p:nvPr/>
        </p:nvSpPr>
        <p:spPr>
          <a:xfrm>
            <a:off x="984000" y="4341250"/>
            <a:ext cx="10572063" cy="20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smtClean="0"/>
              <a:t>Durchschnittlich </a:t>
            </a:r>
            <a:r>
              <a:rPr lang="de-DE" sz="1800" b="1" dirty="0"/>
              <a:t>5</a:t>
            </a:r>
            <a:r>
              <a:rPr lang="de-DE" sz="1800" b="1" dirty="0" smtClean="0"/>
              <a:t>x</a:t>
            </a:r>
            <a:r>
              <a:rPr lang="de-DE" sz="1800" dirty="0" smtClean="0"/>
              <a:t> Integrationen von Webseiten pro Monat (ILIAS oder Seiten)</a:t>
            </a:r>
          </a:p>
          <a:p>
            <a:r>
              <a:rPr lang="de-DE" sz="1800" dirty="0" smtClean="0"/>
              <a:t>Durchschnittlich </a:t>
            </a:r>
            <a:r>
              <a:rPr lang="de-DE" sz="1800" b="1" dirty="0" smtClean="0"/>
              <a:t>40min</a:t>
            </a:r>
            <a:r>
              <a:rPr lang="de-DE" sz="1800" dirty="0" smtClean="0"/>
              <a:t> Bearbeitungszeit ohne Verwaltungssystem</a:t>
            </a:r>
          </a:p>
          <a:p>
            <a:r>
              <a:rPr lang="de-DE" sz="1800" dirty="0" smtClean="0"/>
              <a:t>Durchschnittlich </a:t>
            </a:r>
            <a:r>
              <a:rPr lang="de-DE" sz="1800" b="1" dirty="0" smtClean="0"/>
              <a:t>10min</a:t>
            </a:r>
            <a:r>
              <a:rPr lang="de-DE" sz="1800" dirty="0" smtClean="0"/>
              <a:t> Zeitersparnis mit Verwaltungssystem</a:t>
            </a:r>
          </a:p>
          <a:p>
            <a:endParaRPr lang="de-DE" dirty="0"/>
          </a:p>
        </p:txBody>
      </p:sp>
      <p:sp>
        <p:nvSpPr>
          <p:cNvPr id="37" name="Inhaltsplatzhalter 2">
            <a:extLst>
              <a:ext uri="{FF2B5EF4-FFF2-40B4-BE49-F238E27FC236}">
                <a16:creationId xmlns:a16="http://schemas.microsoft.com/office/drawing/2014/main" xmlns="" id="{CE2FE41D-B3AB-455F-9152-619CB64544B3}"/>
              </a:ext>
            </a:extLst>
          </p:cNvPr>
          <p:cNvSpPr txBox="1">
            <a:spLocks/>
          </p:cNvSpPr>
          <p:nvPr/>
        </p:nvSpPr>
        <p:spPr>
          <a:xfrm>
            <a:off x="587687" y="3917710"/>
            <a:ext cx="10572063" cy="1023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Szenario: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0" name="Inhaltsplatzhalter 2">
            <a:extLst>
              <a:ext uri="{FF2B5EF4-FFF2-40B4-BE49-F238E27FC236}">
                <a16:creationId xmlns:a16="http://schemas.microsoft.com/office/drawing/2014/main" xmlns="" id="{CE2FE41D-B3AB-455F-9152-619CB64544B3}"/>
              </a:ext>
            </a:extLst>
          </p:cNvPr>
          <p:cNvSpPr txBox="1">
            <a:spLocks/>
          </p:cNvSpPr>
          <p:nvPr/>
        </p:nvSpPr>
        <p:spPr>
          <a:xfrm>
            <a:off x="575750" y="5633835"/>
            <a:ext cx="6888250" cy="1023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Bearbeitungskosten: </a:t>
            </a:r>
            <a:r>
              <a:rPr lang="de-DE" sz="1800" dirty="0" smtClean="0"/>
              <a:t>(</a:t>
            </a:r>
            <a:r>
              <a:rPr lang="de-DE" sz="1800" b="1" dirty="0" smtClean="0"/>
              <a:t>40min</a:t>
            </a:r>
            <a:r>
              <a:rPr lang="de-DE" sz="1800" dirty="0" smtClean="0"/>
              <a:t> * 25.00€) / 60min </a:t>
            </a:r>
            <a:r>
              <a:rPr lang="de-DE" sz="1800" b="1" dirty="0" smtClean="0"/>
              <a:t>=</a:t>
            </a:r>
            <a:r>
              <a:rPr lang="de-DE" sz="1800" dirty="0" smtClean="0"/>
              <a:t> </a:t>
            </a:r>
            <a:r>
              <a:rPr lang="de-DE" sz="1800" b="1" u="sng" dirty="0" smtClean="0"/>
              <a:t>16.67€</a:t>
            </a:r>
            <a:endParaRPr lang="de-DE" b="1" u="sng" dirty="0" smtClean="0"/>
          </a:p>
          <a:p>
            <a:endParaRPr lang="de-DE" dirty="0"/>
          </a:p>
        </p:txBody>
      </p:sp>
      <p:sp>
        <p:nvSpPr>
          <p:cNvPr id="41" name="Inhaltsplatzhalter 2">
            <a:extLst>
              <a:ext uri="{FF2B5EF4-FFF2-40B4-BE49-F238E27FC236}">
                <a16:creationId xmlns:a16="http://schemas.microsoft.com/office/drawing/2014/main" xmlns="" id="{CE2FE41D-B3AB-455F-9152-619CB64544B3}"/>
              </a:ext>
            </a:extLst>
          </p:cNvPr>
          <p:cNvSpPr txBox="1">
            <a:spLocks/>
          </p:cNvSpPr>
          <p:nvPr/>
        </p:nvSpPr>
        <p:spPr>
          <a:xfrm>
            <a:off x="7824000" y="5721125"/>
            <a:ext cx="6252125" cy="1023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smtClean="0"/>
              <a:t>(</a:t>
            </a:r>
            <a:r>
              <a:rPr lang="de-DE" sz="1800" b="1" dirty="0" smtClean="0"/>
              <a:t>30min</a:t>
            </a:r>
            <a:r>
              <a:rPr lang="de-DE" sz="1800" dirty="0" smtClean="0"/>
              <a:t> * 25.00€) / 60min </a:t>
            </a:r>
            <a:r>
              <a:rPr lang="de-DE" sz="1800" b="1" dirty="0" smtClean="0"/>
              <a:t>=</a:t>
            </a:r>
            <a:r>
              <a:rPr lang="de-DE" sz="1800" dirty="0" smtClean="0"/>
              <a:t> </a:t>
            </a:r>
            <a:r>
              <a:rPr lang="de-DE" sz="1800" b="1" u="sng" dirty="0" smtClean="0"/>
              <a:t>12.50€</a:t>
            </a:r>
            <a:endParaRPr lang="de-DE" b="1" u="sng" dirty="0" smtClean="0"/>
          </a:p>
          <a:p>
            <a:endParaRPr lang="de-DE" dirty="0"/>
          </a:p>
        </p:txBody>
      </p:sp>
      <p:sp>
        <p:nvSpPr>
          <p:cNvPr id="53" name="Ellipse 52"/>
          <p:cNvSpPr/>
          <p:nvPr/>
        </p:nvSpPr>
        <p:spPr>
          <a:xfrm>
            <a:off x="962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9840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10056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10272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10488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1070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10920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11136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11352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11568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1178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20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 build="p"/>
      <p:bldP spid="27" grpId="0" build="p"/>
      <p:bldP spid="37" grpId="0"/>
      <p:bldP spid="40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54646" y="6348342"/>
            <a:ext cx="2921330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>
                <a:latin typeface="+mn-lt"/>
              </a:rPr>
              <a:t>Präsentiert von Philip Jähnert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336000" y="6348342"/>
            <a:ext cx="2683605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800" dirty="0">
                <a:latin typeface="+mn-lt"/>
              </a:rPr>
              <a:t>Leipzig, den 14.06.2017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xmlns="" id="{7CC65D2E-8554-4D31-9297-0C3AFFC1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04" y="106972"/>
            <a:ext cx="4426396" cy="422365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+mn-lt"/>
              </a:rPr>
              <a:t>         Systemmonitor für Server via SNMP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80CE1247-5616-443A-83BD-C554991F6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9" y="117001"/>
            <a:ext cx="430313" cy="381033"/>
          </a:xfrm>
          <a:prstGeom prst="rect">
            <a:avLst/>
          </a:prstGeom>
        </p:spPr>
      </p:pic>
      <p:cxnSp>
        <p:nvCxnSpPr>
          <p:cNvPr id="14" name="Gerader Verbinder 13"/>
          <p:cNvCxnSpPr>
            <a:cxnSpLocks/>
          </p:cNvCxnSpPr>
          <p:nvPr/>
        </p:nvCxnSpPr>
        <p:spPr>
          <a:xfrm>
            <a:off x="264000" y="6237000"/>
            <a:ext cx="1166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xmlns="" id="{0B2BF003-2923-42A1-BFDC-66B12506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97085"/>
              </p:ext>
            </p:extLst>
          </p:nvPr>
        </p:nvGraphicFramePr>
        <p:xfrm>
          <a:off x="264000" y="621001"/>
          <a:ext cx="11664000" cy="37727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xmlns="" val="2233819468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99134536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3036470908"/>
                    </a:ext>
                  </a:extLst>
                </a:gridCol>
                <a:gridCol w="1944000"/>
                <a:gridCol w="1944000">
                  <a:extLst>
                    <a:ext uri="{9D8B030D-6E8A-4147-A177-3AD203B41FA5}">
                      <a16:colId xmlns:a16="http://schemas.microsoft.com/office/drawing/2014/main" xmlns="" val="2386416597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577148287"/>
                    </a:ext>
                  </a:extLst>
                </a:gridCol>
              </a:tblGrid>
              <a:tr h="377274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Umfeld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Ausgangslage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Zielsetzung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Planung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Realisierung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Abschluss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0065149"/>
                  </a:ext>
                </a:extLst>
              </a:tr>
            </a:tbl>
          </a:graphicData>
        </a:graphic>
      </p:graphicFrame>
      <p:sp>
        <p:nvSpPr>
          <p:cNvPr id="21" name="Titel 1">
            <a:extLst>
              <a:ext uri="{FF2B5EF4-FFF2-40B4-BE49-F238E27FC236}">
                <a16:creationId xmlns:a16="http://schemas.microsoft.com/office/drawing/2014/main" xmlns="" id="{09232113-96A2-45C0-BAA6-ABE49F56B07B}"/>
              </a:ext>
            </a:extLst>
          </p:cNvPr>
          <p:cNvSpPr txBox="1">
            <a:spLocks/>
          </p:cNvSpPr>
          <p:nvPr/>
        </p:nvSpPr>
        <p:spPr>
          <a:xfrm>
            <a:off x="119999" y="960488"/>
            <a:ext cx="114885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smtClean="0"/>
              <a:t>Kosten-Nutzen des künftigen Verwaltungssystems</a:t>
            </a:r>
            <a:endParaRPr lang="de-DE" b="1" dirty="0"/>
          </a:p>
        </p:txBody>
      </p:sp>
      <p:sp>
        <p:nvSpPr>
          <p:cNvPr id="40" name="Inhaltsplatzhalter 2">
            <a:extLst>
              <a:ext uri="{FF2B5EF4-FFF2-40B4-BE49-F238E27FC236}">
                <a16:creationId xmlns:a16="http://schemas.microsoft.com/office/drawing/2014/main" xmlns="" id="{CE2FE41D-B3AB-455F-9152-619CB64544B3}"/>
              </a:ext>
            </a:extLst>
          </p:cNvPr>
          <p:cNvSpPr txBox="1">
            <a:spLocks/>
          </p:cNvSpPr>
          <p:nvPr/>
        </p:nvSpPr>
        <p:spPr>
          <a:xfrm>
            <a:off x="575750" y="5633835"/>
            <a:ext cx="7032250" cy="1023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Bearbeitungskosten: </a:t>
            </a:r>
            <a:r>
              <a:rPr lang="de-DE" sz="1800" dirty="0" smtClean="0"/>
              <a:t>(</a:t>
            </a:r>
            <a:r>
              <a:rPr lang="de-DE" sz="1800" b="1" dirty="0" smtClean="0"/>
              <a:t>40min</a:t>
            </a:r>
            <a:r>
              <a:rPr lang="de-DE" sz="1800" dirty="0" smtClean="0"/>
              <a:t> * 25.00€) / 60min </a:t>
            </a:r>
            <a:r>
              <a:rPr lang="de-DE" sz="1800" b="1" dirty="0" smtClean="0"/>
              <a:t>=</a:t>
            </a:r>
            <a:r>
              <a:rPr lang="de-DE" sz="1800" dirty="0" smtClean="0"/>
              <a:t> </a:t>
            </a:r>
            <a:r>
              <a:rPr lang="de-DE" sz="1800" b="1" u="sng" dirty="0" smtClean="0"/>
              <a:t>16.67€</a:t>
            </a:r>
            <a:endParaRPr lang="de-DE" b="1" u="sng" dirty="0" smtClean="0"/>
          </a:p>
          <a:p>
            <a:endParaRPr lang="de-DE" dirty="0"/>
          </a:p>
        </p:txBody>
      </p:sp>
      <p:sp>
        <p:nvSpPr>
          <p:cNvPr id="41" name="Inhaltsplatzhalter 2">
            <a:extLst>
              <a:ext uri="{FF2B5EF4-FFF2-40B4-BE49-F238E27FC236}">
                <a16:creationId xmlns:a16="http://schemas.microsoft.com/office/drawing/2014/main" xmlns="" id="{CE2FE41D-B3AB-455F-9152-619CB64544B3}"/>
              </a:ext>
            </a:extLst>
          </p:cNvPr>
          <p:cNvSpPr txBox="1">
            <a:spLocks/>
          </p:cNvSpPr>
          <p:nvPr/>
        </p:nvSpPr>
        <p:spPr>
          <a:xfrm>
            <a:off x="7824000" y="5721125"/>
            <a:ext cx="6252125" cy="1023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smtClean="0"/>
              <a:t>(</a:t>
            </a:r>
            <a:r>
              <a:rPr lang="de-DE" sz="1800" b="1" dirty="0" smtClean="0"/>
              <a:t>30min</a:t>
            </a:r>
            <a:r>
              <a:rPr lang="de-DE" sz="1800" dirty="0" smtClean="0"/>
              <a:t> * 25.00€) / 60min </a:t>
            </a:r>
            <a:r>
              <a:rPr lang="de-DE" sz="1800" b="1" dirty="0" smtClean="0"/>
              <a:t>=</a:t>
            </a:r>
            <a:r>
              <a:rPr lang="de-DE" sz="1800" dirty="0" smtClean="0"/>
              <a:t> </a:t>
            </a:r>
            <a:r>
              <a:rPr lang="de-DE" sz="1800" b="1" u="sng" dirty="0" smtClean="0"/>
              <a:t>12.50€</a:t>
            </a:r>
            <a:endParaRPr lang="de-DE" b="1" u="sng" dirty="0" smtClean="0"/>
          </a:p>
          <a:p>
            <a:endParaRPr lang="de-DE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xmlns="" id="{CE2FE41D-B3AB-455F-9152-619CB64544B3}"/>
              </a:ext>
            </a:extLst>
          </p:cNvPr>
          <p:cNvSpPr txBox="1">
            <a:spLocks/>
          </p:cNvSpPr>
          <p:nvPr/>
        </p:nvSpPr>
        <p:spPr>
          <a:xfrm>
            <a:off x="587687" y="2925000"/>
            <a:ext cx="10572063" cy="1023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Ersparnis durch die Verwaltungsfunktion pro Monat: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xmlns="" id="{CE2FE41D-B3AB-455F-9152-619CB64544B3}"/>
              </a:ext>
            </a:extLst>
          </p:cNvPr>
          <p:cNvSpPr txBox="1">
            <a:spLocks/>
          </p:cNvSpPr>
          <p:nvPr/>
        </p:nvSpPr>
        <p:spPr>
          <a:xfrm>
            <a:off x="830671" y="3367633"/>
            <a:ext cx="10572063" cy="20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smtClean="0"/>
              <a:t>16.67€ - 12.50€ = 4.17€ * 5 = </a:t>
            </a:r>
            <a:r>
              <a:rPr lang="de-DE" sz="1800" b="1" u="sng" dirty="0" smtClean="0"/>
              <a:t>20.85€</a:t>
            </a:r>
            <a:endParaRPr lang="de-DE" sz="1800" b="1" u="sng" dirty="0"/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xmlns="" id="{CE2FE41D-B3AB-455F-9152-619CB64544B3}"/>
              </a:ext>
            </a:extLst>
          </p:cNvPr>
          <p:cNvSpPr txBox="1">
            <a:spLocks/>
          </p:cNvSpPr>
          <p:nvPr/>
        </p:nvSpPr>
        <p:spPr>
          <a:xfrm>
            <a:off x="585203" y="3907077"/>
            <a:ext cx="10572063" cy="1023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smtClean="0"/>
              <a:t>Amortisation</a:t>
            </a:r>
            <a:r>
              <a:rPr lang="de-DE" dirty="0" smtClean="0"/>
              <a:t> bei der Entwicklung durch den Praktikanten:</a:t>
            </a:r>
          </a:p>
          <a:p>
            <a:pPr marL="0" indent="0">
              <a:buNone/>
            </a:pPr>
            <a:r>
              <a:rPr lang="de-DE" b="1" dirty="0"/>
              <a:t> </a:t>
            </a:r>
            <a:r>
              <a:rPr lang="de-DE" b="1" dirty="0" smtClean="0"/>
              <a:t>  </a:t>
            </a:r>
            <a:r>
              <a:rPr lang="de-DE" dirty="0" smtClean="0"/>
              <a:t>98.00€ EK / 20.85€	= </a:t>
            </a:r>
            <a:r>
              <a:rPr lang="de-DE" b="1" dirty="0" smtClean="0"/>
              <a:t>in rund 5 Monate.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xmlns="" id="{CE2FE41D-B3AB-455F-9152-619CB64544B3}"/>
              </a:ext>
            </a:extLst>
          </p:cNvPr>
          <p:cNvSpPr txBox="1">
            <a:spLocks/>
          </p:cNvSpPr>
          <p:nvPr/>
        </p:nvSpPr>
        <p:spPr>
          <a:xfrm>
            <a:off x="585203" y="4944760"/>
            <a:ext cx="10572063" cy="1023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smtClean="0"/>
              <a:t>Amortisation</a:t>
            </a:r>
            <a:r>
              <a:rPr lang="de-DE" dirty="0" smtClean="0"/>
              <a:t> bei der Entwicklung durch den Angestellten:</a:t>
            </a:r>
          </a:p>
          <a:p>
            <a:pPr marL="0" indent="0">
              <a:buNone/>
            </a:pPr>
            <a:r>
              <a:rPr lang="de-DE" b="1" dirty="0"/>
              <a:t> </a:t>
            </a:r>
            <a:r>
              <a:rPr lang="de-DE" b="1" dirty="0" smtClean="0"/>
              <a:t>  </a:t>
            </a:r>
            <a:r>
              <a:rPr lang="de-DE" dirty="0" smtClean="0"/>
              <a:t>1848.00€ EK / 20.85€	= </a:t>
            </a:r>
            <a:r>
              <a:rPr lang="de-DE" b="1" dirty="0" smtClean="0"/>
              <a:t>in rund 7 Jahren.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1" name="Ellipse 50"/>
          <p:cNvSpPr/>
          <p:nvPr/>
        </p:nvSpPr>
        <p:spPr>
          <a:xfrm>
            <a:off x="962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9840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10056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10272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10488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1070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10920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11136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11352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11568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1178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12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2052E-6 4.10731E-6 L 3.22052E-6 -0.469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4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39 L 0.00247 -0.463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23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23" grpId="0"/>
      <p:bldP spid="24" grpId="0"/>
      <p:bldP spid="26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54646" y="6348342"/>
            <a:ext cx="2921330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>
                <a:latin typeface="+mn-lt"/>
              </a:rPr>
              <a:t>Präsentiert von Philip Jähnert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336000" y="6348342"/>
            <a:ext cx="2683605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800" dirty="0">
                <a:latin typeface="+mn-lt"/>
              </a:rPr>
              <a:t>Leipzig, den 14.06.2017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xmlns="" id="{7CC65D2E-8554-4D31-9297-0C3AFFC1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04" y="106972"/>
            <a:ext cx="4426396" cy="422365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+mn-lt"/>
              </a:rPr>
              <a:t>         Systemmonitor für Server via SNMP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xmlns="" id="{09232113-96A2-45C0-BAA6-ABE49F56B07B}"/>
              </a:ext>
            </a:extLst>
          </p:cNvPr>
          <p:cNvSpPr txBox="1">
            <a:spLocks/>
          </p:cNvSpPr>
          <p:nvPr/>
        </p:nvSpPr>
        <p:spPr>
          <a:xfrm>
            <a:off x="119999" y="960488"/>
            <a:ext cx="110349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smtClean="0"/>
              <a:t>Weitere Entscheidungen</a:t>
            </a:r>
            <a:endParaRPr lang="de-DE" b="1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80CE1247-5616-443A-83BD-C554991F6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9" y="117001"/>
            <a:ext cx="430313" cy="381033"/>
          </a:xfrm>
          <a:prstGeom prst="rect">
            <a:avLst/>
          </a:prstGeom>
        </p:spPr>
      </p:pic>
      <p:cxnSp>
        <p:nvCxnSpPr>
          <p:cNvPr id="14" name="Gerader Verbinder 13"/>
          <p:cNvCxnSpPr>
            <a:cxnSpLocks/>
          </p:cNvCxnSpPr>
          <p:nvPr/>
        </p:nvCxnSpPr>
        <p:spPr>
          <a:xfrm>
            <a:off x="264000" y="6237000"/>
            <a:ext cx="1166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xmlns="" id="{0B2BF003-2923-42A1-BFDC-66B12506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673874"/>
              </p:ext>
            </p:extLst>
          </p:nvPr>
        </p:nvGraphicFramePr>
        <p:xfrm>
          <a:off x="264000" y="621001"/>
          <a:ext cx="11664000" cy="37727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xmlns="" val="2233819468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99134536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3036470908"/>
                    </a:ext>
                  </a:extLst>
                </a:gridCol>
                <a:gridCol w="1944000"/>
                <a:gridCol w="1944000">
                  <a:extLst>
                    <a:ext uri="{9D8B030D-6E8A-4147-A177-3AD203B41FA5}">
                      <a16:colId xmlns:a16="http://schemas.microsoft.com/office/drawing/2014/main" xmlns="" val="2386416597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577148287"/>
                    </a:ext>
                  </a:extLst>
                </a:gridCol>
              </a:tblGrid>
              <a:tr h="377274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Umfeld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Ausgangslage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Zielsetzung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Planung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Realisierung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Abschluss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0065149"/>
                  </a:ext>
                </a:extLst>
              </a:tr>
            </a:tbl>
          </a:graphicData>
        </a:graphic>
      </p:graphicFrame>
      <p:sp>
        <p:nvSpPr>
          <p:cNvPr id="21" name="Inhaltsplatzhalter 2">
            <a:extLst>
              <a:ext uri="{FF2B5EF4-FFF2-40B4-BE49-F238E27FC236}">
                <a16:creationId xmlns:a16="http://schemas.microsoft.com/office/drawing/2014/main" xmlns="" id="{CE2FE41D-B3AB-455F-9152-619CB645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899" y="2405710"/>
            <a:ext cx="11345101" cy="3331050"/>
          </a:xfrm>
        </p:spPr>
        <p:txBody>
          <a:bodyPr/>
          <a:lstStyle/>
          <a:p>
            <a:r>
              <a:rPr lang="de-DE" dirty="0" smtClean="0"/>
              <a:t>Webserver und Entwicklerwerkzeug XAMPP (Lokale </a:t>
            </a:r>
            <a:r>
              <a:rPr lang="de-DE" dirty="0" err="1" smtClean="0"/>
              <a:t>Safezone</a:t>
            </a:r>
            <a:r>
              <a:rPr lang="de-DE" dirty="0" smtClean="0"/>
              <a:t> für Web)</a:t>
            </a:r>
          </a:p>
          <a:p>
            <a:r>
              <a:rPr lang="de-DE" dirty="0" smtClean="0"/>
              <a:t>Template-Engine </a:t>
            </a:r>
            <a:r>
              <a:rPr lang="de-DE" dirty="0" err="1" smtClean="0"/>
              <a:t>Smarty</a:t>
            </a:r>
            <a:r>
              <a:rPr lang="de-DE" dirty="0" smtClean="0"/>
              <a:t> (</a:t>
            </a:r>
            <a:r>
              <a:rPr lang="de-DE" dirty="0" err="1" smtClean="0"/>
              <a:t>Php</a:t>
            </a:r>
            <a:r>
              <a:rPr lang="de-DE" dirty="0" smtClean="0"/>
              <a:t>-Bibliothek, Platzhalter-Parser)</a:t>
            </a:r>
          </a:p>
          <a:p>
            <a:r>
              <a:rPr lang="de-DE" dirty="0" smtClean="0"/>
              <a:t>Entwurfsmuster MVC (Einzelne Komponenten austauschbar)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4" name="Ellipse 43"/>
          <p:cNvSpPr/>
          <p:nvPr/>
        </p:nvSpPr>
        <p:spPr>
          <a:xfrm>
            <a:off x="962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9840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10056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10272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10488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1070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10920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11136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11352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11568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1178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22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54646" y="6348342"/>
            <a:ext cx="2921330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>
                <a:latin typeface="+mn-lt"/>
              </a:rPr>
              <a:t>Präsentiert von Philip Jähnert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336000" y="6348342"/>
            <a:ext cx="2683605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800" dirty="0">
                <a:latin typeface="+mn-lt"/>
              </a:rPr>
              <a:t>Leipzig, den 14.06.2017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xmlns="" id="{7CC65D2E-8554-4D31-9297-0C3AFFC1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04" y="106972"/>
            <a:ext cx="4426396" cy="422365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+mn-lt"/>
              </a:rPr>
              <a:t>         Systemmonitor für Server via SNMP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80CE1247-5616-443A-83BD-C554991F6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9" y="117001"/>
            <a:ext cx="430313" cy="381033"/>
          </a:xfrm>
          <a:prstGeom prst="rect">
            <a:avLst/>
          </a:prstGeom>
        </p:spPr>
      </p:pic>
      <p:cxnSp>
        <p:nvCxnSpPr>
          <p:cNvPr id="14" name="Gerader Verbinder 13"/>
          <p:cNvCxnSpPr>
            <a:cxnSpLocks/>
          </p:cNvCxnSpPr>
          <p:nvPr/>
        </p:nvCxnSpPr>
        <p:spPr>
          <a:xfrm>
            <a:off x="264000" y="6237000"/>
            <a:ext cx="1166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xmlns="" id="{0B2BF003-2923-42A1-BFDC-66B12506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78473"/>
              </p:ext>
            </p:extLst>
          </p:nvPr>
        </p:nvGraphicFramePr>
        <p:xfrm>
          <a:off x="264000" y="621001"/>
          <a:ext cx="11664000" cy="37727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xmlns="" val="2233819468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99134536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3036470908"/>
                    </a:ext>
                  </a:extLst>
                </a:gridCol>
                <a:gridCol w="1944000"/>
                <a:gridCol w="1944000">
                  <a:extLst>
                    <a:ext uri="{9D8B030D-6E8A-4147-A177-3AD203B41FA5}">
                      <a16:colId xmlns:a16="http://schemas.microsoft.com/office/drawing/2014/main" xmlns="" val="2386416597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577148287"/>
                    </a:ext>
                  </a:extLst>
                </a:gridCol>
              </a:tblGrid>
              <a:tr h="377274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Umfeld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Ausgangslage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Zielsetzung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Planung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Realisierung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Abschluss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0065149"/>
                  </a:ext>
                </a:extLst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160101" y="514670"/>
            <a:ext cx="11864959" cy="581964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xmlns="" id="{EDF16DB3-F5F2-423D-9E5E-BD6DC67B4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000" y="1306359"/>
            <a:ext cx="1040804" cy="1040804"/>
          </a:xfrm>
          <a:prstGeom prst="rect">
            <a:avLst/>
          </a:prstGeom>
        </p:spPr>
      </p:pic>
      <p:pic>
        <p:nvPicPr>
          <p:cNvPr id="2050" name="Picture 2" descr="C:\Users\Administrator\Desktop\newnewnew_optimiert\DieProjektPräsentation\my-icons-collection\png\003-to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00" y="2764532"/>
            <a:ext cx="1300593" cy="130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/>
          <p:cNvSpPr txBox="1"/>
          <p:nvPr/>
        </p:nvSpPr>
        <p:spPr>
          <a:xfrm>
            <a:off x="719750" y="2347188"/>
            <a:ext cx="2154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/>
              <a:t>User</a:t>
            </a:r>
            <a:endParaRPr lang="de-DE" sz="2800" b="1" dirty="0"/>
          </a:p>
        </p:txBody>
      </p:sp>
      <p:sp>
        <p:nvSpPr>
          <p:cNvPr id="25" name="Textfeld 24"/>
          <p:cNvSpPr txBox="1"/>
          <p:nvPr/>
        </p:nvSpPr>
        <p:spPr>
          <a:xfrm>
            <a:off x="5020798" y="3989554"/>
            <a:ext cx="2154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/>
              <a:t>Controller</a:t>
            </a:r>
            <a:endParaRPr lang="de-DE" sz="2800" b="1" dirty="0"/>
          </a:p>
        </p:txBody>
      </p:sp>
      <p:pic>
        <p:nvPicPr>
          <p:cNvPr id="2051" name="Picture 3" descr="C:\Users\Administrator\Desktop\newnewnew_optimiert\DieProjektPräsentation\my-icons-collection (1)\png\002-fold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877" y="2877105"/>
            <a:ext cx="1040474" cy="104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esktop\newnewnew_optimiert\DieProjektPräsentation\my-icons-collection (1)\png\001-presentation-board-with-graph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5" y="4213064"/>
            <a:ext cx="1300593" cy="130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feld 26"/>
          <p:cNvSpPr txBox="1"/>
          <p:nvPr/>
        </p:nvSpPr>
        <p:spPr>
          <a:xfrm>
            <a:off x="709648" y="5569780"/>
            <a:ext cx="2154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/>
              <a:t>View</a:t>
            </a:r>
            <a:endParaRPr lang="de-DE" sz="28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9341004" y="3991352"/>
            <a:ext cx="2154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/>
              <a:t>Model</a:t>
            </a:r>
            <a:endParaRPr lang="de-DE" sz="2800" b="1" dirty="0"/>
          </a:p>
        </p:txBody>
      </p:sp>
      <p:sp>
        <p:nvSpPr>
          <p:cNvPr id="37" name="Pfeil: nach unten 62">
            <a:extLst>
              <a:ext uri="{FF2B5EF4-FFF2-40B4-BE49-F238E27FC236}">
                <a16:creationId xmlns:a16="http://schemas.microsoft.com/office/drawing/2014/main" xmlns="" id="{707E16F2-253F-402A-A697-7CE30350DF02}"/>
              </a:ext>
            </a:extLst>
          </p:cNvPr>
          <p:cNvSpPr/>
          <p:nvPr/>
        </p:nvSpPr>
        <p:spPr>
          <a:xfrm rot="17275973">
            <a:off x="3642414" y="1454270"/>
            <a:ext cx="302234" cy="2816114"/>
          </a:xfrm>
          <a:prstGeom prst="downArrow">
            <a:avLst>
              <a:gd name="adj1" fmla="val 50000"/>
              <a:gd name="adj2" fmla="val 5454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: nach unten 62">
            <a:extLst>
              <a:ext uri="{FF2B5EF4-FFF2-40B4-BE49-F238E27FC236}">
                <a16:creationId xmlns:a16="http://schemas.microsoft.com/office/drawing/2014/main" xmlns="" id="{707E16F2-253F-402A-A697-7CE30350DF02}"/>
              </a:ext>
            </a:extLst>
          </p:cNvPr>
          <p:cNvSpPr/>
          <p:nvPr/>
        </p:nvSpPr>
        <p:spPr>
          <a:xfrm rot="16200000">
            <a:off x="8115346" y="1841655"/>
            <a:ext cx="302234" cy="2468925"/>
          </a:xfrm>
          <a:prstGeom prst="downArrow">
            <a:avLst>
              <a:gd name="adj1" fmla="val 50000"/>
              <a:gd name="adj2" fmla="val 5454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Pfeil: nach unten 62">
            <a:extLst>
              <a:ext uri="{FF2B5EF4-FFF2-40B4-BE49-F238E27FC236}">
                <a16:creationId xmlns:a16="http://schemas.microsoft.com/office/drawing/2014/main" xmlns="" id="{707E16F2-253F-402A-A697-7CE30350DF02}"/>
              </a:ext>
            </a:extLst>
          </p:cNvPr>
          <p:cNvSpPr/>
          <p:nvPr/>
        </p:nvSpPr>
        <p:spPr>
          <a:xfrm rot="5400000">
            <a:off x="7971346" y="2547420"/>
            <a:ext cx="302234" cy="2468925"/>
          </a:xfrm>
          <a:prstGeom prst="downArrow">
            <a:avLst>
              <a:gd name="adj1" fmla="val 50000"/>
              <a:gd name="adj2" fmla="val 5454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Pfeil: nach unten 62">
            <a:extLst>
              <a:ext uri="{FF2B5EF4-FFF2-40B4-BE49-F238E27FC236}">
                <a16:creationId xmlns:a16="http://schemas.microsoft.com/office/drawing/2014/main" xmlns="" id="{707E16F2-253F-402A-A697-7CE30350DF02}"/>
              </a:ext>
            </a:extLst>
          </p:cNvPr>
          <p:cNvSpPr/>
          <p:nvPr/>
        </p:nvSpPr>
        <p:spPr>
          <a:xfrm rot="4178716">
            <a:off x="3737301" y="2954840"/>
            <a:ext cx="302234" cy="2551000"/>
          </a:xfrm>
          <a:prstGeom prst="downArrow">
            <a:avLst>
              <a:gd name="adj1" fmla="val 50000"/>
              <a:gd name="adj2" fmla="val 5454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Pfeil: nach unten 62">
            <a:extLst>
              <a:ext uri="{FF2B5EF4-FFF2-40B4-BE49-F238E27FC236}">
                <a16:creationId xmlns:a16="http://schemas.microsoft.com/office/drawing/2014/main" xmlns="" id="{707E16F2-253F-402A-A697-7CE30350DF02}"/>
              </a:ext>
            </a:extLst>
          </p:cNvPr>
          <p:cNvSpPr/>
          <p:nvPr/>
        </p:nvSpPr>
        <p:spPr>
          <a:xfrm rot="10800000">
            <a:off x="1636606" y="3010142"/>
            <a:ext cx="302234" cy="981210"/>
          </a:xfrm>
          <a:prstGeom prst="downArrow">
            <a:avLst>
              <a:gd name="adj1" fmla="val 50000"/>
              <a:gd name="adj2" fmla="val 5454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3293004" y="1947078"/>
            <a:ext cx="2154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Controller nimmt </a:t>
            </a:r>
            <a:r>
              <a:rPr lang="de-DE" dirty="0"/>
              <a:t>B</a:t>
            </a:r>
            <a:r>
              <a:rPr lang="de-DE" dirty="0" smtClean="0"/>
              <a:t>enutzereingaben entgegen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7109004" y="2001670"/>
            <a:ext cx="2154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Controller Manipulier das Model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7109004" y="3915370"/>
            <a:ext cx="2154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Model reagiert auf die Manipulation</a:t>
            </a:r>
            <a:endParaRPr lang="de-DE" dirty="0"/>
          </a:p>
        </p:txBody>
      </p:sp>
      <p:sp>
        <p:nvSpPr>
          <p:cNvPr id="46" name="Textfeld 45"/>
          <p:cNvSpPr txBox="1"/>
          <p:nvPr/>
        </p:nvSpPr>
        <p:spPr>
          <a:xfrm>
            <a:off x="3198592" y="4494374"/>
            <a:ext cx="2154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Controller leitet die Reaktion an die View weiter</a:t>
            </a:r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1488000" y="3286669"/>
            <a:ext cx="2154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View zeigt die Reaktion</a:t>
            </a:r>
            <a:endParaRPr lang="de-DE" dirty="0"/>
          </a:p>
        </p:txBody>
      </p:sp>
      <p:sp>
        <p:nvSpPr>
          <p:cNvPr id="59" name="Ellipse 58"/>
          <p:cNvSpPr/>
          <p:nvPr/>
        </p:nvSpPr>
        <p:spPr>
          <a:xfrm>
            <a:off x="962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9840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10056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10272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10488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1070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10920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/>
        </p:nvSpPr>
        <p:spPr>
          <a:xfrm>
            <a:off x="11136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/>
        </p:nvSpPr>
        <p:spPr>
          <a:xfrm>
            <a:off x="11352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11568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>
          <a:xfrm>
            <a:off x="1178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89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  <p:bldP spid="37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6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54646" y="6348342"/>
            <a:ext cx="2921330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>
                <a:latin typeface="+mn-lt"/>
              </a:rPr>
              <a:t>Präsentiert von Philip Jähnert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336000" y="6348342"/>
            <a:ext cx="2683605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800" dirty="0">
                <a:latin typeface="+mn-lt"/>
              </a:rPr>
              <a:t>Leipzig, den 14.06.2017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xmlns="" id="{7CC65D2E-8554-4D31-9297-0C3AFFC1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04" y="106972"/>
            <a:ext cx="4426396" cy="422365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+mn-lt"/>
              </a:rPr>
              <a:t>         Systemmonitor für Server via SNMP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80CE1247-5616-443A-83BD-C554991F6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9" y="117001"/>
            <a:ext cx="430313" cy="381033"/>
          </a:xfrm>
          <a:prstGeom prst="rect">
            <a:avLst/>
          </a:prstGeom>
        </p:spPr>
      </p:pic>
      <p:cxnSp>
        <p:nvCxnSpPr>
          <p:cNvPr id="14" name="Gerader Verbinder 13"/>
          <p:cNvCxnSpPr>
            <a:cxnSpLocks/>
          </p:cNvCxnSpPr>
          <p:nvPr/>
        </p:nvCxnSpPr>
        <p:spPr>
          <a:xfrm>
            <a:off x="264000" y="6237000"/>
            <a:ext cx="1166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xmlns="" id="{0B2BF003-2923-42A1-BFDC-66B12506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780783"/>
              </p:ext>
            </p:extLst>
          </p:nvPr>
        </p:nvGraphicFramePr>
        <p:xfrm>
          <a:off x="264000" y="621001"/>
          <a:ext cx="11664000" cy="37727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xmlns="" val="2233819468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99134536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3036470908"/>
                    </a:ext>
                  </a:extLst>
                </a:gridCol>
                <a:gridCol w="1944000"/>
                <a:gridCol w="1944000">
                  <a:extLst>
                    <a:ext uri="{9D8B030D-6E8A-4147-A177-3AD203B41FA5}">
                      <a16:colId xmlns:a16="http://schemas.microsoft.com/office/drawing/2014/main" xmlns="" val="2386416597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577148287"/>
                    </a:ext>
                  </a:extLst>
                </a:gridCol>
              </a:tblGrid>
              <a:tr h="377274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Umfeld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Ausgangslage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Zielsetzung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Planung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Realisierung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Abschluss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0065149"/>
                  </a:ext>
                </a:extLst>
              </a:tr>
            </a:tbl>
          </a:graphicData>
        </a:graphic>
      </p:graphicFrame>
      <p:sp>
        <p:nvSpPr>
          <p:cNvPr id="58" name="Ellipse 57"/>
          <p:cNvSpPr/>
          <p:nvPr/>
        </p:nvSpPr>
        <p:spPr>
          <a:xfrm>
            <a:off x="962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9840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10056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10272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10488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1070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10920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11136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/>
        </p:nvSpPr>
        <p:spPr>
          <a:xfrm>
            <a:off x="11352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/>
        </p:nvSpPr>
        <p:spPr>
          <a:xfrm>
            <a:off x="11568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1178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7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50">
        <p:fade/>
      </p:transition>
    </mc:Choice>
    <mc:Fallback xmlns="">
      <p:transition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54646" y="6348342"/>
            <a:ext cx="2921330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>
                <a:latin typeface="+mn-lt"/>
              </a:rPr>
              <a:t>Präsentiert von Philip Jähnert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336000" y="6348342"/>
            <a:ext cx="2683605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800" dirty="0">
                <a:latin typeface="+mn-lt"/>
              </a:rPr>
              <a:t>Leipzig, den 14.06.2017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xmlns="" id="{7CC65D2E-8554-4D31-9297-0C3AFFC1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04" y="106972"/>
            <a:ext cx="4426396" cy="422365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+mn-lt"/>
              </a:rPr>
              <a:t>         Systemmonitor für Server via SNMP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xmlns="" id="{CE2FE41D-B3AB-455F-9152-619CB645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899" y="2405709"/>
            <a:ext cx="10572063" cy="3715639"/>
          </a:xfrm>
        </p:spPr>
        <p:txBody>
          <a:bodyPr>
            <a:normAutofit/>
          </a:bodyPr>
          <a:lstStyle/>
          <a:p>
            <a:r>
              <a:rPr lang="de-DE" dirty="0" smtClean="0"/>
              <a:t>Entwicklungsumgebung konfiguriert</a:t>
            </a:r>
            <a:endParaRPr lang="de-DE" sz="1800" b="1" dirty="0" smtClean="0"/>
          </a:p>
          <a:p>
            <a:r>
              <a:rPr lang="de-DE" dirty="0" smtClean="0"/>
              <a:t>Geplante Ordnerstruktur angelegt</a:t>
            </a:r>
          </a:p>
          <a:p>
            <a:r>
              <a:rPr lang="de-DE" dirty="0" smtClean="0"/>
              <a:t>Ressourcen eingebettet</a:t>
            </a:r>
            <a:endParaRPr lang="de-DE" dirty="0"/>
          </a:p>
          <a:p>
            <a:r>
              <a:rPr lang="de-DE" dirty="0"/>
              <a:t>K</a:t>
            </a:r>
            <a:r>
              <a:rPr lang="de-DE" dirty="0" smtClean="0"/>
              <a:t>lassen programmiert</a:t>
            </a:r>
          </a:p>
          <a:p>
            <a:r>
              <a:rPr lang="de-DE" dirty="0" smtClean="0"/>
              <a:t>Templates erstellt</a:t>
            </a:r>
          </a:p>
          <a:p>
            <a:r>
              <a:rPr lang="de-DE" dirty="0" smtClean="0"/>
              <a:t>Programmiert</a:t>
            </a:r>
          </a:p>
          <a:p>
            <a:r>
              <a:rPr lang="de-DE" dirty="0"/>
              <a:t>O</a:t>
            </a:r>
            <a:r>
              <a:rPr lang="de-DE" dirty="0" smtClean="0"/>
              <a:t>ptimiert</a:t>
            </a:r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xmlns="" id="{09232113-96A2-45C0-BAA6-ABE49F56B07B}"/>
              </a:ext>
            </a:extLst>
          </p:cNvPr>
          <p:cNvSpPr txBox="1">
            <a:spLocks/>
          </p:cNvSpPr>
          <p:nvPr/>
        </p:nvSpPr>
        <p:spPr>
          <a:xfrm>
            <a:off x="120000" y="960488"/>
            <a:ext cx="986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smtClean="0"/>
              <a:t>Durchgeführte Arbeitsschritte - Übersicht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80CE1247-5616-443A-83BD-C554991F6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9" y="117001"/>
            <a:ext cx="430313" cy="381033"/>
          </a:xfrm>
          <a:prstGeom prst="rect">
            <a:avLst/>
          </a:prstGeom>
        </p:spPr>
      </p:pic>
      <p:cxnSp>
        <p:nvCxnSpPr>
          <p:cNvPr id="14" name="Gerader Verbinder 13"/>
          <p:cNvCxnSpPr>
            <a:cxnSpLocks/>
          </p:cNvCxnSpPr>
          <p:nvPr/>
        </p:nvCxnSpPr>
        <p:spPr>
          <a:xfrm>
            <a:off x="264000" y="6237000"/>
            <a:ext cx="1166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xmlns="" id="{0B2BF003-2923-42A1-BFDC-66B12506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866114"/>
              </p:ext>
            </p:extLst>
          </p:nvPr>
        </p:nvGraphicFramePr>
        <p:xfrm>
          <a:off x="264000" y="621001"/>
          <a:ext cx="11664000" cy="37727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xmlns="" val="2233819468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99134536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3036470908"/>
                    </a:ext>
                  </a:extLst>
                </a:gridCol>
                <a:gridCol w="1944000"/>
                <a:gridCol w="1944000">
                  <a:extLst>
                    <a:ext uri="{9D8B030D-6E8A-4147-A177-3AD203B41FA5}">
                      <a16:colId xmlns:a16="http://schemas.microsoft.com/office/drawing/2014/main" xmlns="" val="2386416597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577148287"/>
                    </a:ext>
                  </a:extLst>
                </a:gridCol>
              </a:tblGrid>
              <a:tr h="377274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Umfeld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Ausgangslage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Zielsetzung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Planung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Realisierung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Abschluss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0065149"/>
                  </a:ext>
                </a:extLst>
              </a:tr>
            </a:tbl>
          </a:graphicData>
        </a:graphic>
      </p:graphicFrame>
      <p:sp>
        <p:nvSpPr>
          <p:cNvPr id="36" name="Ellipse 35"/>
          <p:cNvSpPr/>
          <p:nvPr/>
        </p:nvSpPr>
        <p:spPr>
          <a:xfrm>
            <a:off x="962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9840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10056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10272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10488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1070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10920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11136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11352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11568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1178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160101" y="514670"/>
            <a:ext cx="11864959" cy="581964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D:\MyDatas\IT Ausbildung\4. Facharbeit\Dokumentation\images\pd_ordnerstruktu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273" y="754365"/>
            <a:ext cx="5285461" cy="536698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127000" sx="102000" sy="102000" algn="ctr" rotWithShape="0">
              <a:schemeClr val="bg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9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54646" y="6348342"/>
            <a:ext cx="2921330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>
                <a:latin typeface="+mn-lt"/>
              </a:rPr>
              <a:t>Präsentiert von Philip Jähnert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336000" y="6348342"/>
            <a:ext cx="2683605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800" dirty="0">
                <a:latin typeface="+mn-lt"/>
              </a:rPr>
              <a:t>Leipzig, den 14.06.2017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xmlns="" id="{7CC65D2E-8554-4D31-9297-0C3AFFC1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04" y="106972"/>
            <a:ext cx="4426396" cy="422365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+mn-lt"/>
              </a:rPr>
              <a:t>         Systemmonitor für Server via SNMP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xmlns="" id="{CE2FE41D-B3AB-455F-9152-619CB645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00" y="2405710"/>
            <a:ext cx="7886700" cy="3331050"/>
          </a:xfrm>
        </p:spPr>
        <p:txBody>
          <a:bodyPr/>
          <a:lstStyle/>
          <a:p>
            <a:r>
              <a:rPr lang="de-DE" dirty="0"/>
              <a:t>Dienstleistungsunternehmen seit 1993</a:t>
            </a:r>
          </a:p>
          <a:p>
            <a:r>
              <a:rPr lang="de-DE" dirty="0"/>
              <a:t>Lernbausteinentwicklung</a:t>
            </a:r>
          </a:p>
          <a:p>
            <a:r>
              <a:rPr lang="de-DE" dirty="0"/>
              <a:t>Webentwicklung</a:t>
            </a:r>
          </a:p>
          <a:p>
            <a:r>
              <a:rPr lang="de-DE" dirty="0"/>
              <a:t>IT-Service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xmlns="" id="{09232113-96A2-45C0-BAA6-ABE49F56B07B}"/>
              </a:ext>
            </a:extLst>
          </p:cNvPr>
          <p:cNvSpPr txBox="1">
            <a:spLocks/>
          </p:cNvSpPr>
          <p:nvPr/>
        </p:nvSpPr>
        <p:spPr>
          <a:xfrm>
            <a:off x="120000" y="960488"/>
            <a:ext cx="986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MTL - Medien-Technologien Leipzig GmbH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80CE1247-5616-443A-83BD-C554991F6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9" y="117001"/>
            <a:ext cx="430313" cy="381033"/>
          </a:xfrm>
          <a:prstGeom prst="rect">
            <a:avLst/>
          </a:prstGeom>
        </p:spPr>
      </p:pic>
      <p:cxnSp>
        <p:nvCxnSpPr>
          <p:cNvPr id="14" name="Gerader Verbinder 13"/>
          <p:cNvCxnSpPr>
            <a:cxnSpLocks/>
          </p:cNvCxnSpPr>
          <p:nvPr/>
        </p:nvCxnSpPr>
        <p:spPr>
          <a:xfrm>
            <a:off x="264000" y="6237000"/>
            <a:ext cx="1166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BD268C86-448F-4129-BC88-C0DE09968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648" y="2421000"/>
            <a:ext cx="4371975" cy="1753648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xmlns="" id="{0B2BF003-2923-42A1-BFDC-66B12506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272036"/>
              </p:ext>
            </p:extLst>
          </p:nvPr>
        </p:nvGraphicFramePr>
        <p:xfrm>
          <a:off x="264000" y="621001"/>
          <a:ext cx="11664000" cy="37727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xmlns="" val="2233819468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99134536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3036470908"/>
                    </a:ext>
                  </a:extLst>
                </a:gridCol>
                <a:gridCol w="1944000"/>
                <a:gridCol w="1944000">
                  <a:extLst>
                    <a:ext uri="{9D8B030D-6E8A-4147-A177-3AD203B41FA5}">
                      <a16:colId xmlns:a16="http://schemas.microsoft.com/office/drawing/2014/main" xmlns="" val="2386416597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577148287"/>
                    </a:ext>
                  </a:extLst>
                </a:gridCol>
              </a:tblGrid>
              <a:tr h="377274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Umfeld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Ausgangslage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Zielsetzung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Planung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Realisierung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Abschluss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0065149"/>
                  </a:ext>
                </a:extLst>
              </a:tr>
            </a:tbl>
          </a:graphicData>
        </a:graphic>
      </p:graphicFrame>
      <p:sp>
        <p:nvSpPr>
          <p:cNvPr id="2" name="Rechteck 1"/>
          <p:cNvSpPr/>
          <p:nvPr/>
        </p:nvSpPr>
        <p:spPr>
          <a:xfrm>
            <a:off x="160101" y="535601"/>
            <a:ext cx="11864478" cy="581964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C:\Users\Administrator\Desktop\newnewnew\DieProjektPräsentation\bild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165" y="765000"/>
            <a:ext cx="6676826" cy="534285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127000" sx="102000" sy="102000" algn="ctr" rotWithShape="0">
              <a:schemeClr val="bg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Ellipse 35"/>
          <p:cNvSpPr/>
          <p:nvPr/>
        </p:nvSpPr>
        <p:spPr>
          <a:xfrm>
            <a:off x="962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9840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10056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10272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10488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1070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10920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11136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11352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11568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1178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62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3" grpId="0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54646" y="6348342"/>
            <a:ext cx="2921330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>
                <a:latin typeface="+mn-lt"/>
              </a:rPr>
              <a:t>Präsentiert von Philip Jähnert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336000" y="6348342"/>
            <a:ext cx="2683605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800" dirty="0">
                <a:latin typeface="+mn-lt"/>
              </a:rPr>
              <a:t>Leipzig, den 14.06.2017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xmlns="" id="{7CC65D2E-8554-4D31-9297-0C3AFFC1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04" y="106972"/>
            <a:ext cx="4426396" cy="422365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+mn-lt"/>
              </a:rPr>
              <a:t>         Systemmonitor für Server via SNMP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80CE1247-5616-443A-83BD-C554991F6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9" y="117001"/>
            <a:ext cx="430313" cy="381033"/>
          </a:xfrm>
          <a:prstGeom prst="rect">
            <a:avLst/>
          </a:prstGeom>
        </p:spPr>
      </p:pic>
      <p:cxnSp>
        <p:nvCxnSpPr>
          <p:cNvPr id="14" name="Gerader Verbinder 13"/>
          <p:cNvCxnSpPr>
            <a:cxnSpLocks/>
          </p:cNvCxnSpPr>
          <p:nvPr/>
        </p:nvCxnSpPr>
        <p:spPr>
          <a:xfrm>
            <a:off x="264000" y="6237000"/>
            <a:ext cx="1166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xmlns="" id="{0B2BF003-2923-42A1-BFDC-66B12506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264893"/>
              </p:ext>
            </p:extLst>
          </p:nvPr>
        </p:nvGraphicFramePr>
        <p:xfrm>
          <a:off x="264000" y="621001"/>
          <a:ext cx="11664000" cy="37727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xmlns="" val="2233819468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99134536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3036470908"/>
                    </a:ext>
                  </a:extLst>
                </a:gridCol>
                <a:gridCol w="1944000"/>
                <a:gridCol w="1944000">
                  <a:extLst>
                    <a:ext uri="{9D8B030D-6E8A-4147-A177-3AD203B41FA5}">
                      <a16:colId xmlns:a16="http://schemas.microsoft.com/office/drawing/2014/main" xmlns="" val="2386416597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577148287"/>
                    </a:ext>
                  </a:extLst>
                </a:gridCol>
              </a:tblGrid>
              <a:tr h="377274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Umfeld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Ausgangslage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Zielsetzung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Planung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Realisierung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Abschluss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0065149"/>
                  </a:ext>
                </a:extLst>
              </a:tr>
            </a:tbl>
          </a:graphicData>
        </a:graphic>
      </p:graphicFrame>
      <p:sp>
        <p:nvSpPr>
          <p:cNvPr id="37" name="Ellipse 36"/>
          <p:cNvSpPr/>
          <p:nvPr/>
        </p:nvSpPr>
        <p:spPr>
          <a:xfrm>
            <a:off x="962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9840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10056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10272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10488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1070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10920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11136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11352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11568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1178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6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50">
        <p:fade/>
      </p:transition>
    </mc:Choice>
    <mc:Fallback xmlns="">
      <p:transition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1">
            <a:extLst>
              <a:ext uri="{FF2B5EF4-FFF2-40B4-BE49-F238E27FC236}">
                <a16:creationId xmlns:a16="http://schemas.microsoft.com/office/drawing/2014/main" xmlns="" id="{09232113-96A2-45C0-BAA6-ABE49F56B07B}"/>
              </a:ext>
            </a:extLst>
          </p:cNvPr>
          <p:cNvSpPr txBox="1">
            <a:spLocks/>
          </p:cNvSpPr>
          <p:nvPr/>
        </p:nvSpPr>
        <p:spPr>
          <a:xfrm>
            <a:off x="120000" y="960488"/>
            <a:ext cx="986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smtClean="0"/>
              <a:t>Der resultierende Systemmonitor</a:t>
            </a:r>
            <a:endParaRPr lang="de-DE" b="1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54646" y="6348342"/>
            <a:ext cx="2921330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>
                <a:latin typeface="+mn-lt"/>
              </a:rPr>
              <a:t>Präsentiert von Philip Jähnert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336000" y="6348342"/>
            <a:ext cx="2683605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800" dirty="0">
                <a:latin typeface="+mn-lt"/>
              </a:rPr>
              <a:t>Leipzig, den 14.06.2017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xmlns="" id="{7CC65D2E-8554-4D31-9297-0C3AFFC1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04" y="106972"/>
            <a:ext cx="4426396" cy="422365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+mn-lt"/>
              </a:rPr>
              <a:t>         Systemmonitor für Server via SNMP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80CE1247-5616-443A-83BD-C554991F6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9" y="117001"/>
            <a:ext cx="430313" cy="381033"/>
          </a:xfrm>
          <a:prstGeom prst="rect">
            <a:avLst/>
          </a:prstGeom>
        </p:spPr>
      </p:pic>
      <p:cxnSp>
        <p:nvCxnSpPr>
          <p:cNvPr id="14" name="Gerader Verbinder 13"/>
          <p:cNvCxnSpPr>
            <a:cxnSpLocks/>
          </p:cNvCxnSpPr>
          <p:nvPr/>
        </p:nvCxnSpPr>
        <p:spPr>
          <a:xfrm>
            <a:off x="264000" y="6237000"/>
            <a:ext cx="1166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xmlns="" id="{0B2BF003-2923-42A1-BFDC-66B12506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409367"/>
              </p:ext>
            </p:extLst>
          </p:nvPr>
        </p:nvGraphicFramePr>
        <p:xfrm>
          <a:off x="264000" y="621001"/>
          <a:ext cx="11664000" cy="37727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xmlns="" val="2233819468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99134536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3036470908"/>
                    </a:ext>
                  </a:extLst>
                </a:gridCol>
                <a:gridCol w="1944000"/>
                <a:gridCol w="1944000">
                  <a:extLst>
                    <a:ext uri="{9D8B030D-6E8A-4147-A177-3AD203B41FA5}">
                      <a16:colId xmlns:a16="http://schemas.microsoft.com/office/drawing/2014/main" xmlns="" val="2386416597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577148287"/>
                    </a:ext>
                  </a:extLst>
                </a:gridCol>
              </a:tblGrid>
              <a:tr h="377274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Umfeld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Ausgangslage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Zielsetzung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Planung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Realisierung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Abschluss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0065149"/>
                  </a:ext>
                </a:extLst>
              </a:tr>
            </a:tbl>
          </a:graphicData>
        </a:graphic>
      </p:graphicFrame>
      <p:sp>
        <p:nvSpPr>
          <p:cNvPr id="3" name="Rechteck 2"/>
          <p:cNvSpPr/>
          <p:nvPr/>
        </p:nvSpPr>
        <p:spPr>
          <a:xfrm>
            <a:off x="175142" y="540503"/>
            <a:ext cx="11864959" cy="581964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4" name="Picture 2" descr="D:\MyDatas\IT Ausbildung\4. Facharbeit\Dokumentation\images\pd_neu_uebersichtenfen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76" y="748830"/>
            <a:ext cx="8826540" cy="508571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127000" sx="102000" sy="102000" algn="ctr" rotWithShape="0">
              <a:schemeClr val="bg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MyDatas\IT Ausbildung\4. Facharbeit\Dokumentation\images\pd_server_inhal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000" y="1341000"/>
            <a:ext cx="7734477" cy="4795175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lipse 36"/>
          <p:cNvSpPr/>
          <p:nvPr/>
        </p:nvSpPr>
        <p:spPr>
          <a:xfrm>
            <a:off x="962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9840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10056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10272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10488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1070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10920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11136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11352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11568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1178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90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54646" y="6348342"/>
            <a:ext cx="2921330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>
                <a:latin typeface="+mn-lt"/>
              </a:rPr>
              <a:t>Präsentiert von Philip Jähnert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336000" y="6348342"/>
            <a:ext cx="2683605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800" dirty="0">
                <a:latin typeface="+mn-lt"/>
              </a:rPr>
              <a:t>Leipzig, den 14.06.2017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xmlns="" id="{7CC65D2E-8554-4D31-9297-0C3AFFC1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04" y="106972"/>
            <a:ext cx="4426396" cy="422365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+mn-lt"/>
              </a:rPr>
              <a:t>         Systemmonitor für Server via SNMP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xmlns="" id="{CE2FE41D-B3AB-455F-9152-619CB645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00" y="2405710"/>
            <a:ext cx="10481100" cy="3331050"/>
          </a:xfrm>
        </p:spPr>
        <p:txBody>
          <a:bodyPr/>
          <a:lstStyle/>
          <a:p>
            <a:r>
              <a:rPr lang="de-DE" dirty="0" smtClean="0"/>
              <a:t>Wartbarkeit vereinfacht (Programmierer)</a:t>
            </a:r>
          </a:p>
          <a:p>
            <a:r>
              <a:rPr lang="de-DE" dirty="0" smtClean="0"/>
              <a:t>Handhabung vereinfacht (Anwender)</a:t>
            </a:r>
          </a:p>
          <a:p>
            <a:r>
              <a:rPr lang="de-DE" dirty="0" smtClean="0"/>
              <a:t>Problem beim Zeitmanagement (Aktualisierungsverfahren)</a:t>
            </a:r>
          </a:p>
          <a:p>
            <a:r>
              <a:rPr lang="de-DE" dirty="0" smtClean="0"/>
              <a:t>Programmierkenntnisse erweitert und vertieft</a:t>
            </a:r>
          </a:p>
          <a:p>
            <a:r>
              <a:rPr lang="de-DE" dirty="0"/>
              <a:t>Zweite Projektphase (Fehlerbeseitigung und Funktionserweiterung)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xmlns="" id="{09232113-96A2-45C0-BAA6-ABE49F56B07B}"/>
              </a:ext>
            </a:extLst>
          </p:cNvPr>
          <p:cNvSpPr txBox="1">
            <a:spLocks/>
          </p:cNvSpPr>
          <p:nvPr/>
        </p:nvSpPr>
        <p:spPr>
          <a:xfrm>
            <a:off x="120000" y="960488"/>
            <a:ext cx="986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smtClean="0"/>
              <a:t>Fazit</a:t>
            </a:r>
            <a:endParaRPr lang="de-DE" b="1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80CE1247-5616-443A-83BD-C554991F6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9" y="117001"/>
            <a:ext cx="430313" cy="381033"/>
          </a:xfrm>
          <a:prstGeom prst="rect">
            <a:avLst/>
          </a:prstGeom>
        </p:spPr>
      </p:pic>
      <p:cxnSp>
        <p:nvCxnSpPr>
          <p:cNvPr id="14" name="Gerader Verbinder 13"/>
          <p:cNvCxnSpPr>
            <a:cxnSpLocks/>
          </p:cNvCxnSpPr>
          <p:nvPr/>
        </p:nvCxnSpPr>
        <p:spPr>
          <a:xfrm>
            <a:off x="264000" y="6237000"/>
            <a:ext cx="1166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xmlns="" id="{0B2BF003-2923-42A1-BFDC-66B12506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805083"/>
              </p:ext>
            </p:extLst>
          </p:nvPr>
        </p:nvGraphicFramePr>
        <p:xfrm>
          <a:off x="264000" y="621001"/>
          <a:ext cx="11664000" cy="37727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xmlns="" val="2233819468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99134536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3036470908"/>
                    </a:ext>
                  </a:extLst>
                </a:gridCol>
                <a:gridCol w="1944000"/>
                <a:gridCol w="1944000">
                  <a:extLst>
                    <a:ext uri="{9D8B030D-6E8A-4147-A177-3AD203B41FA5}">
                      <a16:colId xmlns:a16="http://schemas.microsoft.com/office/drawing/2014/main" xmlns="" val="2386416597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577148287"/>
                    </a:ext>
                  </a:extLst>
                </a:gridCol>
              </a:tblGrid>
              <a:tr h="377274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Umfeld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Ausgangslage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Zielsetzung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Planung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Realisierung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Abschluss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0065149"/>
                  </a:ext>
                </a:extLst>
              </a:tr>
            </a:tbl>
          </a:graphicData>
        </a:graphic>
      </p:graphicFrame>
      <p:sp>
        <p:nvSpPr>
          <p:cNvPr id="35" name="Ellipse 34"/>
          <p:cNvSpPr/>
          <p:nvPr/>
        </p:nvSpPr>
        <p:spPr>
          <a:xfrm>
            <a:off x="962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9840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10056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10272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10488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1070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10920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11136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11352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11568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1178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54646" y="6348342"/>
            <a:ext cx="2921330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>
                <a:latin typeface="+mn-lt"/>
              </a:rPr>
              <a:t>Präsentiert von Philip Jähnert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336000" y="6348342"/>
            <a:ext cx="2683605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800" dirty="0">
                <a:latin typeface="+mn-lt"/>
              </a:rPr>
              <a:t>Leipzig, den 14.06.2017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xmlns="" id="{7CC65D2E-8554-4D31-9297-0C3AFFC1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04" y="106972"/>
            <a:ext cx="4426396" cy="422365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+mn-lt"/>
              </a:rPr>
              <a:t>         Systemmonitor für Server via SNMP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80CE1247-5616-443A-83BD-C554991F6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9" y="117001"/>
            <a:ext cx="430313" cy="381033"/>
          </a:xfrm>
          <a:prstGeom prst="rect">
            <a:avLst/>
          </a:prstGeom>
        </p:spPr>
      </p:pic>
      <p:cxnSp>
        <p:nvCxnSpPr>
          <p:cNvPr id="14" name="Gerader Verbinder 13"/>
          <p:cNvCxnSpPr>
            <a:cxnSpLocks/>
          </p:cNvCxnSpPr>
          <p:nvPr/>
        </p:nvCxnSpPr>
        <p:spPr>
          <a:xfrm>
            <a:off x="264000" y="6237000"/>
            <a:ext cx="1166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xmlns="" id="{0B2BF003-2923-42A1-BFDC-66B12506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65102"/>
              </p:ext>
            </p:extLst>
          </p:nvPr>
        </p:nvGraphicFramePr>
        <p:xfrm>
          <a:off x="264000" y="621001"/>
          <a:ext cx="11664000" cy="37727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xmlns="" val="2233819468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99134536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3036470908"/>
                    </a:ext>
                  </a:extLst>
                </a:gridCol>
                <a:gridCol w="1944000"/>
                <a:gridCol w="1944000">
                  <a:extLst>
                    <a:ext uri="{9D8B030D-6E8A-4147-A177-3AD203B41FA5}">
                      <a16:colId xmlns:a16="http://schemas.microsoft.com/office/drawing/2014/main" xmlns="" val="2386416597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577148287"/>
                    </a:ext>
                  </a:extLst>
                </a:gridCol>
              </a:tblGrid>
              <a:tr h="377274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Umfeld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Ausgangslage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Zielsetzung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Planung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Realisierung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Abschluss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0065149"/>
                  </a:ext>
                </a:extLst>
              </a:tr>
            </a:tbl>
          </a:graphicData>
        </a:graphic>
      </p:graphicFrame>
      <p:sp>
        <p:nvSpPr>
          <p:cNvPr id="36" name="Ellipse 35"/>
          <p:cNvSpPr/>
          <p:nvPr/>
        </p:nvSpPr>
        <p:spPr>
          <a:xfrm>
            <a:off x="962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9840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10056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10272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10488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1070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10920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11136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11352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11568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1178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01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50">
        <p:fade/>
      </p:transition>
    </mc:Choice>
    <mc:Fallback xmlns="">
      <p:transition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54646" y="6348342"/>
            <a:ext cx="2921330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>
                <a:latin typeface="+mn-lt"/>
              </a:rPr>
              <a:t>Präsentiert von Philip Jähnert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336000" y="6348342"/>
            <a:ext cx="2683605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800" dirty="0">
                <a:latin typeface="+mn-lt"/>
              </a:rPr>
              <a:t>Leipzig, den 14.06.2017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xmlns="" id="{7CC65D2E-8554-4D31-9297-0C3AFFC1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04" y="106972"/>
            <a:ext cx="4426396" cy="422365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+mn-lt"/>
              </a:rPr>
              <a:t>         Systemmonitor für Server via SNMP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xmlns="" id="{CE2FE41D-B3AB-455F-9152-619CB645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00" y="2405710"/>
            <a:ext cx="7886700" cy="3331050"/>
          </a:xfrm>
        </p:spPr>
        <p:txBody>
          <a:bodyPr/>
          <a:lstStyle/>
          <a:p>
            <a:r>
              <a:rPr lang="de-DE" dirty="0" smtClean="0"/>
              <a:t>www.flaticon.com</a:t>
            </a:r>
            <a:endParaRPr lang="de-DE" dirty="0"/>
          </a:p>
          <a:p>
            <a:r>
              <a:rPr lang="de-DE" dirty="0" smtClean="0"/>
              <a:t>www.mtl-leipzig.de</a:t>
            </a:r>
          </a:p>
          <a:p>
            <a:r>
              <a:rPr lang="de-DE" dirty="0" smtClean="0"/>
              <a:t>MTL-Leipzig Archiv</a:t>
            </a:r>
            <a:endParaRPr lang="de-DE" dirty="0"/>
          </a:p>
          <a:p>
            <a:r>
              <a:rPr lang="de-DE" dirty="0" smtClean="0"/>
              <a:t>Systemmonitor (Eigenentwurf)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xmlns="" id="{09232113-96A2-45C0-BAA6-ABE49F56B07B}"/>
              </a:ext>
            </a:extLst>
          </p:cNvPr>
          <p:cNvSpPr txBox="1">
            <a:spLocks/>
          </p:cNvSpPr>
          <p:nvPr/>
        </p:nvSpPr>
        <p:spPr>
          <a:xfrm>
            <a:off x="120000" y="960488"/>
            <a:ext cx="986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smtClean="0"/>
              <a:t>Quellen der verwendeten Grafikelemente</a:t>
            </a:r>
            <a:endParaRPr lang="de-DE" b="1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80CE1247-5616-443A-83BD-C554991F6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9" y="117001"/>
            <a:ext cx="430313" cy="381033"/>
          </a:xfrm>
          <a:prstGeom prst="rect">
            <a:avLst/>
          </a:prstGeom>
        </p:spPr>
      </p:pic>
      <p:cxnSp>
        <p:nvCxnSpPr>
          <p:cNvPr id="14" name="Gerader Verbinder 13"/>
          <p:cNvCxnSpPr>
            <a:cxnSpLocks/>
          </p:cNvCxnSpPr>
          <p:nvPr/>
        </p:nvCxnSpPr>
        <p:spPr>
          <a:xfrm>
            <a:off x="264000" y="6237000"/>
            <a:ext cx="1166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xmlns="" id="{0B2BF003-2923-42A1-BFDC-66B12506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518243"/>
              </p:ext>
            </p:extLst>
          </p:nvPr>
        </p:nvGraphicFramePr>
        <p:xfrm>
          <a:off x="264000" y="621001"/>
          <a:ext cx="11664000" cy="37727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xmlns="" val="2233819468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99134536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3036470908"/>
                    </a:ext>
                  </a:extLst>
                </a:gridCol>
                <a:gridCol w="1944000"/>
                <a:gridCol w="1944000">
                  <a:extLst>
                    <a:ext uri="{9D8B030D-6E8A-4147-A177-3AD203B41FA5}">
                      <a16:colId xmlns:a16="http://schemas.microsoft.com/office/drawing/2014/main" xmlns="" val="2386416597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577148287"/>
                    </a:ext>
                  </a:extLst>
                </a:gridCol>
              </a:tblGrid>
              <a:tr h="377274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Umfeld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Ausgangslage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Zielsetzung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Planung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Realisierung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Abschluss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0065149"/>
                  </a:ext>
                </a:extLst>
              </a:tr>
            </a:tbl>
          </a:graphicData>
        </a:graphic>
      </p:graphicFrame>
      <p:sp>
        <p:nvSpPr>
          <p:cNvPr id="35" name="Ellipse 34"/>
          <p:cNvSpPr/>
          <p:nvPr/>
        </p:nvSpPr>
        <p:spPr>
          <a:xfrm>
            <a:off x="962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9840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10056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10272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10488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1070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10920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11136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11352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11568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1178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2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54646" y="6348342"/>
            <a:ext cx="2921330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>
                <a:latin typeface="+mn-lt"/>
              </a:rPr>
              <a:t>Präsentiert von Philip Jähnert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336000" y="6348342"/>
            <a:ext cx="2683605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800" dirty="0">
                <a:latin typeface="+mn-lt"/>
              </a:rPr>
              <a:t>Leipzig, den 14.06.2017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xmlns="" id="{7CC65D2E-8554-4D31-9297-0C3AFFC1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04" y="106972"/>
            <a:ext cx="4426396" cy="422365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+mn-lt"/>
              </a:rPr>
              <a:t>         Systemmonitor für Server via SNMP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80CE1247-5616-443A-83BD-C554991F6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9" y="117001"/>
            <a:ext cx="430313" cy="381033"/>
          </a:xfrm>
          <a:prstGeom prst="rect">
            <a:avLst/>
          </a:prstGeom>
        </p:spPr>
      </p:pic>
      <p:cxnSp>
        <p:nvCxnSpPr>
          <p:cNvPr id="14" name="Gerader Verbinder 13"/>
          <p:cNvCxnSpPr>
            <a:cxnSpLocks/>
          </p:cNvCxnSpPr>
          <p:nvPr/>
        </p:nvCxnSpPr>
        <p:spPr>
          <a:xfrm>
            <a:off x="264000" y="6237000"/>
            <a:ext cx="1166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xmlns="" id="{0B2BF003-2923-42A1-BFDC-66B12506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202359"/>
              </p:ext>
            </p:extLst>
          </p:nvPr>
        </p:nvGraphicFramePr>
        <p:xfrm>
          <a:off x="264000" y="621001"/>
          <a:ext cx="11664000" cy="37727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xmlns="" val="2233819468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99134536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3036470908"/>
                    </a:ext>
                  </a:extLst>
                </a:gridCol>
                <a:gridCol w="1944000"/>
                <a:gridCol w="1944000">
                  <a:extLst>
                    <a:ext uri="{9D8B030D-6E8A-4147-A177-3AD203B41FA5}">
                      <a16:colId xmlns:a16="http://schemas.microsoft.com/office/drawing/2014/main" xmlns="" val="2386416597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577148287"/>
                    </a:ext>
                  </a:extLst>
                </a:gridCol>
              </a:tblGrid>
              <a:tr h="377274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Umfeld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Ausgangslage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Zielsetzung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Planung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Realisierung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Abschluss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0065149"/>
                  </a:ext>
                </a:extLst>
              </a:tr>
            </a:tbl>
          </a:graphicData>
        </a:graphic>
      </p:graphicFrame>
      <p:sp>
        <p:nvSpPr>
          <p:cNvPr id="7" name="Ellipse 6"/>
          <p:cNvSpPr/>
          <p:nvPr/>
        </p:nvSpPr>
        <p:spPr>
          <a:xfrm>
            <a:off x="962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9840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10056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10272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10488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1070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10920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11136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11352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11568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1178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34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50">
        <p:fade/>
      </p:transition>
    </mc:Choice>
    <mc:Fallback xmlns="">
      <p:transition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2704" y="1577912"/>
            <a:ext cx="9144000" cy="2387600"/>
          </a:xfrm>
        </p:spPr>
        <p:txBody>
          <a:bodyPr>
            <a:normAutofit/>
          </a:bodyPr>
          <a:lstStyle/>
          <a:p>
            <a:r>
              <a:rPr lang="de-DE" sz="6600" b="1" dirty="0"/>
              <a:t>Vielen Dank für Ihre Aufmerksamkeit.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07950" y="4005000"/>
            <a:ext cx="8001000" cy="1655762"/>
          </a:xfrm>
        </p:spPr>
        <p:txBody>
          <a:bodyPr>
            <a:normAutofit/>
          </a:bodyPr>
          <a:lstStyle/>
          <a:p>
            <a:r>
              <a:rPr lang="de-DE" sz="2800" dirty="0"/>
              <a:t>Philip Jähnert</a:t>
            </a:r>
          </a:p>
        </p:txBody>
      </p:sp>
    </p:spTree>
    <p:extLst>
      <p:ext uri="{BB962C8B-B14F-4D97-AF65-F5344CB8AC3E}">
        <p14:creationId xmlns:p14="http://schemas.microsoft.com/office/powerpoint/2010/main" val="267789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54646" y="6348342"/>
            <a:ext cx="2921330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>
                <a:latin typeface="+mn-lt"/>
              </a:rPr>
              <a:t>Präsentiert von Philip Jähnert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336000" y="6348342"/>
            <a:ext cx="2683605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800" dirty="0">
                <a:latin typeface="+mn-lt"/>
              </a:rPr>
              <a:t>Leipzig, den 14.06.2017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xmlns="" id="{7CC65D2E-8554-4D31-9297-0C3AFFC1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04" y="106972"/>
            <a:ext cx="4426396" cy="422365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+mn-lt"/>
              </a:rPr>
              <a:t>         Systemmonitor für Server via SNMP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xmlns="" id="{CE2FE41D-B3AB-455F-9152-619CB645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00" y="2405710"/>
            <a:ext cx="7886700" cy="3331050"/>
          </a:xfrm>
        </p:spPr>
        <p:txBody>
          <a:bodyPr/>
          <a:lstStyle/>
          <a:p>
            <a:r>
              <a:rPr lang="de-DE" dirty="0" smtClean="0"/>
              <a:t>Dienstleistungsunternehmen seit 1993</a:t>
            </a:r>
          </a:p>
          <a:p>
            <a:r>
              <a:rPr lang="de-DE" dirty="0" smtClean="0"/>
              <a:t>Lernbausteinentwicklung</a:t>
            </a:r>
            <a:endParaRPr lang="de-DE" dirty="0"/>
          </a:p>
          <a:p>
            <a:r>
              <a:rPr lang="de-DE" dirty="0" smtClean="0"/>
              <a:t>Webentwicklung</a:t>
            </a:r>
            <a:endParaRPr lang="de-DE" dirty="0"/>
          </a:p>
          <a:p>
            <a:r>
              <a:rPr lang="de-DE" dirty="0" smtClean="0"/>
              <a:t>IT-Service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xmlns="" id="{09232113-96A2-45C0-BAA6-ABE49F56B07B}"/>
              </a:ext>
            </a:extLst>
          </p:cNvPr>
          <p:cNvSpPr txBox="1">
            <a:spLocks/>
          </p:cNvSpPr>
          <p:nvPr/>
        </p:nvSpPr>
        <p:spPr>
          <a:xfrm>
            <a:off x="120000" y="960488"/>
            <a:ext cx="986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smtClean="0"/>
              <a:t>MTL - Medien-Technologien Leipzig GmbH</a:t>
            </a:r>
            <a:endParaRPr lang="de-DE" b="1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80CE1247-5616-443A-83BD-C554991F6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9" y="117001"/>
            <a:ext cx="430313" cy="381033"/>
          </a:xfrm>
          <a:prstGeom prst="rect">
            <a:avLst/>
          </a:prstGeom>
        </p:spPr>
      </p:pic>
      <p:cxnSp>
        <p:nvCxnSpPr>
          <p:cNvPr id="14" name="Gerader Verbinder 13"/>
          <p:cNvCxnSpPr>
            <a:cxnSpLocks/>
          </p:cNvCxnSpPr>
          <p:nvPr/>
        </p:nvCxnSpPr>
        <p:spPr>
          <a:xfrm>
            <a:off x="264000" y="6237000"/>
            <a:ext cx="1166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BD268C86-448F-4129-BC88-C0DE09968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648" y="2421000"/>
            <a:ext cx="4371975" cy="1753648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xmlns="" id="{0B2BF003-2923-42A1-BFDC-66B12506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686802"/>
              </p:ext>
            </p:extLst>
          </p:nvPr>
        </p:nvGraphicFramePr>
        <p:xfrm>
          <a:off x="264000" y="621001"/>
          <a:ext cx="11664000" cy="37727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xmlns="" val="2233819468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99134536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3036470908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2386416597"/>
                    </a:ext>
                  </a:extLst>
                </a:gridCol>
                <a:gridCol w="1944000"/>
                <a:gridCol w="1944000">
                  <a:extLst>
                    <a:ext uri="{9D8B030D-6E8A-4147-A177-3AD203B41FA5}">
                      <a16:colId xmlns:a16="http://schemas.microsoft.com/office/drawing/2014/main" xmlns="" val="1577148287"/>
                    </a:ext>
                  </a:extLst>
                </a:gridCol>
              </a:tblGrid>
              <a:tr h="377274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Umfeld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Ausgangslage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Zielsetzung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Planung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Realisierung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Abschluss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0065149"/>
                  </a:ext>
                </a:extLst>
              </a:tr>
            </a:tbl>
          </a:graphicData>
        </a:graphic>
      </p:graphicFrame>
      <p:sp>
        <p:nvSpPr>
          <p:cNvPr id="35" name="Ellipse 34"/>
          <p:cNvSpPr/>
          <p:nvPr/>
        </p:nvSpPr>
        <p:spPr>
          <a:xfrm>
            <a:off x="962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9840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10056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10272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10488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1070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10920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11136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11352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11568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1178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96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54646" y="6348342"/>
            <a:ext cx="2921330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>
                <a:latin typeface="+mn-lt"/>
              </a:rPr>
              <a:t>Präsentiert von Philip Jähnert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336000" y="6348342"/>
            <a:ext cx="2683605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800" dirty="0">
                <a:latin typeface="+mn-lt"/>
              </a:rPr>
              <a:t>Leipzig, den 14.06.2017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xmlns="" id="{7CC65D2E-8554-4D31-9297-0C3AFFC1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04" y="106972"/>
            <a:ext cx="4426396" cy="422365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+mn-lt"/>
              </a:rPr>
              <a:t>         Systemmonitor für Server via SNMP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80CE1247-5616-443A-83BD-C554991F6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9" y="117001"/>
            <a:ext cx="430313" cy="381033"/>
          </a:xfrm>
          <a:prstGeom prst="rect">
            <a:avLst/>
          </a:prstGeom>
        </p:spPr>
      </p:pic>
      <p:cxnSp>
        <p:nvCxnSpPr>
          <p:cNvPr id="14" name="Gerader Verbinder 13"/>
          <p:cNvCxnSpPr>
            <a:cxnSpLocks/>
          </p:cNvCxnSpPr>
          <p:nvPr/>
        </p:nvCxnSpPr>
        <p:spPr>
          <a:xfrm>
            <a:off x="264000" y="6237000"/>
            <a:ext cx="1166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xmlns="" id="{0B2BF003-2923-42A1-BFDC-66B12506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108757"/>
              </p:ext>
            </p:extLst>
          </p:nvPr>
        </p:nvGraphicFramePr>
        <p:xfrm>
          <a:off x="264000" y="621001"/>
          <a:ext cx="11664000" cy="37727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xmlns="" val="2233819468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99134536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3036470908"/>
                    </a:ext>
                  </a:extLst>
                </a:gridCol>
                <a:gridCol w="1944000"/>
                <a:gridCol w="1944000">
                  <a:extLst>
                    <a:ext uri="{9D8B030D-6E8A-4147-A177-3AD203B41FA5}">
                      <a16:colId xmlns:a16="http://schemas.microsoft.com/office/drawing/2014/main" xmlns="" val="2386416597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577148287"/>
                    </a:ext>
                  </a:extLst>
                </a:gridCol>
              </a:tblGrid>
              <a:tr h="377274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Umfeld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Ausgangslage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Zielsetzung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Planung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Realisierung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Abschluss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0065149"/>
                  </a:ext>
                </a:extLst>
              </a:tr>
            </a:tbl>
          </a:graphicData>
        </a:graphic>
      </p:graphicFrame>
      <p:sp>
        <p:nvSpPr>
          <p:cNvPr id="10" name="Inhaltsplatzhalter 2">
            <a:extLst>
              <a:ext uri="{FF2B5EF4-FFF2-40B4-BE49-F238E27FC236}">
                <a16:creationId xmlns:a16="http://schemas.microsoft.com/office/drawing/2014/main" xmlns="" id="{CE2FE41D-B3AB-455F-9152-619CB645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00" y="2405710"/>
            <a:ext cx="7886700" cy="3331050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Dienstleistungsunternehmen seit 1993</a:t>
            </a:r>
          </a:p>
          <a:p>
            <a:r>
              <a:rPr lang="de-DE" dirty="0">
                <a:solidFill>
                  <a:schemeClr val="bg1"/>
                </a:solidFill>
              </a:rPr>
              <a:t>Lernbausteinentwicklung</a:t>
            </a:r>
          </a:p>
          <a:p>
            <a:r>
              <a:rPr lang="de-DE" dirty="0">
                <a:solidFill>
                  <a:schemeClr val="bg1"/>
                </a:solidFill>
              </a:rPr>
              <a:t>Webentwicklung</a:t>
            </a:r>
          </a:p>
          <a:p>
            <a:r>
              <a:rPr lang="de-DE" dirty="0"/>
              <a:t>IT-Service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3" name="Ellipse 32"/>
          <p:cNvSpPr/>
          <p:nvPr/>
        </p:nvSpPr>
        <p:spPr>
          <a:xfrm>
            <a:off x="962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9840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10056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10272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10488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1070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10920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11136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11352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11568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1178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4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50">
        <p:fade/>
      </p:transition>
    </mc:Choice>
    <mc:Fallback xmlns="">
      <p:transition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54646" y="6348342"/>
            <a:ext cx="2921330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>
                <a:latin typeface="+mn-lt"/>
              </a:rPr>
              <a:t>Präsentiert von Philip Jähnert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336000" y="6348342"/>
            <a:ext cx="2683605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800" dirty="0">
                <a:latin typeface="+mn-lt"/>
              </a:rPr>
              <a:t>Leipzig, den 14.06.2017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xmlns="" id="{7CC65D2E-8554-4D31-9297-0C3AFFC1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04" y="106972"/>
            <a:ext cx="4426396" cy="422365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+mn-lt"/>
              </a:rPr>
              <a:t>         Systemmonitor für Server via SNMP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xmlns="" id="{09232113-96A2-45C0-BAA6-ABE49F56B07B}"/>
              </a:ext>
            </a:extLst>
          </p:cNvPr>
          <p:cNvSpPr txBox="1">
            <a:spLocks/>
          </p:cNvSpPr>
          <p:nvPr/>
        </p:nvSpPr>
        <p:spPr>
          <a:xfrm>
            <a:off x="120000" y="960488"/>
            <a:ext cx="1144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smtClean="0"/>
              <a:t>Systemüberwachung</a:t>
            </a:r>
            <a:endParaRPr lang="de-DE" b="1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80CE1247-5616-443A-83BD-C554991F6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9" y="117001"/>
            <a:ext cx="430313" cy="381033"/>
          </a:xfrm>
          <a:prstGeom prst="rect">
            <a:avLst/>
          </a:prstGeom>
        </p:spPr>
      </p:pic>
      <p:cxnSp>
        <p:nvCxnSpPr>
          <p:cNvPr id="14" name="Gerader Verbinder 13"/>
          <p:cNvCxnSpPr>
            <a:cxnSpLocks/>
          </p:cNvCxnSpPr>
          <p:nvPr/>
        </p:nvCxnSpPr>
        <p:spPr>
          <a:xfrm>
            <a:off x="264000" y="6237000"/>
            <a:ext cx="1166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xmlns="" id="{0B2BF003-2923-42A1-BFDC-66B12506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36458"/>
              </p:ext>
            </p:extLst>
          </p:nvPr>
        </p:nvGraphicFramePr>
        <p:xfrm>
          <a:off x="264000" y="621001"/>
          <a:ext cx="11664000" cy="37727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xmlns="" val="2233819468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99134536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3036470908"/>
                    </a:ext>
                  </a:extLst>
                </a:gridCol>
                <a:gridCol w="1944000"/>
                <a:gridCol w="1944000">
                  <a:extLst>
                    <a:ext uri="{9D8B030D-6E8A-4147-A177-3AD203B41FA5}">
                      <a16:colId xmlns:a16="http://schemas.microsoft.com/office/drawing/2014/main" xmlns="" val="2386416597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577148287"/>
                    </a:ext>
                  </a:extLst>
                </a:gridCol>
              </a:tblGrid>
              <a:tr h="377274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Umfeld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Ausgangslage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Zielsetzung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Planung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Realisierung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Abschluss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0065149"/>
                  </a:ext>
                </a:extLst>
              </a:tr>
            </a:tbl>
          </a:graphicData>
        </a:graphic>
      </p:graphicFrame>
      <p:sp>
        <p:nvSpPr>
          <p:cNvPr id="15" name="Inhaltsplatzhalter 2">
            <a:extLst>
              <a:ext uri="{FF2B5EF4-FFF2-40B4-BE49-F238E27FC236}">
                <a16:creationId xmlns:a16="http://schemas.microsoft.com/office/drawing/2014/main" xmlns="" id="{CE2FE41D-B3AB-455F-9152-619CB645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00" y="2405710"/>
            <a:ext cx="7886700" cy="3331050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Dienstleistungsunternehmen seit 1993</a:t>
            </a:r>
          </a:p>
          <a:p>
            <a:r>
              <a:rPr lang="de-DE" dirty="0">
                <a:solidFill>
                  <a:schemeClr val="bg1"/>
                </a:solidFill>
              </a:rPr>
              <a:t>Lernbausteinentwicklung</a:t>
            </a:r>
          </a:p>
          <a:p>
            <a:r>
              <a:rPr lang="de-DE" dirty="0">
                <a:solidFill>
                  <a:schemeClr val="bg1"/>
                </a:solidFill>
              </a:rPr>
              <a:t>Webentwicklung</a:t>
            </a:r>
          </a:p>
          <a:p>
            <a:r>
              <a:rPr lang="de-DE" dirty="0"/>
              <a:t>IT-Service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xmlns="" id="{D855F57C-B055-4393-88B2-20B92D7D32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00" y="3230731"/>
            <a:ext cx="676308" cy="67630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CBF0839F-D0C9-46A8-8666-FBBA89EFEE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000" y="3152695"/>
            <a:ext cx="780356" cy="78035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xmlns="" id="{FDC60D1C-6124-4040-B9FF-115FED66A6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3402515" y="4278722"/>
            <a:ext cx="728332" cy="72833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xmlns="" id="{2118340F-C143-4C25-B6D2-AC3354855E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347" y="3989774"/>
            <a:ext cx="1300593" cy="1300593"/>
          </a:xfrm>
          <a:prstGeom prst="rect">
            <a:avLst/>
          </a:prstGeom>
        </p:spPr>
      </p:pic>
      <p:sp>
        <p:nvSpPr>
          <p:cNvPr id="22" name="Inhaltsplatzhalter 2">
            <a:extLst>
              <a:ext uri="{FF2B5EF4-FFF2-40B4-BE49-F238E27FC236}">
                <a16:creationId xmlns:a16="http://schemas.microsoft.com/office/drawing/2014/main" xmlns="" id="{3CDCFB9E-9260-4969-AE87-1A94594D6B98}"/>
              </a:ext>
            </a:extLst>
          </p:cNvPr>
          <p:cNvSpPr txBox="1">
            <a:spLocks/>
          </p:cNvSpPr>
          <p:nvPr/>
        </p:nvSpPr>
        <p:spPr>
          <a:xfrm>
            <a:off x="2568000" y="5026104"/>
            <a:ext cx="2165331" cy="63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Internet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xmlns="" id="{02985F58-B5BD-4007-91FC-1400441746C2}"/>
              </a:ext>
            </a:extLst>
          </p:cNvPr>
          <p:cNvSpPr txBox="1">
            <a:spLocks/>
          </p:cNvSpPr>
          <p:nvPr/>
        </p:nvSpPr>
        <p:spPr>
          <a:xfrm>
            <a:off x="4850733" y="5020158"/>
            <a:ext cx="2520001" cy="63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/>
              <a:t>LoadBalancer</a:t>
            </a:r>
            <a:endParaRPr lang="de-DE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xmlns="" id="{068EB62B-ACAE-4E10-84E0-E6EB2F2DDA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748" y="2139038"/>
            <a:ext cx="936427" cy="936427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xmlns="" id="{E5ADB202-3922-4FF7-9279-BF3BE313E59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748" y="3789000"/>
            <a:ext cx="936427" cy="936427"/>
          </a:xfrm>
          <a:prstGeom prst="rect">
            <a:avLst/>
          </a:prstGeom>
        </p:spPr>
      </p:pic>
      <p:cxnSp>
        <p:nvCxnSpPr>
          <p:cNvPr id="26" name="Gerader Verbinder 32">
            <a:extLst>
              <a:ext uri="{FF2B5EF4-FFF2-40B4-BE49-F238E27FC236}">
                <a16:creationId xmlns:a16="http://schemas.microsoft.com/office/drawing/2014/main" xmlns="" id="{4BE21015-753D-4703-9844-33AC145DCABE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756940" y="2307033"/>
            <a:ext cx="2095808" cy="2333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34">
            <a:extLst>
              <a:ext uri="{FF2B5EF4-FFF2-40B4-BE49-F238E27FC236}">
                <a16:creationId xmlns:a16="http://schemas.microsoft.com/office/drawing/2014/main" xmlns="" id="{9414A6E3-3FE9-451D-B19B-5D4ED265E01C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6756940" y="2607252"/>
            <a:ext cx="2095808" cy="20328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40">
            <a:extLst>
              <a:ext uri="{FF2B5EF4-FFF2-40B4-BE49-F238E27FC236}">
                <a16:creationId xmlns:a16="http://schemas.microsoft.com/office/drawing/2014/main" xmlns="" id="{5CE4F776-EAFE-4706-A389-9F2B0D1DD96C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6756940" y="4257214"/>
            <a:ext cx="2095808" cy="3828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51">
            <a:extLst>
              <a:ext uri="{FF2B5EF4-FFF2-40B4-BE49-F238E27FC236}">
                <a16:creationId xmlns:a16="http://schemas.microsoft.com/office/drawing/2014/main" xmlns="" id="{AF9640EC-0905-4F7E-89E6-D8AE69B612B5}"/>
              </a:ext>
            </a:extLst>
          </p:cNvPr>
          <p:cNvCxnSpPr>
            <a:cxnSpLocks/>
          </p:cNvCxnSpPr>
          <p:nvPr/>
        </p:nvCxnSpPr>
        <p:spPr>
          <a:xfrm>
            <a:off x="4132563" y="4642888"/>
            <a:ext cx="1344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59">
            <a:extLst>
              <a:ext uri="{FF2B5EF4-FFF2-40B4-BE49-F238E27FC236}">
                <a16:creationId xmlns:a16="http://schemas.microsoft.com/office/drawing/2014/main" xmlns="" id="{2F9B0CC4-43A1-4785-89EB-0D837CF1BA6D}"/>
              </a:ext>
            </a:extLst>
          </p:cNvPr>
          <p:cNvCxnSpPr>
            <a:cxnSpLocks/>
          </p:cNvCxnSpPr>
          <p:nvPr/>
        </p:nvCxnSpPr>
        <p:spPr>
          <a:xfrm>
            <a:off x="2124356" y="3645000"/>
            <a:ext cx="1286492" cy="9978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xmlns="" id="{8DE7CD95-2DF7-49FC-9365-553473B36E65}"/>
              </a:ext>
            </a:extLst>
          </p:cNvPr>
          <p:cNvSpPr/>
          <p:nvPr/>
        </p:nvSpPr>
        <p:spPr>
          <a:xfrm>
            <a:off x="8725868" y="1993928"/>
            <a:ext cx="1193759" cy="286443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xmlns="" id="{757CE7ED-B8FA-468D-B77B-EA40E9BC1FB8}"/>
              </a:ext>
            </a:extLst>
          </p:cNvPr>
          <p:cNvSpPr txBox="1">
            <a:spLocks/>
          </p:cNvSpPr>
          <p:nvPr/>
        </p:nvSpPr>
        <p:spPr>
          <a:xfrm>
            <a:off x="7720101" y="5013000"/>
            <a:ext cx="3176325" cy="63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/>
              <a:t>Serverlandschaft</a:t>
            </a:r>
            <a:endParaRPr lang="de-DE" dirty="0"/>
          </a:p>
        </p:txBody>
      </p:sp>
      <p:sp>
        <p:nvSpPr>
          <p:cNvPr id="33" name="Pfeil: nach unten 62">
            <a:extLst>
              <a:ext uri="{FF2B5EF4-FFF2-40B4-BE49-F238E27FC236}">
                <a16:creationId xmlns:a16="http://schemas.microsoft.com/office/drawing/2014/main" xmlns="" id="{707E16F2-253F-402A-A697-7CE30350DF02}"/>
              </a:ext>
            </a:extLst>
          </p:cNvPr>
          <p:cNvSpPr/>
          <p:nvPr/>
        </p:nvSpPr>
        <p:spPr>
          <a:xfrm>
            <a:off x="5749547" y="3253694"/>
            <a:ext cx="701105" cy="1008000"/>
          </a:xfrm>
          <a:prstGeom prst="downArrow">
            <a:avLst>
              <a:gd name="adj1" fmla="val 50000"/>
              <a:gd name="adj2" fmla="val 5454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xmlns="" id="{22CDCB4A-7CB8-4CA0-927E-CE74A7B21DB3}"/>
              </a:ext>
            </a:extLst>
          </p:cNvPr>
          <p:cNvSpPr txBox="1"/>
          <p:nvPr/>
        </p:nvSpPr>
        <p:spPr>
          <a:xfrm>
            <a:off x="4821266" y="2764211"/>
            <a:ext cx="2567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Systemmonitor</a:t>
            </a:r>
          </a:p>
        </p:txBody>
      </p: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xmlns="" id="{7D4F1404-2C95-41F0-A1B8-4611E9C76F35}"/>
              </a:ext>
            </a:extLst>
          </p:cNvPr>
          <p:cNvSpPr/>
          <p:nvPr/>
        </p:nvSpPr>
        <p:spPr>
          <a:xfrm>
            <a:off x="4455551" y="2628798"/>
            <a:ext cx="405816" cy="817998"/>
          </a:xfrm>
          <a:prstGeom prst="rightBrace">
            <a:avLst>
              <a:gd name="adj1" fmla="val 2667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xmlns="" id="{05380DA9-C95A-485B-95D5-756C9A5A94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0" y="2277000"/>
            <a:ext cx="676308" cy="676308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xmlns="" id="{136D1B1F-8DC7-498D-BB16-484E953FF87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67" y="3100899"/>
            <a:ext cx="676308" cy="676308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10045367" y="2421000"/>
            <a:ext cx="15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ILIAS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10056000" y="4067668"/>
            <a:ext cx="15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ILIAS </a:t>
            </a:r>
            <a:r>
              <a:rPr lang="de-DE" b="1" dirty="0"/>
              <a:t>&amp;</a:t>
            </a:r>
            <a:r>
              <a:rPr lang="de-DE" b="1" dirty="0" smtClean="0"/>
              <a:t> </a:t>
            </a:r>
            <a:r>
              <a:rPr lang="de-DE" b="1" dirty="0" smtClean="0">
                <a:solidFill>
                  <a:schemeClr val="accent2"/>
                </a:solidFill>
              </a:rPr>
              <a:t>Seite</a:t>
            </a:r>
            <a:endParaRPr lang="de-DE" b="1" dirty="0">
              <a:solidFill>
                <a:schemeClr val="accent2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0045367" y="2122367"/>
            <a:ext cx="15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2"/>
                </a:solidFill>
              </a:rPr>
              <a:t>Seite</a:t>
            </a:r>
            <a:endParaRPr lang="de-DE" b="1" dirty="0">
              <a:solidFill>
                <a:schemeClr val="accent2"/>
              </a:solidFill>
            </a:endParaRPr>
          </a:p>
        </p:txBody>
      </p:sp>
      <p:cxnSp>
        <p:nvCxnSpPr>
          <p:cNvPr id="44" name="Gerade Verbindung mit Pfeil 43"/>
          <p:cNvCxnSpPr/>
          <p:nvPr/>
        </p:nvCxnSpPr>
        <p:spPr>
          <a:xfrm flipH="1">
            <a:off x="9601870" y="2605101"/>
            <a:ext cx="486852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>
            <a:off x="9598616" y="4250468"/>
            <a:ext cx="486852" cy="0"/>
          </a:xfrm>
          <a:prstGeom prst="straightConnector1">
            <a:avLst/>
          </a:prstGeom>
          <a:ln w="635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>
            <a:off x="9605165" y="2306468"/>
            <a:ext cx="486852" cy="0"/>
          </a:xfrm>
          <a:prstGeom prst="straightConnector1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>
            <a:extLst>
              <a:ext uri="{FF2B5EF4-FFF2-40B4-BE49-F238E27FC236}">
                <a16:creationId xmlns:a16="http://schemas.microsoft.com/office/drawing/2014/main" xmlns="" id="{05380DA9-C95A-485B-95D5-756C9A5A94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325" y="2277000"/>
            <a:ext cx="676308" cy="676308"/>
          </a:xfrm>
          <a:prstGeom prst="rect">
            <a:avLst/>
          </a:prstGeom>
        </p:spPr>
      </p:pic>
      <p:cxnSp>
        <p:nvCxnSpPr>
          <p:cNvPr id="50" name="Gerade Verbindung mit Pfeil 49"/>
          <p:cNvCxnSpPr/>
          <p:nvPr/>
        </p:nvCxnSpPr>
        <p:spPr>
          <a:xfrm>
            <a:off x="3224134" y="2628798"/>
            <a:ext cx="491995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2380697" y="2843668"/>
            <a:ext cx="89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SNMP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54" name="Inhaltsplatzhalter 2"/>
          <p:cNvSpPr txBox="1">
            <a:spLocks/>
          </p:cNvSpPr>
          <p:nvPr/>
        </p:nvSpPr>
        <p:spPr>
          <a:xfrm>
            <a:off x="583899" y="2268846"/>
            <a:ext cx="1309114" cy="832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smtClean="0">
                <a:solidFill>
                  <a:srgbClr val="FF0000"/>
                </a:solidFill>
              </a:rPr>
              <a:t>Schicht-7</a:t>
            </a:r>
          </a:p>
          <a:p>
            <a:r>
              <a:rPr lang="de-DE" sz="1800" dirty="0" smtClean="0">
                <a:solidFill>
                  <a:srgbClr val="FF0000"/>
                </a:solidFill>
              </a:rPr>
              <a:t>UDP</a:t>
            </a:r>
            <a:endParaRPr lang="de-DE" sz="1800" dirty="0">
              <a:solidFill>
                <a:srgbClr val="FF0000"/>
              </a:solidFill>
            </a:endParaRPr>
          </a:p>
        </p:txBody>
      </p:sp>
      <p:sp>
        <p:nvSpPr>
          <p:cNvPr id="55" name="Geschweifte Klammer rechts 54">
            <a:extLst>
              <a:ext uri="{FF2B5EF4-FFF2-40B4-BE49-F238E27FC236}">
                <a16:creationId xmlns:a16="http://schemas.microsoft.com/office/drawing/2014/main" xmlns="" id="{7D4F1404-2C95-41F0-A1B8-4611E9C76F35}"/>
              </a:ext>
            </a:extLst>
          </p:cNvPr>
          <p:cNvSpPr/>
          <p:nvPr/>
        </p:nvSpPr>
        <p:spPr>
          <a:xfrm>
            <a:off x="1852180" y="2423197"/>
            <a:ext cx="593086" cy="381604"/>
          </a:xfrm>
          <a:prstGeom prst="rightBrace">
            <a:avLst>
              <a:gd name="adj1" fmla="val 0"/>
              <a:gd name="adj2" fmla="val 50000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153345" y="548292"/>
            <a:ext cx="11899605" cy="58332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944" y="766468"/>
            <a:ext cx="10578286" cy="534565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127000" sx="102000" sy="102000" algn="ctr" rotWithShape="0">
              <a:schemeClr val="bg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Ellipse 72"/>
          <p:cNvSpPr/>
          <p:nvPr/>
        </p:nvSpPr>
        <p:spPr>
          <a:xfrm>
            <a:off x="962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/>
        </p:nvSpPr>
        <p:spPr>
          <a:xfrm>
            <a:off x="9840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/>
        </p:nvSpPr>
        <p:spPr>
          <a:xfrm>
            <a:off x="10056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/>
        </p:nvSpPr>
        <p:spPr>
          <a:xfrm>
            <a:off x="10272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/>
        </p:nvSpPr>
        <p:spPr>
          <a:xfrm>
            <a:off x="10488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/>
        </p:nvSpPr>
        <p:spPr>
          <a:xfrm>
            <a:off x="1070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/>
        </p:nvSpPr>
        <p:spPr>
          <a:xfrm>
            <a:off x="10920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>
          <a:xfrm>
            <a:off x="11136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/>
        </p:nvSpPr>
        <p:spPr>
          <a:xfrm>
            <a:off x="11352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>
          <a:xfrm>
            <a:off x="11568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/>
        </p:nvSpPr>
        <p:spPr>
          <a:xfrm>
            <a:off x="1178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97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75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750"/>
                            </p:stCondLst>
                            <p:childTnLst>
                              <p:par>
                                <p:cTn id="1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3" grpId="0"/>
      <p:bldP spid="31" grpId="0" animBg="1"/>
      <p:bldP spid="32" grpId="0"/>
      <p:bldP spid="33" grpId="0" animBg="1"/>
      <p:bldP spid="34" grpId="0"/>
      <p:bldP spid="35" grpId="0" animBg="1"/>
      <p:bldP spid="40" grpId="0"/>
      <p:bldP spid="41" grpId="0"/>
      <p:bldP spid="42" grpId="0"/>
      <p:bldP spid="52" grpId="0"/>
      <p:bldP spid="54" grpId="0"/>
      <p:bldP spid="55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54646" y="6348342"/>
            <a:ext cx="2921330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>
                <a:latin typeface="+mn-lt"/>
              </a:rPr>
              <a:t>Präsentiert von Philip Jähnert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336000" y="6348342"/>
            <a:ext cx="2683605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800" dirty="0">
                <a:latin typeface="+mn-lt"/>
              </a:rPr>
              <a:t>Leipzig, den 14.06.2017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xmlns="" id="{7CC65D2E-8554-4D31-9297-0C3AFFC1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04" y="106972"/>
            <a:ext cx="4426396" cy="422365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+mn-lt"/>
              </a:rPr>
              <a:t>         Systemmonitor für Server via SNMP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xmlns="" id="{09232113-96A2-45C0-BAA6-ABE49F56B07B}"/>
              </a:ext>
            </a:extLst>
          </p:cNvPr>
          <p:cNvSpPr txBox="1">
            <a:spLocks/>
          </p:cNvSpPr>
          <p:nvPr/>
        </p:nvSpPr>
        <p:spPr>
          <a:xfrm>
            <a:off x="120000" y="960488"/>
            <a:ext cx="1144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smtClean="0"/>
              <a:t>Systemüberwachung</a:t>
            </a:r>
            <a:endParaRPr lang="de-DE" b="1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80CE1247-5616-443A-83BD-C554991F6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9" y="117001"/>
            <a:ext cx="430313" cy="381033"/>
          </a:xfrm>
          <a:prstGeom prst="rect">
            <a:avLst/>
          </a:prstGeom>
        </p:spPr>
      </p:pic>
      <p:cxnSp>
        <p:nvCxnSpPr>
          <p:cNvPr id="14" name="Gerader Verbinder 13"/>
          <p:cNvCxnSpPr>
            <a:cxnSpLocks/>
          </p:cNvCxnSpPr>
          <p:nvPr/>
        </p:nvCxnSpPr>
        <p:spPr>
          <a:xfrm>
            <a:off x="264000" y="6237000"/>
            <a:ext cx="1166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xmlns="" id="{0B2BF003-2923-42A1-BFDC-66B12506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587825"/>
              </p:ext>
            </p:extLst>
          </p:nvPr>
        </p:nvGraphicFramePr>
        <p:xfrm>
          <a:off x="264000" y="621001"/>
          <a:ext cx="11664000" cy="37727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xmlns="" val="2233819468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99134536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3036470908"/>
                    </a:ext>
                  </a:extLst>
                </a:gridCol>
                <a:gridCol w="1944000"/>
                <a:gridCol w="1944000">
                  <a:extLst>
                    <a:ext uri="{9D8B030D-6E8A-4147-A177-3AD203B41FA5}">
                      <a16:colId xmlns:a16="http://schemas.microsoft.com/office/drawing/2014/main" xmlns="" val="2386416597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577148287"/>
                    </a:ext>
                  </a:extLst>
                </a:gridCol>
              </a:tblGrid>
              <a:tr h="377274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Umfeld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Ausgangslage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Zielsetzung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Planung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Realisierung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Abschluss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0065149"/>
                  </a:ext>
                </a:extLst>
              </a:tr>
            </a:tbl>
          </a:graphicData>
        </a:graphic>
      </p:graphicFrame>
      <p:sp>
        <p:nvSpPr>
          <p:cNvPr id="15" name="Inhaltsplatzhalter 2">
            <a:extLst>
              <a:ext uri="{FF2B5EF4-FFF2-40B4-BE49-F238E27FC236}">
                <a16:creationId xmlns:a16="http://schemas.microsoft.com/office/drawing/2014/main" xmlns="" id="{CE2FE41D-B3AB-455F-9152-619CB645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00" y="2405710"/>
            <a:ext cx="7886700" cy="3331050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Dienstleistungsunternehmen seit 1993</a:t>
            </a:r>
          </a:p>
          <a:p>
            <a:r>
              <a:rPr lang="de-DE" dirty="0">
                <a:solidFill>
                  <a:schemeClr val="bg1"/>
                </a:solidFill>
              </a:rPr>
              <a:t>Lernbausteinentwicklung</a:t>
            </a:r>
          </a:p>
          <a:p>
            <a:r>
              <a:rPr lang="de-DE" dirty="0">
                <a:solidFill>
                  <a:schemeClr val="bg1"/>
                </a:solidFill>
              </a:rPr>
              <a:t>Webentwicklung</a:t>
            </a:r>
          </a:p>
          <a:p>
            <a:r>
              <a:rPr lang="de-DE" dirty="0"/>
              <a:t>IT-Service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xmlns="" id="{D855F57C-B055-4393-88B2-20B92D7D32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00" y="3230731"/>
            <a:ext cx="676308" cy="67630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CBF0839F-D0C9-46A8-8666-FBBA89EFEE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000" y="3152695"/>
            <a:ext cx="780356" cy="78035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xmlns="" id="{FDC60D1C-6124-4040-B9FF-115FED66A6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3402515" y="4278722"/>
            <a:ext cx="728332" cy="72833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xmlns="" id="{2118340F-C143-4C25-B6D2-AC3354855E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347" y="3989774"/>
            <a:ext cx="1300593" cy="1300593"/>
          </a:xfrm>
          <a:prstGeom prst="rect">
            <a:avLst/>
          </a:prstGeom>
        </p:spPr>
      </p:pic>
      <p:sp>
        <p:nvSpPr>
          <p:cNvPr id="22" name="Inhaltsplatzhalter 2">
            <a:extLst>
              <a:ext uri="{FF2B5EF4-FFF2-40B4-BE49-F238E27FC236}">
                <a16:creationId xmlns:a16="http://schemas.microsoft.com/office/drawing/2014/main" xmlns="" id="{3CDCFB9E-9260-4969-AE87-1A94594D6B98}"/>
              </a:ext>
            </a:extLst>
          </p:cNvPr>
          <p:cNvSpPr txBox="1">
            <a:spLocks/>
          </p:cNvSpPr>
          <p:nvPr/>
        </p:nvSpPr>
        <p:spPr>
          <a:xfrm>
            <a:off x="2568000" y="5026104"/>
            <a:ext cx="2165331" cy="63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Internet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xmlns="" id="{02985F58-B5BD-4007-91FC-1400441746C2}"/>
              </a:ext>
            </a:extLst>
          </p:cNvPr>
          <p:cNvSpPr txBox="1">
            <a:spLocks/>
          </p:cNvSpPr>
          <p:nvPr/>
        </p:nvSpPr>
        <p:spPr>
          <a:xfrm>
            <a:off x="4850733" y="5020158"/>
            <a:ext cx="2520001" cy="63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/>
              <a:t>LoadBalancer</a:t>
            </a:r>
            <a:endParaRPr lang="de-DE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xmlns="" id="{068EB62B-ACAE-4E10-84E0-E6EB2F2DDA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748" y="2139038"/>
            <a:ext cx="936427" cy="936427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xmlns="" id="{E5ADB202-3922-4FF7-9279-BF3BE313E59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748" y="3789000"/>
            <a:ext cx="936427" cy="936427"/>
          </a:xfrm>
          <a:prstGeom prst="rect">
            <a:avLst/>
          </a:prstGeom>
        </p:spPr>
      </p:pic>
      <p:cxnSp>
        <p:nvCxnSpPr>
          <p:cNvPr id="26" name="Gerader Verbinder 32">
            <a:extLst>
              <a:ext uri="{FF2B5EF4-FFF2-40B4-BE49-F238E27FC236}">
                <a16:creationId xmlns:a16="http://schemas.microsoft.com/office/drawing/2014/main" xmlns="" id="{4BE21015-753D-4703-9844-33AC145DCABE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756940" y="2307033"/>
            <a:ext cx="2095808" cy="2333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34">
            <a:extLst>
              <a:ext uri="{FF2B5EF4-FFF2-40B4-BE49-F238E27FC236}">
                <a16:creationId xmlns:a16="http://schemas.microsoft.com/office/drawing/2014/main" xmlns="" id="{9414A6E3-3FE9-451D-B19B-5D4ED265E01C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6756940" y="2607252"/>
            <a:ext cx="2095808" cy="20328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40">
            <a:extLst>
              <a:ext uri="{FF2B5EF4-FFF2-40B4-BE49-F238E27FC236}">
                <a16:creationId xmlns:a16="http://schemas.microsoft.com/office/drawing/2014/main" xmlns="" id="{5CE4F776-EAFE-4706-A389-9F2B0D1DD96C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6756940" y="4257214"/>
            <a:ext cx="2095808" cy="3828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51">
            <a:extLst>
              <a:ext uri="{FF2B5EF4-FFF2-40B4-BE49-F238E27FC236}">
                <a16:creationId xmlns:a16="http://schemas.microsoft.com/office/drawing/2014/main" xmlns="" id="{AF9640EC-0905-4F7E-89E6-D8AE69B612B5}"/>
              </a:ext>
            </a:extLst>
          </p:cNvPr>
          <p:cNvCxnSpPr>
            <a:cxnSpLocks/>
          </p:cNvCxnSpPr>
          <p:nvPr/>
        </p:nvCxnSpPr>
        <p:spPr>
          <a:xfrm>
            <a:off x="4132563" y="4642888"/>
            <a:ext cx="1344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59">
            <a:extLst>
              <a:ext uri="{FF2B5EF4-FFF2-40B4-BE49-F238E27FC236}">
                <a16:creationId xmlns:a16="http://schemas.microsoft.com/office/drawing/2014/main" xmlns="" id="{2F9B0CC4-43A1-4785-89EB-0D837CF1BA6D}"/>
              </a:ext>
            </a:extLst>
          </p:cNvPr>
          <p:cNvCxnSpPr>
            <a:cxnSpLocks/>
          </p:cNvCxnSpPr>
          <p:nvPr/>
        </p:nvCxnSpPr>
        <p:spPr>
          <a:xfrm>
            <a:off x="2124356" y="3645000"/>
            <a:ext cx="1286492" cy="9978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xmlns="" id="{8DE7CD95-2DF7-49FC-9365-553473B36E65}"/>
              </a:ext>
            </a:extLst>
          </p:cNvPr>
          <p:cNvSpPr/>
          <p:nvPr/>
        </p:nvSpPr>
        <p:spPr>
          <a:xfrm>
            <a:off x="8725868" y="1993928"/>
            <a:ext cx="1193759" cy="286443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xmlns="" id="{757CE7ED-B8FA-468D-B77B-EA40E9BC1FB8}"/>
              </a:ext>
            </a:extLst>
          </p:cNvPr>
          <p:cNvSpPr txBox="1">
            <a:spLocks/>
          </p:cNvSpPr>
          <p:nvPr/>
        </p:nvSpPr>
        <p:spPr>
          <a:xfrm>
            <a:off x="7720101" y="5013000"/>
            <a:ext cx="3176325" cy="63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/>
              <a:t>Serverlandschaft</a:t>
            </a:r>
            <a:endParaRPr lang="de-DE" dirty="0"/>
          </a:p>
        </p:txBody>
      </p:sp>
      <p:sp>
        <p:nvSpPr>
          <p:cNvPr id="33" name="Pfeil: nach unten 62">
            <a:extLst>
              <a:ext uri="{FF2B5EF4-FFF2-40B4-BE49-F238E27FC236}">
                <a16:creationId xmlns:a16="http://schemas.microsoft.com/office/drawing/2014/main" xmlns="" id="{707E16F2-253F-402A-A697-7CE30350DF02}"/>
              </a:ext>
            </a:extLst>
          </p:cNvPr>
          <p:cNvSpPr/>
          <p:nvPr/>
        </p:nvSpPr>
        <p:spPr>
          <a:xfrm>
            <a:off x="5749547" y="3253694"/>
            <a:ext cx="701105" cy="1008000"/>
          </a:xfrm>
          <a:prstGeom prst="downArrow">
            <a:avLst>
              <a:gd name="adj1" fmla="val 50000"/>
              <a:gd name="adj2" fmla="val 5454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xmlns="" id="{22CDCB4A-7CB8-4CA0-927E-CE74A7B21DB3}"/>
              </a:ext>
            </a:extLst>
          </p:cNvPr>
          <p:cNvSpPr txBox="1"/>
          <p:nvPr/>
        </p:nvSpPr>
        <p:spPr>
          <a:xfrm>
            <a:off x="4821266" y="2764211"/>
            <a:ext cx="2567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Systemmonitor</a:t>
            </a:r>
          </a:p>
        </p:txBody>
      </p: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xmlns="" id="{7D4F1404-2C95-41F0-A1B8-4611E9C76F35}"/>
              </a:ext>
            </a:extLst>
          </p:cNvPr>
          <p:cNvSpPr/>
          <p:nvPr/>
        </p:nvSpPr>
        <p:spPr>
          <a:xfrm>
            <a:off x="4455551" y="2628798"/>
            <a:ext cx="405816" cy="817998"/>
          </a:xfrm>
          <a:prstGeom prst="rightBrace">
            <a:avLst>
              <a:gd name="adj1" fmla="val 2667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xmlns="" id="{05380DA9-C95A-485B-95D5-756C9A5A94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0" y="2277000"/>
            <a:ext cx="676308" cy="676308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xmlns="" id="{136D1B1F-8DC7-498D-BB16-484E953FF87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67" y="3100899"/>
            <a:ext cx="676308" cy="676308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10045367" y="2421000"/>
            <a:ext cx="15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ILIAS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10056000" y="4067668"/>
            <a:ext cx="15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ILIAS </a:t>
            </a:r>
            <a:r>
              <a:rPr lang="de-DE" b="1" dirty="0"/>
              <a:t>&amp;</a:t>
            </a:r>
            <a:r>
              <a:rPr lang="de-DE" b="1" dirty="0" smtClean="0"/>
              <a:t> </a:t>
            </a:r>
            <a:r>
              <a:rPr lang="de-DE" b="1" dirty="0" smtClean="0">
                <a:solidFill>
                  <a:schemeClr val="accent2"/>
                </a:solidFill>
              </a:rPr>
              <a:t>Seite</a:t>
            </a:r>
            <a:endParaRPr lang="de-DE" b="1" dirty="0">
              <a:solidFill>
                <a:schemeClr val="accent2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0045367" y="2122367"/>
            <a:ext cx="15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2"/>
                </a:solidFill>
              </a:rPr>
              <a:t>Seite</a:t>
            </a:r>
            <a:endParaRPr lang="de-DE" b="1" dirty="0">
              <a:solidFill>
                <a:schemeClr val="accent2"/>
              </a:solidFill>
            </a:endParaRPr>
          </a:p>
        </p:txBody>
      </p:sp>
      <p:cxnSp>
        <p:nvCxnSpPr>
          <p:cNvPr id="44" name="Gerade Verbindung mit Pfeil 43"/>
          <p:cNvCxnSpPr/>
          <p:nvPr/>
        </p:nvCxnSpPr>
        <p:spPr>
          <a:xfrm flipH="1">
            <a:off x="9601870" y="2605101"/>
            <a:ext cx="486852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>
            <a:off x="9598616" y="4250468"/>
            <a:ext cx="486852" cy="0"/>
          </a:xfrm>
          <a:prstGeom prst="straightConnector1">
            <a:avLst/>
          </a:prstGeom>
          <a:ln w="635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>
            <a:off x="9605165" y="2306468"/>
            <a:ext cx="486852" cy="0"/>
          </a:xfrm>
          <a:prstGeom prst="straightConnector1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>
            <a:extLst>
              <a:ext uri="{FF2B5EF4-FFF2-40B4-BE49-F238E27FC236}">
                <a16:creationId xmlns:a16="http://schemas.microsoft.com/office/drawing/2014/main" xmlns="" id="{05380DA9-C95A-485B-95D5-756C9A5A94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325" y="2277000"/>
            <a:ext cx="676308" cy="676308"/>
          </a:xfrm>
          <a:prstGeom prst="rect">
            <a:avLst/>
          </a:prstGeom>
        </p:spPr>
      </p:pic>
      <p:cxnSp>
        <p:nvCxnSpPr>
          <p:cNvPr id="50" name="Gerade Verbindung mit Pfeil 49"/>
          <p:cNvCxnSpPr/>
          <p:nvPr/>
        </p:nvCxnSpPr>
        <p:spPr>
          <a:xfrm>
            <a:off x="3224134" y="2628798"/>
            <a:ext cx="491995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2380697" y="2843668"/>
            <a:ext cx="89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SNMP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54" name="Inhaltsplatzhalter 2"/>
          <p:cNvSpPr txBox="1">
            <a:spLocks/>
          </p:cNvSpPr>
          <p:nvPr/>
        </p:nvSpPr>
        <p:spPr>
          <a:xfrm>
            <a:off x="583899" y="2268846"/>
            <a:ext cx="1309114" cy="832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smtClean="0">
                <a:solidFill>
                  <a:srgbClr val="FF0000"/>
                </a:solidFill>
              </a:rPr>
              <a:t>Schicht-7</a:t>
            </a:r>
          </a:p>
          <a:p>
            <a:r>
              <a:rPr lang="de-DE" sz="1800" dirty="0" smtClean="0">
                <a:solidFill>
                  <a:srgbClr val="FF0000"/>
                </a:solidFill>
              </a:rPr>
              <a:t>UDP</a:t>
            </a:r>
            <a:endParaRPr lang="de-DE" sz="1800" dirty="0">
              <a:solidFill>
                <a:srgbClr val="FF0000"/>
              </a:solidFill>
            </a:endParaRPr>
          </a:p>
        </p:txBody>
      </p:sp>
      <p:sp>
        <p:nvSpPr>
          <p:cNvPr id="55" name="Geschweifte Klammer rechts 54">
            <a:extLst>
              <a:ext uri="{FF2B5EF4-FFF2-40B4-BE49-F238E27FC236}">
                <a16:creationId xmlns:a16="http://schemas.microsoft.com/office/drawing/2014/main" xmlns="" id="{7D4F1404-2C95-41F0-A1B8-4611E9C76F35}"/>
              </a:ext>
            </a:extLst>
          </p:cNvPr>
          <p:cNvSpPr/>
          <p:nvPr/>
        </p:nvSpPr>
        <p:spPr>
          <a:xfrm>
            <a:off x="1852180" y="2423197"/>
            <a:ext cx="593086" cy="381604"/>
          </a:xfrm>
          <a:prstGeom prst="rightBrace">
            <a:avLst>
              <a:gd name="adj1" fmla="val 0"/>
              <a:gd name="adj2" fmla="val 50000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133648" y="548292"/>
            <a:ext cx="11899605" cy="58332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7222" y="748139"/>
            <a:ext cx="9625404" cy="534998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127000" sx="102000" sy="102000" algn="ctr" rotWithShape="0">
              <a:schemeClr val="bg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Ellipse 72"/>
          <p:cNvSpPr/>
          <p:nvPr/>
        </p:nvSpPr>
        <p:spPr>
          <a:xfrm>
            <a:off x="962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/>
        </p:nvSpPr>
        <p:spPr>
          <a:xfrm>
            <a:off x="9840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/>
        </p:nvSpPr>
        <p:spPr>
          <a:xfrm>
            <a:off x="10056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/>
        </p:nvSpPr>
        <p:spPr>
          <a:xfrm>
            <a:off x="10272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/>
        </p:nvSpPr>
        <p:spPr>
          <a:xfrm>
            <a:off x="10488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/>
        </p:nvSpPr>
        <p:spPr>
          <a:xfrm>
            <a:off x="1070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/>
        </p:nvSpPr>
        <p:spPr>
          <a:xfrm>
            <a:off x="10920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>
          <a:xfrm>
            <a:off x="11136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/>
        </p:nvSpPr>
        <p:spPr>
          <a:xfrm>
            <a:off x="11352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>
          <a:xfrm>
            <a:off x="11568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/>
        </p:nvSpPr>
        <p:spPr>
          <a:xfrm>
            <a:off x="1178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71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54646" y="6348342"/>
            <a:ext cx="2921330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>
                <a:latin typeface="+mn-lt"/>
              </a:rPr>
              <a:t>Präsentiert von Philip Jähnert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336000" y="6348342"/>
            <a:ext cx="2683605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800" dirty="0">
                <a:latin typeface="+mn-lt"/>
              </a:rPr>
              <a:t>Leipzig, den 14.06.2017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xmlns="" id="{7CC65D2E-8554-4D31-9297-0C3AFFC1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04" y="106972"/>
            <a:ext cx="4426396" cy="422365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+mn-lt"/>
              </a:rPr>
              <a:t>         Systemmonitor für Server via SNMP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xmlns="" id="{09232113-96A2-45C0-BAA6-ABE49F56B07B}"/>
              </a:ext>
            </a:extLst>
          </p:cNvPr>
          <p:cNvSpPr txBox="1">
            <a:spLocks/>
          </p:cNvSpPr>
          <p:nvPr/>
        </p:nvSpPr>
        <p:spPr>
          <a:xfrm>
            <a:off x="120000" y="960488"/>
            <a:ext cx="1144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smtClean="0"/>
              <a:t>Systemüberwachung</a:t>
            </a:r>
            <a:endParaRPr lang="de-DE" b="1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80CE1247-5616-443A-83BD-C554991F6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9" y="117001"/>
            <a:ext cx="430313" cy="381033"/>
          </a:xfrm>
          <a:prstGeom prst="rect">
            <a:avLst/>
          </a:prstGeom>
        </p:spPr>
      </p:pic>
      <p:cxnSp>
        <p:nvCxnSpPr>
          <p:cNvPr id="14" name="Gerader Verbinder 13"/>
          <p:cNvCxnSpPr>
            <a:cxnSpLocks/>
          </p:cNvCxnSpPr>
          <p:nvPr/>
        </p:nvCxnSpPr>
        <p:spPr>
          <a:xfrm>
            <a:off x="264000" y="6237000"/>
            <a:ext cx="1166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xmlns="" id="{0B2BF003-2923-42A1-BFDC-66B12506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859360"/>
              </p:ext>
            </p:extLst>
          </p:nvPr>
        </p:nvGraphicFramePr>
        <p:xfrm>
          <a:off x="264000" y="621001"/>
          <a:ext cx="11664000" cy="37727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xmlns="" val="2233819468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99134536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3036470908"/>
                    </a:ext>
                  </a:extLst>
                </a:gridCol>
                <a:gridCol w="1944000"/>
                <a:gridCol w="1944000">
                  <a:extLst>
                    <a:ext uri="{9D8B030D-6E8A-4147-A177-3AD203B41FA5}">
                      <a16:colId xmlns:a16="http://schemas.microsoft.com/office/drawing/2014/main" xmlns="" val="2386416597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577148287"/>
                    </a:ext>
                  </a:extLst>
                </a:gridCol>
              </a:tblGrid>
              <a:tr h="377274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Umfeld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Ausgangslage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Zielsetzung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Planung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Realisierung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Abschluss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0065149"/>
                  </a:ext>
                </a:extLst>
              </a:tr>
            </a:tbl>
          </a:graphicData>
        </a:graphic>
      </p:graphicFrame>
      <p:sp>
        <p:nvSpPr>
          <p:cNvPr id="15" name="Inhaltsplatzhalter 2">
            <a:extLst>
              <a:ext uri="{FF2B5EF4-FFF2-40B4-BE49-F238E27FC236}">
                <a16:creationId xmlns:a16="http://schemas.microsoft.com/office/drawing/2014/main" xmlns="" id="{CE2FE41D-B3AB-455F-9152-619CB645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00" y="2405710"/>
            <a:ext cx="7886700" cy="3331050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Dienstleistungsunternehmen seit 1993</a:t>
            </a:r>
          </a:p>
          <a:p>
            <a:r>
              <a:rPr lang="de-DE" dirty="0">
                <a:solidFill>
                  <a:schemeClr val="bg1"/>
                </a:solidFill>
              </a:rPr>
              <a:t>Lernbausteinentwicklung</a:t>
            </a:r>
          </a:p>
          <a:p>
            <a:r>
              <a:rPr lang="de-DE" dirty="0">
                <a:solidFill>
                  <a:schemeClr val="bg1"/>
                </a:solidFill>
              </a:rPr>
              <a:t>Webentwicklung</a:t>
            </a:r>
          </a:p>
          <a:p>
            <a:r>
              <a:rPr lang="de-DE" dirty="0"/>
              <a:t>IT-Service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xmlns="" id="{D855F57C-B055-4393-88B2-20B92D7D32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00" y="3230731"/>
            <a:ext cx="676308" cy="67630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CBF0839F-D0C9-46A8-8666-FBBA89EFEE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000" y="3152695"/>
            <a:ext cx="780356" cy="78035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xmlns="" id="{FDC60D1C-6124-4040-B9FF-115FED66A6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3402515" y="4278722"/>
            <a:ext cx="728332" cy="72833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xmlns="" id="{2118340F-C143-4C25-B6D2-AC3354855E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347" y="3989774"/>
            <a:ext cx="1300593" cy="1300593"/>
          </a:xfrm>
          <a:prstGeom prst="rect">
            <a:avLst/>
          </a:prstGeom>
        </p:spPr>
      </p:pic>
      <p:sp>
        <p:nvSpPr>
          <p:cNvPr id="22" name="Inhaltsplatzhalter 2">
            <a:extLst>
              <a:ext uri="{FF2B5EF4-FFF2-40B4-BE49-F238E27FC236}">
                <a16:creationId xmlns:a16="http://schemas.microsoft.com/office/drawing/2014/main" xmlns="" id="{3CDCFB9E-9260-4969-AE87-1A94594D6B98}"/>
              </a:ext>
            </a:extLst>
          </p:cNvPr>
          <p:cNvSpPr txBox="1">
            <a:spLocks/>
          </p:cNvSpPr>
          <p:nvPr/>
        </p:nvSpPr>
        <p:spPr>
          <a:xfrm>
            <a:off x="2568000" y="5026104"/>
            <a:ext cx="2165331" cy="63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Internet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xmlns="" id="{02985F58-B5BD-4007-91FC-1400441746C2}"/>
              </a:ext>
            </a:extLst>
          </p:cNvPr>
          <p:cNvSpPr txBox="1">
            <a:spLocks/>
          </p:cNvSpPr>
          <p:nvPr/>
        </p:nvSpPr>
        <p:spPr>
          <a:xfrm>
            <a:off x="4850733" y="5020158"/>
            <a:ext cx="2520001" cy="63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/>
              <a:t>LoadBalancer</a:t>
            </a:r>
            <a:endParaRPr lang="de-DE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xmlns="" id="{068EB62B-ACAE-4E10-84E0-E6EB2F2DDA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748" y="2139038"/>
            <a:ext cx="936427" cy="936427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xmlns="" id="{E5ADB202-3922-4FF7-9279-BF3BE313E59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748" y="3789000"/>
            <a:ext cx="936427" cy="936427"/>
          </a:xfrm>
          <a:prstGeom prst="rect">
            <a:avLst/>
          </a:prstGeom>
        </p:spPr>
      </p:pic>
      <p:cxnSp>
        <p:nvCxnSpPr>
          <p:cNvPr id="26" name="Gerader Verbinder 32">
            <a:extLst>
              <a:ext uri="{FF2B5EF4-FFF2-40B4-BE49-F238E27FC236}">
                <a16:creationId xmlns:a16="http://schemas.microsoft.com/office/drawing/2014/main" xmlns="" id="{4BE21015-753D-4703-9844-33AC145DCABE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756940" y="2307033"/>
            <a:ext cx="2095808" cy="2333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34">
            <a:extLst>
              <a:ext uri="{FF2B5EF4-FFF2-40B4-BE49-F238E27FC236}">
                <a16:creationId xmlns:a16="http://schemas.microsoft.com/office/drawing/2014/main" xmlns="" id="{9414A6E3-3FE9-451D-B19B-5D4ED265E01C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6756940" y="2607252"/>
            <a:ext cx="2095808" cy="20328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40">
            <a:extLst>
              <a:ext uri="{FF2B5EF4-FFF2-40B4-BE49-F238E27FC236}">
                <a16:creationId xmlns:a16="http://schemas.microsoft.com/office/drawing/2014/main" xmlns="" id="{5CE4F776-EAFE-4706-A389-9F2B0D1DD96C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6756940" y="4257214"/>
            <a:ext cx="2095808" cy="3828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51">
            <a:extLst>
              <a:ext uri="{FF2B5EF4-FFF2-40B4-BE49-F238E27FC236}">
                <a16:creationId xmlns:a16="http://schemas.microsoft.com/office/drawing/2014/main" xmlns="" id="{AF9640EC-0905-4F7E-89E6-D8AE69B612B5}"/>
              </a:ext>
            </a:extLst>
          </p:cNvPr>
          <p:cNvCxnSpPr>
            <a:cxnSpLocks/>
          </p:cNvCxnSpPr>
          <p:nvPr/>
        </p:nvCxnSpPr>
        <p:spPr>
          <a:xfrm>
            <a:off x="4132563" y="4642888"/>
            <a:ext cx="1344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59">
            <a:extLst>
              <a:ext uri="{FF2B5EF4-FFF2-40B4-BE49-F238E27FC236}">
                <a16:creationId xmlns:a16="http://schemas.microsoft.com/office/drawing/2014/main" xmlns="" id="{2F9B0CC4-43A1-4785-89EB-0D837CF1BA6D}"/>
              </a:ext>
            </a:extLst>
          </p:cNvPr>
          <p:cNvCxnSpPr>
            <a:cxnSpLocks/>
          </p:cNvCxnSpPr>
          <p:nvPr/>
        </p:nvCxnSpPr>
        <p:spPr>
          <a:xfrm>
            <a:off x="2124356" y="3645000"/>
            <a:ext cx="1286492" cy="9978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xmlns="" id="{8DE7CD95-2DF7-49FC-9365-553473B36E65}"/>
              </a:ext>
            </a:extLst>
          </p:cNvPr>
          <p:cNvSpPr/>
          <p:nvPr/>
        </p:nvSpPr>
        <p:spPr>
          <a:xfrm>
            <a:off x="8725868" y="1993928"/>
            <a:ext cx="1193759" cy="286443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xmlns="" id="{757CE7ED-B8FA-468D-B77B-EA40E9BC1FB8}"/>
              </a:ext>
            </a:extLst>
          </p:cNvPr>
          <p:cNvSpPr txBox="1">
            <a:spLocks/>
          </p:cNvSpPr>
          <p:nvPr/>
        </p:nvSpPr>
        <p:spPr>
          <a:xfrm>
            <a:off x="7720101" y="5013000"/>
            <a:ext cx="3176325" cy="63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/>
              <a:t>Serverlandschaft</a:t>
            </a:r>
            <a:endParaRPr lang="de-DE" dirty="0"/>
          </a:p>
        </p:txBody>
      </p:sp>
      <p:sp>
        <p:nvSpPr>
          <p:cNvPr id="33" name="Pfeil: nach unten 62">
            <a:extLst>
              <a:ext uri="{FF2B5EF4-FFF2-40B4-BE49-F238E27FC236}">
                <a16:creationId xmlns:a16="http://schemas.microsoft.com/office/drawing/2014/main" xmlns="" id="{707E16F2-253F-402A-A697-7CE30350DF02}"/>
              </a:ext>
            </a:extLst>
          </p:cNvPr>
          <p:cNvSpPr/>
          <p:nvPr/>
        </p:nvSpPr>
        <p:spPr>
          <a:xfrm>
            <a:off x="5749547" y="3253694"/>
            <a:ext cx="701105" cy="1008000"/>
          </a:xfrm>
          <a:prstGeom prst="downArrow">
            <a:avLst>
              <a:gd name="adj1" fmla="val 50000"/>
              <a:gd name="adj2" fmla="val 5454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xmlns="" id="{22CDCB4A-7CB8-4CA0-927E-CE74A7B21DB3}"/>
              </a:ext>
            </a:extLst>
          </p:cNvPr>
          <p:cNvSpPr txBox="1"/>
          <p:nvPr/>
        </p:nvSpPr>
        <p:spPr>
          <a:xfrm>
            <a:off x="4821266" y="2764211"/>
            <a:ext cx="2567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Systemmonitor</a:t>
            </a:r>
          </a:p>
        </p:txBody>
      </p: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xmlns="" id="{7D4F1404-2C95-41F0-A1B8-4611E9C76F35}"/>
              </a:ext>
            </a:extLst>
          </p:cNvPr>
          <p:cNvSpPr/>
          <p:nvPr/>
        </p:nvSpPr>
        <p:spPr>
          <a:xfrm>
            <a:off x="4455551" y="2628798"/>
            <a:ext cx="405816" cy="817998"/>
          </a:xfrm>
          <a:prstGeom prst="rightBrace">
            <a:avLst>
              <a:gd name="adj1" fmla="val 2667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xmlns="" id="{05380DA9-C95A-485B-95D5-756C9A5A94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0" y="2277000"/>
            <a:ext cx="676308" cy="676308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xmlns="" id="{136D1B1F-8DC7-498D-BB16-484E953FF87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67" y="3100899"/>
            <a:ext cx="676308" cy="676308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10045367" y="2421000"/>
            <a:ext cx="15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ILIAS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10056000" y="4067668"/>
            <a:ext cx="15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ILIAS </a:t>
            </a:r>
            <a:r>
              <a:rPr lang="de-DE" b="1" dirty="0"/>
              <a:t>&amp;</a:t>
            </a:r>
            <a:r>
              <a:rPr lang="de-DE" b="1" dirty="0" smtClean="0"/>
              <a:t> </a:t>
            </a:r>
            <a:r>
              <a:rPr lang="de-DE" b="1" dirty="0" smtClean="0">
                <a:solidFill>
                  <a:schemeClr val="accent2"/>
                </a:solidFill>
              </a:rPr>
              <a:t>Seite</a:t>
            </a:r>
            <a:endParaRPr lang="de-DE" b="1" dirty="0">
              <a:solidFill>
                <a:schemeClr val="accent2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0045367" y="2122367"/>
            <a:ext cx="15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2"/>
                </a:solidFill>
              </a:rPr>
              <a:t>Seite</a:t>
            </a:r>
            <a:endParaRPr lang="de-DE" b="1" dirty="0">
              <a:solidFill>
                <a:schemeClr val="accent2"/>
              </a:solidFill>
            </a:endParaRPr>
          </a:p>
        </p:txBody>
      </p:sp>
      <p:cxnSp>
        <p:nvCxnSpPr>
          <p:cNvPr id="44" name="Gerade Verbindung mit Pfeil 43"/>
          <p:cNvCxnSpPr/>
          <p:nvPr/>
        </p:nvCxnSpPr>
        <p:spPr>
          <a:xfrm flipH="1">
            <a:off x="9601870" y="2605101"/>
            <a:ext cx="486852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>
            <a:off x="9598616" y="4250468"/>
            <a:ext cx="486852" cy="0"/>
          </a:xfrm>
          <a:prstGeom prst="straightConnector1">
            <a:avLst/>
          </a:prstGeom>
          <a:ln w="635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>
            <a:off x="9605165" y="2306468"/>
            <a:ext cx="486852" cy="0"/>
          </a:xfrm>
          <a:prstGeom prst="straightConnector1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>
            <a:extLst>
              <a:ext uri="{FF2B5EF4-FFF2-40B4-BE49-F238E27FC236}">
                <a16:creationId xmlns:a16="http://schemas.microsoft.com/office/drawing/2014/main" xmlns="" id="{05380DA9-C95A-485B-95D5-756C9A5A94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325" y="2277000"/>
            <a:ext cx="676308" cy="676308"/>
          </a:xfrm>
          <a:prstGeom prst="rect">
            <a:avLst/>
          </a:prstGeom>
        </p:spPr>
      </p:pic>
      <p:cxnSp>
        <p:nvCxnSpPr>
          <p:cNvPr id="50" name="Gerade Verbindung mit Pfeil 49"/>
          <p:cNvCxnSpPr/>
          <p:nvPr/>
        </p:nvCxnSpPr>
        <p:spPr>
          <a:xfrm>
            <a:off x="3224134" y="2628798"/>
            <a:ext cx="491995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2380697" y="2843668"/>
            <a:ext cx="89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SNMP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54" name="Inhaltsplatzhalter 2"/>
          <p:cNvSpPr txBox="1">
            <a:spLocks/>
          </p:cNvSpPr>
          <p:nvPr/>
        </p:nvSpPr>
        <p:spPr>
          <a:xfrm>
            <a:off x="583899" y="2268846"/>
            <a:ext cx="1309114" cy="832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smtClean="0">
                <a:solidFill>
                  <a:srgbClr val="FF0000"/>
                </a:solidFill>
              </a:rPr>
              <a:t>Schicht-7</a:t>
            </a:r>
          </a:p>
          <a:p>
            <a:r>
              <a:rPr lang="de-DE" sz="1800" dirty="0" smtClean="0">
                <a:solidFill>
                  <a:srgbClr val="FF0000"/>
                </a:solidFill>
              </a:rPr>
              <a:t>UDP</a:t>
            </a:r>
            <a:endParaRPr lang="de-DE" sz="1800" dirty="0">
              <a:solidFill>
                <a:srgbClr val="FF0000"/>
              </a:solidFill>
            </a:endParaRPr>
          </a:p>
        </p:txBody>
      </p:sp>
      <p:sp>
        <p:nvSpPr>
          <p:cNvPr id="55" name="Geschweifte Klammer rechts 54">
            <a:extLst>
              <a:ext uri="{FF2B5EF4-FFF2-40B4-BE49-F238E27FC236}">
                <a16:creationId xmlns:a16="http://schemas.microsoft.com/office/drawing/2014/main" xmlns="" id="{7D4F1404-2C95-41F0-A1B8-4611E9C76F35}"/>
              </a:ext>
            </a:extLst>
          </p:cNvPr>
          <p:cNvSpPr/>
          <p:nvPr/>
        </p:nvSpPr>
        <p:spPr>
          <a:xfrm>
            <a:off x="1852180" y="2423197"/>
            <a:ext cx="593086" cy="381604"/>
          </a:xfrm>
          <a:prstGeom prst="rightBrace">
            <a:avLst>
              <a:gd name="adj1" fmla="val 0"/>
              <a:gd name="adj2" fmla="val 50000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/>
        </p:nvSpPr>
        <p:spPr>
          <a:xfrm>
            <a:off x="962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/>
        </p:nvSpPr>
        <p:spPr>
          <a:xfrm>
            <a:off x="9840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/>
        </p:nvSpPr>
        <p:spPr>
          <a:xfrm>
            <a:off x="10056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/>
        </p:nvSpPr>
        <p:spPr>
          <a:xfrm>
            <a:off x="10272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/>
        </p:nvSpPr>
        <p:spPr>
          <a:xfrm>
            <a:off x="10488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/>
        </p:nvSpPr>
        <p:spPr>
          <a:xfrm>
            <a:off x="1070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/>
        </p:nvSpPr>
        <p:spPr>
          <a:xfrm>
            <a:off x="10920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>
          <a:xfrm>
            <a:off x="11136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/>
        </p:nvSpPr>
        <p:spPr>
          <a:xfrm>
            <a:off x="11352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>
          <a:xfrm>
            <a:off x="11568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/>
        </p:nvSpPr>
        <p:spPr>
          <a:xfrm>
            <a:off x="1178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66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54646" y="6348342"/>
            <a:ext cx="2921330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>
                <a:latin typeface="+mn-lt"/>
              </a:rPr>
              <a:t>Präsentiert von Philip Jähnert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336000" y="6348342"/>
            <a:ext cx="2683605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800" dirty="0">
                <a:latin typeface="+mn-lt"/>
              </a:rPr>
              <a:t>Leipzig, den 14.06.2017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xmlns="" id="{7CC65D2E-8554-4D31-9297-0C3AFFC1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04" y="106972"/>
            <a:ext cx="4426396" cy="422365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+mn-lt"/>
              </a:rPr>
              <a:t>         Systemmonitor für Server via SNMP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80CE1247-5616-443A-83BD-C554991F6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9" y="117001"/>
            <a:ext cx="430313" cy="381033"/>
          </a:xfrm>
          <a:prstGeom prst="rect">
            <a:avLst/>
          </a:prstGeom>
        </p:spPr>
      </p:pic>
      <p:cxnSp>
        <p:nvCxnSpPr>
          <p:cNvPr id="14" name="Gerader Verbinder 13"/>
          <p:cNvCxnSpPr>
            <a:cxnSpLocks/>
          </p:cNvCxnSpPr>
          <p:nvPr/>
        </p:nvCxnSpPr>
        <p:spPr>
          <a:xfrm>
            <a:off x="264000" y="6237000"/>
            <a:ext cx="1166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xmlns="" id="{0B2BF003-2923-42A1-BFDC-66B12506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124303"/>
              </p:ext>
            </p:extLst>
          </p:nvPr>
        </p:nvGraphicFramePr>
        <p:xfrm>
          <a:off x="264000" y="621001"/>
          <a:ext cx="11664000" cy="37727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xmlns="" val="2233819468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99134536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3036470908"/>
                    </a:ext>
                  </a:extLst>
                </a:gridCol>
                <a:gridCol w="1944000"/>
                <a:gridCol w="1944000">
                  <a:extLst>
                    <a:ext uri="{9D8B030D-6E8A-4147-A177-3AD203B41FA5}">
                      <a16:colId xmlns:a16="http://schemas.microsoft.com/office/drawing/2014/main" xmlns="" val="2386416597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577148287"/>
                    </a:ext>
                  </a:extLst>
                </a:gridCol>
              </a:tblGrid>
              <a:tr h="377274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Umfeld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Ausgangslage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Zielsetzung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Planung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Realisierung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Abschluss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0065149"/>
                  </a:ext>
                </a:extLst>
              </a:tr>
            </a:tbl>
          </a:graphicData>
        </a:graphic>
      </p:graphicFrame>
      <p:sp>
        <p:nvSpPr>
          <p:cNvPr id="15" name="Inhaltsplatzhalter 2">
            <a:extLst>
              <a:ext uri="{FF2B5EF4-FFF2-40B4-BE49-F238E27FC236}">
                <a16:creationId xmlns:a16="http://schemas.microsoft.com/office/drawing/2014/main" xmlns="" id="{CE2FE41D-B3AB-455F-9152-619CB645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00" y="2405710"/>
            <a:ext cx="7886700" cy="3331050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Dienstleistungsunternehmen seit 1993</a:t>
            </a:r>
          </a:p>
          <a:p>
            <a:r>
              <a:rPr lang="de-DE" dirty="0">
                <a:solidFill>
                  <a:schemeClr val="bg1"/>
                </a:solidFill>
              </a:rPr>
              <a:t>Lernbausteinentwicklung</a:t>
            </a:r>
          </a:p>
          <a:p>
            <a:r>
              <a:rPr lang="de-DE" dirty="0">
                <a:solidFill>
                  <a:schemeClr val="bg1"/>
                </a:solidFill>
              </a:rPr>
              <a:t>Webentwicklung</a:t>
            </a:r>
          </a:p>
          <a:p>
            <a:r>
              <a:rPr lang="de-DE" dirty="0">
                <a:solidFill>
                  <a:schemeClr val="bg1"/>
                </a:solidFill>
              </a:rPr>
              <a:t>IT-Service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xmlns="" id="{D855F57C-B055-4393-88B2-20B92D7D32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00" y="3230731"/>
            <a:ext cx="676308" cy="676308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xmlns="" id="{05380DA9-C95A-485B-95D5-756C9A5A9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0" y="2277000"/>
            <a:ext cx="676308" cy="676308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xmlns="" id="{136D1B1F-8DC7-498D-BB16-484E953FF8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67" y="3100899"/>
            <a:ext cx="676308" cy="676308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xmlns="" id="{05380DA9-C95A-485B-95D5-756C9A5A9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325" y="2277000"/>
            <a:ext cx="676308" cy="676308"/>
          </a:xfrm>
          <a:prstGeom prst="rect">
            <a:avLst/>
          </a:prstGeom>
        </p:spPr>
      </p:pic>
      <p:cxnSp>
        <p:nvCxnSpPr>
          <p:cNvPr id="50" name="Gerade Verbindung mit Pfeil 49"/>
          <p:cNvCxnSpPr/>
          <p:nvPr/>
        </p:nvCxnSpPr>
        <p:spPr>
          <a:xfrm>
            <a:off x="3224134" y="2628798"/>
            <a:ext cx="491995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2380697" y="2843668"/>
            <a:ext cx="89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SNMP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962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9840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10056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10272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10488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1070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10920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11136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11352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11568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1178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10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50">
        <p:fade/>
      </p:transition>
    </mc:Choice>
    <mc:Fallback xmlns="">
      <p:transition advTm="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54646" y="6348342"/>
            <a:ext cx="2921330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>
                <a:latin typeface="+mn-lt"/>
              </a:rPr>
              <a:t>Präsentiert von Philip Jähnert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336000" y="6348342"/>
            <a:ext cx="2683605" cy="4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800" dirty="0">
                <a:latin typeface="+mn-lt"/>
              </a:rPr>
              <a:t>Leipzig, den 14.06.2017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xmlns="" id="{7CC65D2E-8554-4D31-9297-0C3AFFC1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04" y="106972"/>
            <a:ext cx="4426396" cy="422365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+mn-lt"/>
              </a:rPr>
              <a:t>         Systemmonitor für Server via SNMP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80CE1247-5616-443A-83BD-C554991F6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9" y="117001"/>
            <a:ext cx="430313" cy="381033"/>
          </a:xfrm>
          <a:prstGeom prst="rect">
            <a:avLst/>
          </a:prstGeom>
        </p:spPr>
      </p:pic>
      <p:cxnSp>
        <p:nvCxnSpPr>
          <p:cNvPr id="14" name="Gerader Verbinder 13"/>
          <p:cNvCxnSpPr>
            <a:cxnSpLocks/>
          </p:cNvCxnSpPr>
          <p:nvPr/>
        </p:nvCxnSpPr>
        <p:spPr>
          <a:xfrm>
            <a:off x="264000" y="6237000"/>
            <a:ext cx="1166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xmlns="" id="{0B2BF003-2923-42A1-BFDC-66B12506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27733"/>
              </p:ext>
            </p:extLst>
          </p:nvPr>
        </p:nvGraphicFramePr>
        <p:xfrm>
          <a:off x="264000" y="621001"/>
          <a:ext cx="11664000" cy="37727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xmlns="" val="2233819468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99134536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3036470908"/>
                    </a:ext>
                  </a:extLst>
                </a:gridCol>
                <a:gridCol w="1944000"/>
                <a:gridCol w="1944000">
                  <a:extLst>
                    <a:ext uri="{9D8B030D-6E8A-4147-A177-3AD203B41FA5}">
                      <a16:colId xmlns:a16="http://schemas.microsoft.com/office/drawing/2014/main" xmlns="" val="2386416597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xmlns="" val="1577148287"/>
                    </a:ext>
                  </a:extLst>
                </a:gridCol>
              </a:tblGrid>
              <a:tr h="377274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Umfeld</a:t>
                      </a:r>
                      <a:endParaRPr lang="de-DE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Ausgangslage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Zielsetzung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Planung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Realisierung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Abschluss</a:t>
                      </a:r>
                      <a:endParaRPr lang="de-DE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0065149"/>
                  </a:ext>
                </a:extLst>
              </a:tr>
            </a:tbl>
          </a:graphicData>
        </a:graphic>
      </p:graphicFrame>
      <p:pic>
        <p:nvPicPr>
          <p:cNvPr id="16" name="Grafik 15">
            <a:extLst>
              <a:ext uri="{FF2B5EF4-FFF2-40B4-BE49-F238E27FC236}">
                <a16:creationId xmlns:a16="http://schemas.microsoft.com/office/drawing/2014/main" xmlns="" id="{D855F57C-B055-4393-88B2-20B92D7D32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00" y="3230731"/>
            <a:ext cx="676308" cy="676308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xmlns="" id="{05380DA9-C95A-485B-95D5-756C9A5A9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0" y="2277000"/>
            <a:ext cx="676308" cy="676308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xmlns="" id="{136D1B1F-8DC7-498D-BB16-484E953FF8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67" y="3100899"/>
            <a:ext cx="676308" cy="676308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xmlns="" id="{05380DA9-C95A-485B-95D5-756C9A5A9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325" y="2277000"/>
            <a:ext cx="676308" cy="676308"/>
          </a:xfrm>
          <a:prstGeom prst="rect">
            <a:avLst/>
          </a:prstGeom>
        </p:spPr>
      </p:pic>
      <p:cxnSp>
        <p:nvCxnSpPr>
          <p:cNvPr id="50" name="Gerade Verbindung mit Pfeil 49"/>
          <p:cNvCxnSpPr/>
          <p:nvPr/>
        </p:nvCxnSpPr>
        <p:spPr>
          <a:xfrm>
            <a:off x="3224134" y="2628798"/>
            <a:ext cx="491995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2380697" y="2843668"/>
            <a:ext cx="89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SNMP</a:t>
            </a:r>
            <a:endParaRPr lang="de-DE" b="1" dirty="0">
              <a:solidFill>
                <a:srgbClr val="FF0000"/>
              </a:solidFill>
            </a:endParaRP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xmlns="" id="{D855F57C-B055-4393-88B2-20B92D7D32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00" y="4047532"/>
            <a:ext cx="676308" cy="676308"/>
          </a:xfrm>
          <a:prstGeom prst="rect">
            <a:avLst/>
          </a:prstGeom>
        </p:spPr>
      </p:pic>
      <p:sp>
        <p:nvSpPr>
          <p:cNvPr id="23" name="Textfeld 22"/>
          <p:cNvSpPr txBox="1"/>
          <p:nvPr/>
        </p:nvSpPr>
        <p:spPr>
          <a:xfrm>
            <a:off x="1344000" y="3614402"/>
            <a:ext cx="12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Person 1.</a:t>
            </a:r>
            <a:endParaRPr lang="de-DE" b="1" dirty="0">
              <a:solidFill>
                <a:srgbClr val="00B05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344000" y="4427668"/>
            <a:ext cx="12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Person 2.</a:t>
            </a:r>
            <a:endParaRPr lang="de-DE" b="1" dirty="0">
              <a:solidFill>
                <a:srgbClr val="00B050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226633" y="2061000"/>
            <a:ext cx="1429367" cy="96733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4375315" y="3326402"/>
            <a:ext cx="32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Datenschnittstelle</a:t>
            </a:r>
            <a:endParaRPr lang="de-DE" b="1" dirty="0">
              <a:solidFill>
                <a:srgbClr val="00B050"/>
              </a:solidFill>
            </a:endParaRPr>
          </a:p>
        </p:txBody>
      </p:sp>
      <p:sp>
        <p:nvSpPr>
          <p:cNvPr id="28" name="Geschweifte Klammer rechts 27">
            <a:extLst>
              <a:ext uri="{FF2B5EF4-FFF2-40B4-BE49-F238E27FC236}">
                <a16:creationId xmlns:a16="http://schemas.microsoft.com/office/drawing/2014/main" xmlns="" id="{7D4F1404-2C95-41F0-A1B8-4611E9C76F35}"/>
              </a:ext>
            </a:extLst>
          </p:cNvPr>
          <p:cNvSpPr/>
          <p:nvPr/>
        </p:nvSpPr>
        <p:spPr>
          <a:xfrm>
            <a:off x="6456000" y="2637000"/>
            <a:ext cx="405816" cy="899798"/>
          </a:xfrm>
          <a:prstGeom prst="rightBrace">
            <a:avLst>
              <a:gd name="adj1" fmla="val 26673"/>
              <a:gd name="adj2" fmla="val 50000"/>
            </a:avLst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2964575" y="3985780"/>
            <a:ext cx="38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00B050"/>
                </a:solidFill>
              </a:rPr>
              <a:t>Personalschnittstellen</a:t>
            </a:r>
            <a:endParaRPr lang="de-DE" sz="2800" dirty="0">
              <a:solidFill>
                <a:srgbClr val="00B05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6829951" y="2812514"/>
            <a:ext cx="38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00B050"/>
                </a:solidFill>
              </a:rPr>
              <a:t>Technische Schnittstellen</a:t>
            </a:r>
            <a:endParaRPr lang="de-DE" sz="2800" dirty="0">
              <a:solidFill>
                <a:srgbClr val="00B050"/>
              </a:solidFill>
            </a:endParaRPr>
          </a:p>
        </p:txBody>
      </p:sp>
      <p:cxnSp>
        <p:nvCxnSpPr>
          <p:cNvPr id="31" name="Gerader Verbinder 59">
            <a:extLst>
              <a:ext uri="{FF2B5EF4-FFF2-40B4-BE49-F238E27FC236}">
                <a16:creationId xmlns:a16="http://schemas.microsoft.com/office/drawing/2014/main" xmlns="" id="{2F9B0CC4-43A1-4785-89EB-0D837CF1BA6D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1137508" y="2615154"/>
            <a:ext cx="1412817" cy="6819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59">
            <a:extLst>
              <a:ext uri="{FF2B5EF4-FFF2-40B4-BE49-F238E27FC236}">
                <a16:creationId xmlns:a16="http://schemas.microsoft.com/office/drawing/2014/main" xmlns="" id="{2F9B0CC4-43A1-4785-89EB-0D837CF1BA6D}"/>
              </a:ext>
            </a:extLst>
          </p:cNvPr>
          <p:cNvCxnSpPr>
            <a:cxnSpLocks/>
          </p:cNvCxnSpPr>
          <p:nvPr/>
        </p:nvCxnSpPr>
        <p:spPr>
          <a:xfrm flipV="1">
            <a:off x="2280000" y="2843669"/>
            <a:ext cx="1427300" cy="12963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 rot="19020000">
            <a:off x="1958477" y="3412514"/>
            <a:ext cx="1980705" cy="13745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3208685" y="2500042"/>
            <a:ext cx="3240000" cy="369332"/>
          </a:xfrm>
          <a:prstGeom prst="rect">
            <a:avLst/>
          </a:prstGeom>
          <a:noFill/>
          <a:effectLst>
            <a:outerShdw blurRad="127000" dir="5400000" algn="t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Objekt-/Protokoll-</a:t>
            </a:r>
            <a:r>
              <a:rPr lang="de-DE" b="1" dirty="0">
                <a:solidFill>
                  <a:srgbClr val="00B050"/>
                </a:solidFill>
              </a:rPr>
              <a:t>S</a:t>
            </a:r>
            <a:r>
              <a:rPr lang="de-DE" b="1" dirty="0" smtClean="0">
                <a:solidFill>
                  <a:srgbClr val="00B050"/>
                </a:solidFill>
              </a:rPr>
              <a:t>chnittstelle</a:t>
            </a:r>
            <a:endParaRPr lang="de-DE" b="1" dirty="0">
              <a:solidFill>
                <a:srgbClr val="00B050"/>
              </a:solidFill>
            </a:endParaRPr>
          </a:p>
        </p:txBody>
      </p:sp>
      <p:cxnSp>
        <p:nvCxnSpPr>
          <p:cNvPr id="38" name="Gerader Verbinder 59">
            <a:extLst>
              <a:ext uri="{FF2B5EF4-FFF2-40B4-BE49-F238E27FC236}">
                <a16:creationId xmlns:a16="http://schemas.microsoft.com/office/drawing/2014/main" xmlns="" id="{2F9B0CC4-43A1-4785-89EB-0D837CF1BA6D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2280000" y="3439053"/>
            <a:ext cx="1429367" cy="700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xmlns="" id="{7D4F1404-2C95-41F0-A1B8-4611E9C76F35}"/>
              </a:ext>
            </a:extLst>
          </p:cNvPr>
          <p:cNvSpPr/>
          <p:nvPr/>
        </p:nvSpPr>
        <p:spPr>
          <a:xfrm>
            <a:off x="2424000" y="3835002"/>
            <a:ext cx="405816" cy="817998"/>
          </a:xfrm>
          <a:prstGeom prst="rightBrace">
            <a:avLst>
              <a:gd name="adj1" fmla="val 26673"/>
              <a:gd name="adj2" fmla="val 50000"/>
            </a:avLst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59">
            <a:extLst>
              <a:ext uri="{FF2B5EF4-FFF2-40B4-BE49-F238E27FC236}">
                <a16:creationId xmlns:a16="http://schemas.microsoft.com/office/drawing/2014/main" xmlns="" id="{2F9B0CC4-43A1-4785-89EB-0D837CF1BA6D}"/>
              </a:ext>
            </a:extLst>
          </p:cNvPr>
          <p:cNvCxnSpPr>
            <a:cxnSpLocks/>
          </p:cNvCxnSpPr>
          <p:nvPr/>
        </p:nvCxnSpPr>
        <p:spPr>
          <a:xfrm>
            <a:off x="1200854" y="4140031"/>
            <a:ext cx="10791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el 1">
            <a:extLst>
              <a:ext uri="{FF2B5EF4-FFF2-40B4-BE49-F238E27FC236}">
                <a16:creationId xmlns:a16="http://schemas.microsoft.com/office/drawing/2014/main" xmlns="" id="{09232113-96A2-45C0-BAA6-ABE49F56B07B}"/>
              </a:ext>
            </a:extLst>
          </p:cNvPr>
          <p:cNvSpPr txBox="1">
            <a:spLocks/>
          </p:cNvSpPr>
          <p:nvPr/>
        </p:nvSpPr>
        <p:spPr>
          <a:xfrm>
            <a:off x="120000" y="960488"/>
            <a:ext cx="1144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smtClean="0"/>
              <a:t>Schnittstellen</a:t>
            </a:r>
            <a:endParaRPr lang="de-DE" b="1" dirty="0"/>
          </a:p>
        </p:txBody>
      </p:sp>
      <p:sp>
        <p:nvSpPr>
          <p:cNvPr id="64" name="Ellipse 63"/>
          <p:cNvSpPr/>
          <p:nvPr/>
        </p:nvSpPr>
        <p:spPr>
          <a:xfrm>
            <a:off x="9624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9840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/>
        </p:nvSpPr>
        <p:spPr>
          <a:xfrm>
            <a:off x="10056000" y="235517"/>
            <a:ext cx="144000" cy="14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/>
        </p:nvSpPr>
        <p:spPr>
          <a:xfrm>
            <a:off x="10272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10488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>
          <a:xfrm>
            <a:off x="1070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/>
        </p:nvSpPr>
        <p:spPr>
          <a:xfrm>
            <a:off x="10920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>
          <a:xfrm>
            <a:off x="11136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/>
        </p:nvSpPr>
        <p:spPr>
          <a:xfrm>
            <a:off x="11352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/>
        </p:nvSpPr>
        <p:spPr>
          <a:xfrm>
            <a:off x="11568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/>
        </p:nvSpPr>
        <p:spPr>
          <a:xfrm>
            <a:off x="11784000" y="23551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18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40" grpId="0" animBg="1"/>
      <p:bldP spid="26" grpId="0"/>
      <p:bldP spid="28" grpId="0" animBg="1"/>
      <p:bldP spid="29" grpId="0"/>
      <p:bldP spid="30" grpId="0"/>
      <p:bldP spid="46" grpId="0" animBg="1"/>
      <p:bldP spid="25" grpId="0"/>
      <p:bldP spid="27" grpId="0" animBg="1"/>
      <p:bldP spid="4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870</Words>
  <Application>Microsoft Office PowerPoint</Application>
  <PresentationFormat>Benutzerdefiniert</PresentationFormat>
  <Paragraphs>360</Paragraphs>
  <Slides>26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Office</vt:lpstr>
      <vt:lpstr>Systemmonitor  für Server via SNMP</vt:lpstr>
      <vt:lpstr>         Systemmonitor für Server via SNMP</vt:lpstr>
      <vt:lpstr>         Systemmonitor für Server via SNMP</vt:lpstr>
      <vt:lpstr>         Systemmonitor für Server via SNMP</vt:lpstr>
      <vt:lpstr>         Systemmonitor für Server via SNMP</vt:lpstr>
      <vt:lpstr>         Systemmonitor für Server via SNMP</vt:lpstr>
      <vt:lpstr>         Systemmonitor für Server via SNMP</vt:lpstr>
      <vt:lpstr>         Systemmonitor für Server via SNMP</vt:lpstr>
      <vt:lpstr>         Systemmonitor für Server via SNMP</vt:lpstr>
      <vt:lpstr>         Systemmonitor für Server via SNMP</vt:lpstr>
      <vt:lpstr>         Systemmonitor für Server via SNMP</vt:lpstr>
      <vt:lpstr>         Systemmonitor für Server via SNMP</vt:lpstr>
      <vt:lpstr>         Systemmonitor für Server via SNMP</vt:lpstr>
      <vt:lpstr>         Systemmonitor für Server via SNMP</vt:lpstr>
      <vt:lpstr>         Systemmonitor für Server via SNMP</vt:lpstr>
      <vt:lpstr>         Systemmonitor für Server via SNMP</vt:lpstr>
      <vt:lpstr>         Systemmonitor für Server via SNMP</vt:lpstr>
      <vt:lpstr>         Systemmonitor für Server via SNMP</vt:lpstr>
      <vt:lpstr>         Systemmonitor für Server via SNMP</vt:lpstr>
      <vt:lpstr>         Systemmonitor für Server via SNMP</vt:lpstr>
      <vt:lpstr>         Systemmonitor für Server via SNMP</vt:lpstr>
      <vt:lpstr>         Systemmonitor für Server via SNMP</vt:lpstr>
      <vt:lpstr>         Systemmonitor für Server via SNMP</vt:lpstr>
      <vt:lpstr>         Systemmonitor für Server via SNMP</vt:lpstr>
      <vt:lpstr>         Systemmonitor für Server via SNMP</vt:lpstr>
      <vt:lpstr>Vielen Dank für Ihre Aufmerksamkeit.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Systemmonitor für Server via SNMP</dc:title>
  <dc:creator>Philip Jähnert</dc:creator>
  <cp:lastModifiedBy>Administrator</cp:lastModifiedBy>
  <cp:revision>294</cp:revision>
  <dcterms:created xsi:type="dcterms:W3CDTF">2017-05-23T09:33:40Z</dcterms:created>
  <dcterms:modified xsi:type="dcterms:W3CDTF">2017-06-14T06:32:51Z</dcterms:modified>
</cp:coreProperties>
</file>