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79" r:id="rId5"/>
    <p:sldId id="258" r:id="rId6"/>
    <p:sldId id="270" r:id="rId7"/>
    <p:sldId id="277" r:id="rId8"/>
    <p:sldId id="273" r:id="rId9"/>
    <p:sldId id="271" r:id="rId10"/>
    <p:sldId id="267" r:id="rId11"/>
    <p:sldId id="268" r:id="rId12"/>
    <p:sldId id="266" r:id="rId13"/>
    <p:sldId id="272" r:id="rId14"/>
    <p:sldId id="276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2841" autoAdjust="0"/>
  </p:normalViewPr>
  <p:slideViewPr>
    <p:cSldViewPr snapToGrid="0">
      <p:cViewPr varScale="1">
        <p:scale>
          <a:sx n="66" d="100"/>
          <a:sy n="66" d="100"/>
        </p:scale>
        <p:origin x="10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It is common mistake to assume that this principle deals with Dependency Injection</a:t>
            </a:r>
          </a:p>
          <a:p>
            <a:r>
              <a:rPr lang="en-US" dirty="0" smtClean="0"/>
              <a:t>Who</a:t>
            </a:r>
            <a:r>
              <a:rPr lang="en-US" baseline="0" dirty="0" smtClean="0"/>
              <a:t> is familiar with Dependency Injection?</a:t>
            </a:r>
          </a:p>
          <a:p>
            <a:r>
              <a:rPr lang="en-US" baseline="0" dirty="0" smtClean="0"/>
              <a:t>The truth is that it does involve Dependency Injection but that is only part of the Principle</a:t>
            </a:r>
          </a:p>
          <a:p>
            <a:r>
              <a:rPr lang="en-US" baseline="0" dirty="0" smtClean="0"/>
              <a:t>Understanding the other half of this principle is key to implementing it properly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begin with examining what the principle actually says</a:t>
            </a:r>
          </a:p>
          <a:p>
            <a:r>
              <a:rPr lang="en-US" dirty="0" smtClean="0"/>
              <a:t>Read</a:t>
            </a:r>
            <a:r>
              <a:rPr lang="en-US" baseline="0" dirty="0" smtClean="0"/>
              <a:t> the principle out loud</a:t>
            </a:r>
          </a:p>
          <a:p>
            <a:r>
              <a:rPr lang="en-US" baseline="0" dirty="0" smtClean="0"/>
              <a:t>But what does that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common</a:t>
            </a:r>
            <a:r>
              <a:rPr lang="en-US" baseline="0" dirty="0" smtClean="0"/>
              <a:t> &amp; natural mistake to try to apply the interface based on the implementing class. </a:t>
            </a:r>
          </a:p>
          <a:p>
            <a:r>
              <a:rPr lang="en-US" baseline="0" dirty="0" smtClean="0"/>
              <a:t>Most interfaces are born out of a need to have a common contract for existing items</a:t>
            </a:r>
          </a:p>
          <a:p>
            <a:r>
              <a:rPr lang="en-US" baseline="0" dirty="0" smtClean="0"/>
              <a:t>But this is not 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say that Details should depend on Abstractions</a:t>
            </a:r>
            <a:r>
              <a:rPr lang="en-US" baseline="0" dirty="0" smtClean="0"/>
              <a:t> what we are really saying is that the low level component (Detail) should get its marching orders from the high level component via an abstraction. </a:t>
            </a:r>
          </a:p>
          <a:p>
            <a:r>
              <a:rPr lang="en-US" baseline="0" dirty="0" smtClean="0"/>
              <a:t>In short, the consumer of an abstraction is the component that dictates what that abstraction should look like.</a:t>
            </a:r>
          </a:p>
          <a:p>
            <a:r>
              <a:rPr lang="en-US" baseline="0" dirty="0" smtClean="0"/>
              <a:t>In our example above, the COMPUTER (not the Printer) is the component that should dictate what the Printer interface should look like.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</a:t>
            </a:r>
            <a:r>
              <a:rPr lang="en-US" baseline="0" dirty="0" smtClean="0"/>
              <a:t> have done some of the work for you on this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</a:t>
            </a:r>
            <a:r>
              <a:rPr lang="en-US" baseline="0" dirty="0" smtClean="0"/>
              <a:t> have done some of the work for you on this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1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</a:t>
            </a:r>
            <a:r>
              <a:rPr lang="en-US" baseline="0" dirty="0" smtClean="0"/>
              <a:t> have done some of the work for you on this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</a:t>
            </a:r>
            <a:r>
              <a:rPr lang="en-US" baseline="0" dirty="0" smtClean="0"/>
              <a:t> have done some of the work for you on this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begin with examining what the principle actually says</a:t>
            </a:r>
          </a:p>
          <a:p>
            <a:r>
              <a:rPr lang="en-US" dirty="0" smtClean="0"/>
              <a:t>Read</a:t>
            </a:r>
            <a:r>
              <a:rPr lang="en-US" baseline="0" dirty="0" smtClean="0"/>
              <a:t> the principle out loud</a:t>
            </a:r>
          </a:p>
          <a:p>
            <a:r>
              <a:rPr lang="en-US" baseline="0" dirty="0" smtClean="0"/>
              <a:t>But what does that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part speaks to Dependency Injection and the use of abstractions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what does that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“traditional” architecture,</a:t>
            </a:r>
            <a:r>
              <a:rPr lang="en-US" baseline="0" dirty="0" smtClean="0"/>
              <a:t> High level </a:t>
            </a:r>
            <a:r>
              <a:rPr lang="en-US" baseline="0" dirty="0" smtClean="0"/>
              <a:t>components </a:t>
            </a:r>
            <a:r>
              <a:rPr lang="en-US" baseline="0" dirty="0" smtClean="0"/>
              <a:t>often have a chain of low level dependencies which can have dependencies of their own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presents a problem when the chain gets long (or involved) enough that the higher level component only wants some of the functionality of the lower level modules.</a:t>
            </a:r>
          </a:p>
          <a:p>
            <a:r>
              <a:rPr lang="en-US" baseline="0" dirty="0" smtClean="0"/>
              <a:t>They are highly coupled (a bad thing) and code reuse becomes impossible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has seen this type of thing in code they have worked on? </a:t>
            </a:r>
          </a:p>
          <a:p>
            <a:r>
              <a:rPr lang="en-US" baseline="0" dirty="0" smtClean="0"/>
              <a:t>What is wrong with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simplest sense, the</a:t>
            </a:r>
            <a:r>
              <a:rPr lang="en-US" baseline="0" dirty="0" smtClean="0"/>
              <a:t> internal variable should be an abstraction. This would start to break our dependency on the detail (implementation) but we would still have the concrete instance of the Printer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logical conclusions here is the need for Dependency Injection but it is important to note that this</a:t>
            </a:r>
            <a:r>
              <a:rPr lang="en-US" baseline="0" dirty="0" smtClean="0"/>
              <a:t> is not strictly a part of the Dependency Inversion Principle. </a:t>
            </a:r>
          </a:p>
          <a:p>
            <a:r>
              <a:rPr lang="en-US" baseline="0" dirty="0" smtClean="0"/>
              <a:t>However, it is such a common implementation, I feel it is worth touching on here.</a:t>
            </a:r>
            <a:endParaRPr lang="en-US" dirty="0" smtClean="0"/>
          </a:p>
          <a:p>
            <a:r>
              <a:rPr lang="en-US" dirty="0" smtClean="0"/>
              <a:t>The warning signs of a dependency</a:t>
            </a:r>
            <a:r>
              <a:rPr lang="en-US" baseline="0" dirty="0" smtClean="0"/>
              <a:t> upon low level modules.</a:t>
            </a:r>
          </a:p>
          <a:p>
            <a:r>
              <a:rPr lang="en-US" baseline="0" dirty="0" smtClean="0"/>
              <a:t>   * the ‘new’ keyword being used</a:t>
            </a:r>
          </a:p>
          <a:p>
            <a:r>
              <a:rPr lang="en-US" baseline="0" dirty="0" smtClean="0"/>
              <a:t>   * variables of the type of implementation instead of an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how do we fix</a:t>
            </a:r>
            <a:r>
              <a:rPr lang="en-US" baseline="0" dirty="0" smtClean="0"/>
              <a:t> this?</a:t>
            </a:r>
          </a:p>
          <a:p>
            <a:r>
              <a:rPr lang="en-US" baseline="0" dirty="0" smtClean="0"/>
              <a:t>By injecting the abstraction into the class we break the hard dependency that it used to have on the implementation. </a:t>
            </a:r>
          </a:p>
          <a:p>
            <a:r>
              <a:rPr lang="en-US" baseline="0" dirty="0" smtClean="0"/>
              <a:t>The implementation being used might still be the Printer class but we can only interact with it through its public interface.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begin with examining what the principle actually says</a:t>
            </a:r>
          </a:p>
          <a:p>
            <a:r>
              <a:rPr lang="en-US" dirty="0" smtClean="0"/>
              <a:t>Read</a:t>
            </a:r>
            <a:r>
              <a:rPr lang="en-US" baseline="0" dirty="0" smtClean="0"/>
              <a:t> the principle out loud</a:t>
            </a:r>
          </a:p>
          <a:p>
            <a:r>
              <a:rPr lang="en-US" baseline="0" dirty="0" smtClean="0"/>
              <a:t>But what does that mean?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Inversion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/>
                </a:solidFill>
              </a:rPr>
              <a:t>S.O.L.I.</a:t>
            </a:r>
            <a:r>
              <a:rPr lang="en-US" sz="6600" b="1" dirty="0" smtClean="0">
                <a:solidFill>
                  <a:schemeClr val="accent4"/>
                </a:solidFill>
              </a:rPr>
              <a:t>D.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8509" y="1260734"/>
            <a:ext cx="82450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High-level modules should not depend on low-level modules. Both should depend on abstractions.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endParaRPr lang="en-US" sz="2800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Abstractions should not depend on details. Details should depend on abstractions.</a:t>
            </a:r>
          </a:p>
          <a:p>
            <a:pPr>
              <a:lnSpc>
                <a:spcPct val="150000"/>
              </a:lnSpc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8237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8509" y="1260734"/>
            <a:ext cx="82450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High-level modules should not depend on low-level modules. Both should depend on abstractions.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endParaRPr lang="en-US" sz="2800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b="1" i="1" dirty="0" smtClean="0">
                <a:solidFill>
                  <a:schemeClr val="accent4"/>
                </a:solidFill>
              </a:rPr>
              <a:t>Abstractions should not depend on details. Details should depend on abstractions.</a:t>
            </a:r>
          </a:p>
          <a:p>
            <a:pPr>
              <a:lnSpc>
                <a:spcPct val="150000"/>
              </a:lnSpc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6451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35964" y="1688592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4816" y="3499104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4816" y="1688592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  Interface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272028" y="1895856"/>
            <a:ext cx="1732788" cy="4876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797296" y="2590800"/>
            <a:ext cx="451104" cy="908304"/>
          </a:xfrm>
          <a:prstGeom prst="upArrow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608576" y="1203222"/>
            <a:ext cx="2901696" cy="353946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35964" y="1688592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004816" y="4218432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4816" y="1688592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  Interface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72028" y="1895856"/>
            <a:ext cx="1732788" cy="4876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97296" y="2590800"/>
            <a:ext cx="451104" cy="1627632"/>
          </a:xfrm>
          <a:prstGeom prst="upArrow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03148" y="1158240"/>
            <a:ext cx="6914388" cy="195072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" y="749495"/>
            <a:ext cx="6605097" cy="5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" y="749495"/>
            <a:ext cx="6605097" cy="500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1582730"/>
            <a:ext cx="6517256" cy="4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" y="749495"/>
            <a:ext cx="6605097" cy="500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1582730"/>
            <a:ext cx="6517256" cy="454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2369808"/>
            <a:ext cx="6683112" cy="4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6" y="749495"/>
            <a:ext cx="6605097" cy="5005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1582730"/>
            <a:ext cx="6517256" cy="454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2369808"/>
            <a:ext cx="6683112" cy="48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49" y="3183416"/>
            <a:ext cx="919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</a:t>
            </a:r>
            <a:r>
              <a:rPr lang="en-US" sz="2400" dirty="0" smtClean="0"/>
              <a:t>a new behavior. </a:t>
            </a:r>
          </a:p>
          <a:p>
            <a:endParaRPr lang="en-US" sz="2400" dirty="0"/>
          </a:p>
          <a:p>
            <a:r>
              <a:rPr lang="en-US" sz="2400" dirty="0" smtClean="0"/>
              <a:t>Rules: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* Alien will move three spaces </a:t>
            </a:r>
            <a:r>
              <a:rPr lang="en-US" sz="2400" dirty="0" smtClean="0"/>
              <a:t>in one direction (chosen randomly)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* Alien will turn in random direction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* Alien will fire a </a:t>
            </a:r>
            <a:r>
              <a:rPr lang="en-US" sz="2400" dirty="0" smtClean="0"/>
              <a:t>rocket</a:t>
            </a:r>
            <a:r>
              <a:rPr lang="en-US" sz="2400" dirty="0" smtClean="0"/>
              <a:t> </a:t>
            </a:r>
            <a:r>
              <a:rPr lang="en-US" sz="2400" dirty="0" smtClean="0"/>
              <a:t>in that direction</a:t>
            </a:r>
          </a:p>
          <a:p>
            <a:endParaRPr lang="en-US" sz="2400" dirty="0"/>
          </a:p>
          <a:p>
            <a:r>
              <a:rPr lang="en-US" sz="2400" dirty="0" smtClean="0"/>
              <a:t>Inject this behavior into any Alien that is </a:t>
            </a:r>
            <a:r>
              <a:rPr lang="en-US" sz="2400" dirty="0" smtClean="0"/>
              <a:t>added </a:t>
            </a:r>
            <a:r>
              <a:rPr lang="en-US" sz="2400" dirty="0" smtClean="0"/>
              <a:t>using the ‘Shooter’ </a:t>
            </a:r>
            <a:r>
              <a:rPr lang="en-US" sz="2400" dirty="0" smtClean="0"/>
              <a:t>option. Use Tracker and </a:t>
            </a:r>
            <a:r>
              <a:rPr lang="en-US" sz="2400" dirty="0" err="1" smtClean="0"/>
              <a:t>WallBuilder</a:t>
            </a:r>
            <a:r>
              <a:rPr lang="en-US" sz="2400" dirty="0" smtClean="0"/>
              <a:t> as a roadmap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3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8509" y="1260734"/>
            <a:ext cx="82450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High-level modules should not depend on low-level modules. Both should depend on abstractions.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endParaRPr lang="en-US" sz="2800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Abstractions should not depend on details. Details should depend on abstractions.</a:t>
            </a:r>
          </a:p>
          <a:p>
            <a:pPr>
              <a:lnSpc>
                <a:spcPct val="150000"/>
              </a:lnSpc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4290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8509" y="1260734"/>
            <a:ext cx="82450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b="1" i="1" dirty="0" smtClean="0">
                <a:solidFill>
                  <a:schemeClr val="accent4"/>
                </a:solidFill>
              </a:rPr>
              <a:t>High-level modules should not depend on low-level modules. Both should depend on abstractions.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endParaRPr lang="en-US" sz="2800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Abstractions should not depend on details. Details should depend on abstractions.</a:t>
            </a:r>
          </a:p>
          <a:p>
            <a:pPr>
              <a:lnSpc>
                <a:spcPct val="150000"/>
              </a:lnSpc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6345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9472" y="1085088"/>
            <a:ext cx="1731264" cy="987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32048" y="2328672"/>
            <a:ext cx="1731264" cy="987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6064" y="3773424"/>
            <a:ext cx="1731264" cy="987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cxnSp>
        <p:nvCxnSpPr>
          <p:cNvPr id="6" name="Elbow Connector 5"/>
          <p:cNvCxnSpPr>
            <a:stCxn id="2" idx="3"/>
            <a:endCxn id="3" idx="0"/>
          </p:cNvCxnSpPr>
          <p:nvPr/>
        </p:nvCxnSpPr>
        <p:spPr>
          <a:xfrm>
            <a:off x="2840736" y="1578864"/>
            <a:ext cx="1456944" cy="74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</p:cNvCxnSpPr>
          <p:nvPr/>
        </p:nvCxnSpPr>
        <p:spPr>
          <a:xfrm>
            <a:off x="5163312" y="2822448"/>
            <a:ext cx="1548384" cy="914400"/>
          </a:xfrm>
          <a:prstGeom prst="bentConnector3">
            <a:avLst>
              <a:gd name="adj1" fmla="val 100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07008" y="1097280"/>
            <a:ext cx="2036064" cy="9022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04816" y="1097280"/>
            <a:ext cx="2036064" cy="9022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5964" y="3602736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4816" y="5413248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4816" y="3602736"/>
            <a:ext cx="2036064" cy="9022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Printer Interface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43072" y="1304544"/>
            <a:ext cx="1761744" cy="4876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72028" y="3810000"/>
            <a:ext cx="1732788" cy="4876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797296" y="4504944"/>
            <a:ext cx="451104" cy="908304"/>
          </a:xfrm>
          <a:prstGeom prst="upArrow">
            <a:avLst/>
          </a:prstGeom>
          <a:ln w="38100"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07008" y="463296"/>
            <a:ext cx="55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this: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07008" y="2748034"/>
            <a:ext cx="557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402297"/>
            <a:ext cx="1730672" cy="389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1" y="1304442"/>
            <a:ext cx="3941613" cy="3560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6" y="4353266"/>
            <a:ext cx="3535583" cy="16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402297"/>
            <a:ext cx="1730672" cy="389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1" y="1304442"/>
            <a:ext cx="3941613" cy="3560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6" y="4353266"/>
            <a:ext cx="3535583" cy="16695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07008" y="1743456"/>
            <a:ext cx="1097280" cy="463296"/>
          </a:xfrm>
          <a:prstGeom prst="ellipse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402297"/>
            <a:ext cx="1730672" cy="389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1" y="1304442"/>
            <a:ext cx="3941613" cy="3560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76" y="4353266"/>
            <a:ext cx="3535583" cy="16695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218688" y="950976"/>
            <a:ext cx="536448" cy="186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23872" y="950976"/>
            <a:ext cx="1194816" cy="8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5" y="292522"/>
            <a:ext cx="1470080" cy="696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" y="1354732"/>
            <a:ext cx="4580228" cy="3631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07" y="3537100"/>
            <a:ext cx="3845358" cy="1425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14" y="1389802"/>
            <a:ext cx="3818229" cy="1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32527</TotalTime>
  <Words>793</Words>
  <Application>Microsoft Office PowerPoint</Application>
  <PresentationFormat>Widescreen</PresentationFormat>
  <Paragraphs>94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Jordan, Phil</cp:lastModifiedBy>
  <cp:revision>28</cp:revision>
  <dcterms:created xsi:type="dcterms:W3CDTF">2014-11-13T00:58:45Z</dcterms:created>
  <dcterms:modified xsi:type="dcterms:W3CDTF">2014-12-19T14:53:10Z</dcterms:modified>
</cp:coreProperties>
</file>