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85" r:id="rId8"/>
    <p:sldId id="287" r:id="rId9"/>
    <p:sldId id="284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2841" autoAdjust="0"/>
  </p:normalViewPr>
  <p:slideViewPr>
    <p:cSldViewPr snapToGrid="0">
      <p:cViewPr varScale="1">
        <p:scale>
          <a:sx n="64" d="100"/>
          <a:sy n="64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design</a:t>
            </a:r>
            <a:r>
              <a:rPr lang="en-US" baseline="0" dirty="0" smtClean="0"/>
              <a:t> required constant change to </a:t>
            </a:r>
            <a:r>
              <a:rPr lang="en-US" baseline="0" dirty="0" err="1" smtClean="0"/>
              <a:t>ReportEngine</a:t>
            </a:r>
            <a:endParaRPr lang="en-US" baseline="0" dirty="0" smtClean="0"/>
          </a:p>
          <a:p>
            <a:r>
              <a:rPr lang="en-US" baseline="0" dirty="0" smtClean="0"/>
              <a:t>New design only requires creation of new classes for new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APPLICATION!</a:t>
            </a:r>
          </a:p>
          <a:p>
            <a:r>
              <a:rPr lang="en-US" dirty="0" smtClean="0"/>
              <a:t>Call</a:t>
            </a:r>
            <a:r>
              <a:rPr lang="en-US" baseline="0" dirty="0" smtClean="0"/>
              <a:t> out that they should be able to build and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Open/Closed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S.</a:t>
            </a:r>
            <a:r>
              <a:rPr lang="en-US" sz="6600" b="1" dirty="0" smtClean="0">
                <a:solidFill>
                  <a:schemeClr val="accent4"/>
                </a:solidFill>
              </a:rPr>
              <a:t>O</a:t>
            </a:r>
            <a:r>
              <a:rPr lang="en-US" sz="4800" dirty="0" smtClean="0">
                <a:solidFill>
                  <a:schemeClr val="accent4"/>
                </a:solidFill>
              </a:rPr>
              <a:t>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b="1" dirty="0" err="1" smtClean="0"/>
              <a:t>Functionality</a:t>
            </a:r>
            <a:r>
              <a:rPr lang="fr-CA" sz="1600" b="1" dirty="0" smtClean="0"/>
              <a:t> (</a:t>
            </a:r>
            <a:r>
              <a:rPr lang="fr-CA" sz="1600" b="1" dirty="0" err="1" smtClean="0"/>
              <a:t>Already</a:t>
            </a:r>
            <a:r>
              <a:rPr lang="fr-CA" sz="1600" b="1" dirty="0" smtClean="0"/>
              <a:t> </a:t>
            </a:r>
            <a:r>
              <a:rPr lang="fr-CA" sz="1600" b="1" dirty="0" err="1" smtClean="0"/>
              <a:t>Implemented</a:t>
            </a:r>
            <a:r>
              <a:rPr lang="fr-CA" sz="1600" b="1" dirty="0" smtClean="0"/>
              <a:t>)</a:t>
            </a:r>
          </a:p>
          <a:p>
            <a:r>
              <a:rPr lang="fr-CA" sz="1600" dirty="0" err="1" smtClean="0"/>
              <a:t>Rovers</a:t>
            </a:r>
            <a:r>
              <a:rPr lang="fr-CA" sz="1600" dirty="0" smtClean="0"/>
              <a:t> </a:t>
            </a:r>
            <a:r>
              <a:rPr lang="fr-CA" sz="1600" dirty="0"/>
              <a:t>are </a:t>
            </a:r>
            <a:r>
              <a:rPr lang="fr-CA" sz="1600" dirty="0" err="1"/>
              <a:t>equipped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3 missiles and 3 </a:t>
            </a:r>
            <a:r>
              <a:rPr lang="fr-CA" sz="1600" dirty="0" err="1"/>
              <a:t>mortars</a:t>
            </a:r>
            <a:endParaRPr lang="fr-CA" sz="1600" dirty="0"/>
          </a:p>
          <a:p>
            <a:r>
              <a:rPr lang="fr-CA" sz="1600" dirty="0" err="1"/>
              <a:t>Missile’s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5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/>
              <a:t>Missile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in the </a:t>
            </a:r>
            <a:r>
              <a:rPr lang="fr-CA" sz="1600" dirty="0" err="1"/>
              <a:t>way</a:t>
            </a:r>
            <a:endParaRPr lang="fr-CA" sz="1600" dirty="0"/>
          </a:p>
          <a:p>
            <a:r>
              <a:rPr lang="fr-CA" sz="1600" dirty="0" err="1"/>
              <a:t>Mortar’s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10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only</a:t>
            </a:r>
            <a:r>
              <a:rPr lang="fr-CA" sz="1600" dirty="0"/>
              <a:t>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</a:t>
            </a:r>
            <a:r>
              <a:rPr lang="fr-CA" sz="1600" dirty="0" err="1"/>
              <a:t>at</a:t>
            </a:r>
            <a:r>
              <a:rPr lang="fr-CA" sz="1600" dirty="0"/>
              <a:t> </a:t>
            </a:r>
            <a:r>
              <a:rPr lang="fr-CA" sz="1600" dirty="0" smtClean="0"/>
              <a:t>landing</a:t>
            </a:r>
          </a:p>
          <a:p>
            <a:r>
              <a:rPr lang="fr-CA" sz="1600" dirty="0" smtClean="0"/>
              <a:t>Collisions </a:t>
            </a:r>
            <a:r>
              <a:rPr lang="fr-CA" sz="1600" dirty="0"/>
              <a:t>destroy </a:t>
            </a:r>
            <a:r>
              <a:rPr lang="fr-CA" sz="1600" dirty="0" smtClean="0"/>
              <a:t>obstacles</a:t>
            </a:r>
            <a:endParaRPr lang="fr-CA" sz="1600" dirty="0"/>
          </a:p>
          <a:p>
            <a:r>
              <a:rPr lang="fr-CA" sz="1600" dirty="0"/>
              <a:t>Non-collisions </a:t>
            </a:r>
            <a:r>
              <a:rPr lang="fr-CA" sz="1600" dirty="0" err="1"/>
              <a:t>create</a:t>
            </a:r>
            <a:r>
              <a:rPr lang="fr-CA" sz="1600" dirty="0"/>
              <a:t> indestructible </a:t>
            </a:r>
            <a:r>
              <a:rPr lang="fr-CA" sz="1600" dirty="0" smtClean="0"/>
              <a:t>obstacles</a:t>
            </a:r>
          </a:p>
          <a:p>
            <a:pPr marL="0" indent="0">
              <a:buNone/>
            </a:pPr>
            <a:r>
              <a:rPr lang="fr-CA" sz="1600" b="1" dirty="0" err="1" smtClean="0"/>
              <a:t>Exercise</a:t>
            </a:r>
            <a:endParaRPr lang="fr-CA" sz="1600" b="1" dirty="0"/>
          </a:p>
          <a:p>
            <a:pPr marL="514350" indent="-514350">
              <a:buAutoNum type="arabicPeriod"/>
            </a:pPr>
            <a:r>
              <a:rPr lang="fr-CA" sz="1600" dirty="0" err="1"/>
              <a:t>Make</a:t>
            </a:r>
            <a:r>
              <a:rPr lang="fr-CA" sz="1600" dirty="0"/>
              <a:t> Projectile class abstract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Create</a:t>
            </a:r>
            <a:r>
              <a:rPr lang="fr-CA" sz="1600" dirty="0"/>
              <a:t> Missile and </a:t>
            </a:r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subclasses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inherit</a:t>
            </a:r>
            <a:r>
              <a:rPr lang="fr-CA" sz="1600" dirty="0"/>
              <a:t> Projectile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Extract</a:t>
            </a:r>
            <a:r>
              <a:rPr lang="fr-CA" sz="1600" dirty="0"/>
              <a:t> </a:t>
            </a:r>
            <a:r>
              <a:rPr lang="fr-CA" sz="1600" dirty="0" err="1"/>
              <a:t>functionality</a:t>
            </a:r>
            <a:r>
              <a:rPr lang="fr-CA" sz="1600" dirty="0"/>
              <a:t> out to classes </a:t>
            </a:r>
            <a:r>
              <a:rPr lang="fr-CA" sz="1600" dirty="0" err="1"/>
              <a:t>based</a:t>
            </a:r>
            <a:r>
              <a:rPr lang="fr-CA" sz="1600" dirty="0"/>
              <a:t> on </a:t>
            </a:r>
            <a:r>
              <a:rPr lang="fr-CA" sz="1600" dirty="0" err="1"/>
              <a:t>IsMortar</a:t>
            </a:r>
            <a:endParaRPr lang="fr-CA" sz="1600" dirty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Hint</a:t>
            </a:r>
            <a:r>
              <a:rPr lang="fr-CA" sz="1400" dirty="0"/>
              <a:t> – Projectile </a:t>
            </a:r>
            <a:r>
              <a:rPr lang="fr-CA" sz="1400" dirty="0" err="1"/>
              <a:t>should</a:t>
            </a:r>
            <a:r>
              <a:rPr lang="fr-CA" sz="1400" dirty="0"/>
              <a:t> not have </a:t>
            </a:r>
            <a:r>
              <a:rPr lang="fr-CA" sz="1400" dirty="0" err="1" smtClean="0"/>
              <a:t>IsMortar</a:t>
            </a:r>
            <a:endParaRPr lang="fr-CA" sz="14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Booleans</a:t>
            </a:r>
            <a:r>
              <a:rPr lang="fr-CA" sz="1400" dirty="0"/>
              <a:t> </a:t>
            </a:r>
            <a:r>
              <a:rPr lang="fr-CA" sz="1400" dirty="0" err="1"/>
              <a:t>determining</a:t>
            </a:r>
            <a:r>
              <a:rPr lang="fr-CA" sz="1400" dirty="0"/>
              <a:t> </a:t>
            </a:r>
            <a:r>
              <a:rPr lang="fr-CA" sz="1400" dirty="0" err="1"/>
              <a:t>functionality</a:t>
            </a:r>
            <a:r>
              <a:rPr lang="fr-CA" sz="1400" dirty="0"/>
              <a:t> are code </a:t>
            </a:r>
            <a:r>
              <a:rPr lang="fr-CA" sz="1400" dirty="0" err="1"/>
              <a:t>smells</a:t>
            </a:r>
            <a:r>
              <a:rPr lang="fr-CA" sz="1400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/>
              <a:t>If a new projectile </a:t>
            </a:r>
            <a:r>
              <a:rPr lang="fr-CA" sz="1400" dirty="0" err="1"/>
              <a:t>is</a:t>
            </a:r>
            <a:r>
              <a:rPr lang="fr-CA" sz="1400" dirty="0"/>
              <a:t> </a:t>
            </a:r>
            <a:r>
              <a:rPr lang="fr-CA" sz="1400" dirty="0" err="1"/>
              <a:t>added</a:t>
            </a:r>
            <a:r>
              <a:rPr lang="fr-CA" sz="1400" dirty="0"/>
              <a:t>, </a:t>
            </a:r>
            <a:r>
              <a:rPr lang="fr-CA" sz="1400" dirty="0" err="1"/>
              <a:t>then</a:t>
            </a:r>
            <a:r>
              <a:rPr lang="fr-CA" sz="1400" dirty="0"/>
              <a:t> the </a:t>
            </a:r>
            <a:r>
              <a:rPr lang="fr-CA" sz="1400" dirty="0" err="1"/>
              <a:t>FireProjectile</a:t>
            </a:r>
            <a:r>
              <a:rPr lang="fr-CA" sz="1400" dirty="0"/>
              <a:t> has to </a:t>
            </a:r>
            <a:r>
              <a:rPr lang="fr-CA" sz="1400" dirty="0" err="1"/>
              <a:t>be</a:t>
            </a:r>
            <a:r>
              <a:rPr lang="fr-CA" sz="1400" dirty="0"/>
              <a:t> </a:t>
            </a:r>
            <a:r>
              <a:rPr lang="fr-CA" sz="1400" dirty="0" err="1"/>
              <a:t>changed</a:t>
            </a:r>
            <a:r>
              <a:rPr lang="fr-CA" sz="1400" dirty="0"/>
              <a:t> in Rover class</a:t>
            </a:r>
          </a:p>
          <a:p>
            <a:pPr marL="971550" lvl="1" indent="-514350">
              <a:buFont typeface="+mj-lt"/>
              <a:buAutoNum type="alphaLcParenR"/>
            </a:pPr>
            <a:endParaRPr lang="fr-CA" sz="1400" i="1" dirty="0" smtClean="0"/>
          </a:p>
          <a:p>
            <a:endParaRPr lang="fr-CA" sz="2000" i="1" dirty="0"/>
          </a:p>
          <a:p>
            <a:pPr marL="0" indent="0">
              <a:buNone/>
            </a:pPr>
            <a:endParaRPr lang="fr-CA" sz="2000" dirty="0"/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28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5072" y="1690688"/>
            <a:ext cx="3586843" cy="21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&lt;abstract&gt;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Projectile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MaxRange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Mars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PositionalAdjustments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err="1" smtClean="0"/>
              <a:t>IsCollisionDetected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Launch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83872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51915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4214" y="3196057"/>
            <a:ext cx="1420586" cy="13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21930" y="3370765"/>
            <a:ext cx="1300843" cy="12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sz="32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991877"/>
            <a:ext cx="12063153" cy="38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CA" b="1" dirty="0" err="1" smtClean="0"/>
              <a:t>Functionality</a:t>
            </a:r>
            <a:endParaRPr lang="fr-CA" b="1" dirty="0" smtClean="0"/>
          </a:p>
          <a:p>
            <a:pPr>
              <a:defRPr/>
            </a:pPr>
            <a:r>
              <a:rPr lang="fr-CA" dirty="0" smtClean="0"/>
              <a:t>Obstacles </a:t>
            </a:r>
            <a:r>
              <a:rPr lang="fr-CA" dirty="0" err="1"/>
              <a:t>created</a:t>
            </a:r>
            <a:r>
              <a:rPr lang="fr-CA" dirty="0"/>
              <a:t> by a projectile must </a:t>
            </a:r>
            <a:r>
              <a:rPr lang="fr-CA" dirty="0" err="1"/>
              <a:t>be</a:t>
            </a:r>
            <a:r>
              <a:rPr lang="fr-CA" dirty="0"/>
              <a:t> indestructible</a:t>
            </a:r>
          </a:p>
          <a:p>
            <a:pPr marL="0" indent="0">
              <a:buNone/>
              <a:defRPr/>
            </a:pPr>
            <a:r>
              <a:rPr lang="fr-CA" b="1" dirty="0" err="1" smtClean="0"/>
              <a:t>Exercise</a:t>
            </a:r>
            <a:endParaRPr lang="fr-CA" b="1" dirty="0" smtClean="0"/>
          </a:p>
          <a:p>
            <a:pPr marL="514350" indent="-514350">
              <a:buAutoNum type="arabicPeriod"/>
              <a:defRPr/>
            </a:pPr>
            <a:r>
              <a:rPr lang="fr-CA" dirty="0" err="1" smtClean="0"/>
              <a:t>Allow</a:t>
            </a:r>
            <a:r>
              <a:rPr lang="fr-CA" dirty="0" smtClean="0"/>
              <a:t> </a:t>
            </a:r>
            <a:r>
              <a:rPr lang="fr-CA" dirty="0" err="1" smtClean="0"/>
              <a:t>easily</a:t>
            </a:r>
            <a:r>
              <a:rPr lang="fr-CA" dirty="0" smtClean="0"/>
              <a:t> </a:t>
            </a:r>
            <a:r>
              <a:rPr lang="fr-CA" dirty="0" err="1" smtClean="0"/>
              <a:t>adding</a:t>
            </a:r>
            <a:r>
              <a:rPr lang="fr-CA" dirty="0" smtClean="0"/>
              <a:t> new obstacle types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additional</a:t>
            </a:r>
            <a:r>
              <a:rPr lang="fr-CA" dirty="0"/>
              <a:t/>
            </a:r>
            <a:br>
              <a:rPr lang="fr-CA" dirty="0"/>
            </a:br>
            <a:r>
              <a:rPr lang="fr-CA" dirty="0" err="1" smtClean="0"/>
              <a:t>characteristics</a:t>
            </a:r>
            <a:endParaRPr lang="fr-CA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fr-CA" dirty="0" err="1" smtClean="0"/>
              <a:t>Create</a:t>
            </a:r>
            <a:r>
              <a:rPr lang="fr-CA" dirty="0" smtClean="0"/>
              <a:t> a new obstacle type</a:t>
            </a:r>
          </a:p>
          <a:p>
            <a:pPr marL="457200" lvl="1" indent="0">
              <a:buNone/>
              <a:defRPr/>
            </a:pPr>
            <a:r>
              <a:rPr lang="fr-CA" dirty="0" smtClean="0"/>
              <a:t> </a:t>
            </a:r>
            <a:r>
              <a:rPr lang="fr-CA" dirty="0" err="1" smtClean="0"/>
              <a:t>Hint</a:t>
            </a:r>
            <a:r>
              <a:rPr lang="fr-CA" dirty="0" smtClean="0"/>
              <a:t> – Look at </a:t>
            </a:r>
            <a:r>
              <a:rPr lang="fr-CA" dirty="0" err="1" smtClean="0"/>
              <a:t>picture</a:t>
            </a:r>
            <a:r>
              <a:rPr lang="fr-CA" dirty="0" smtClean="0"/>
              <a:t>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endParaRPr lang="fr-CA" dirty="0" smtClean="0"/>
          </a:p>
          <a:p>
            <a:pPr marL="971550" lvl="1" indent="-514350">
              <a:buAutoNum type="arabicPeriod"/>
              <a:defRPr/>
            </a:pPr>
            <a:endParaRPr lang="fr-CA" dirty="0"/>
          </a:p>
          <a:p>
            <a:pPr marL="0" indent="0">
              <a:buNone/>
              <a:defRPr/>
            </a:pPr>
            <a:endParaRPr lang="fr-CA" b="1" dirty="0"/>
          </a:p>
          <a:p>
            <a:pPr>
              <a:defRPr/>
            </a:pPr>
            <a:endParaRPr lang="fr-CA" dirty="0"/>
          </a:p>
        </p:txBody>
      </p:sp>
      <p:pic>
        <p:nvPicPr>
          <p:cNvPr id="4" name="Picture 2" descr="http://s11.postimg.org/qn4l5s6lv/Meteor_Crater_Preview01_jpgd174b5ab_f9d9_41c4_89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91" y="3882736"/>
            <a:ext cx="27273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564" y="1690688"/>
            <a:ext cx="3831772" cy="161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Obstacle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Location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809999" y="4876799"/>
            <a:ext cx="3831771" cy="11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3986" y="3151415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Originally</a:t>
            </a:r>
            <a:r>
              <a:rPr lang="fr-CA" sz="3600" dirty="0"/>
              <a:t> </a:t>
            </a:r>
            <a:r>
              <a:rPr lang="fr-CA" sz="3600" dirty="0" err="1"/>
              <a:t>credited</a:t>
            </a:r>
            <a:r>
              <a:rPr lang="fr-CA" sz="3600" dirty="0"/>
              <a:t> to Bertrand Meyer in 1988</a:t>
            </a:r>
          </a:p>
          <a:p>
            <a:r>
              <a:rPr lang="fr-CA" sz="3600" b="1" dirty="0"/>
              <a:t>Open</a:t>
            </a:r>
            <a:r>
              <a:rPr lang="fr-CA" sz="3600" dirty="0"/>
              <a:t> for extension, but </a:t>
            </a:r>
            <a:r>
              <a:rPr lang="fr-CA" sz="3600" b="1" dirty="0" err="1"/>
              <a:t>Closed</a:t>
            </a:r>
            <a:r>
              <a:rPr lang="fr-CA" sz="3600" dirty="0"/>
              <a:t> for modification</a:t>
            </a:r>
          </a:p>
          <a:p>
            <a:r>
              <a:rPr lang="fr-CA" sz="3600" dirty="0" err="1"/>
              <a:t>Redefined</a:t>
            </a:r>
            <a:r>
              <a:rPr lang="fr-CA" sz="3600" dirty="0"/>
              <a:t> to </a:t>
            </a:r>
            <a:r>
              <a:rPr lang="fr-CA" sz="3600" dirty="0" err="1"/>
              <a:t>advocate</a:t>
            </a:r>
            <a:r>
              <a:rPr lang="fr-CA" sz="3600" dirty="0"/>
              <a:t> </a:t>
            </a:r>
            <a:r>
              <a:rPr lang="fr-CA" sz="3600" dirty="0" err="1"/>
              <a:t>using</a:t>
            </a:r>
            <a:r>
              <a:rPr lang="fr-CA" sz="3600" dirty="0"/>
              <a:t> abstract base classes</a:t>
            </a:r>
          </a:p>
          <a:p>
            <a:r>
              <a:rPr lang="fr-CA" sz="3600" dirty="0" err="1"/>
              <a:t>Continually</a:t>
            </a:r>
            <a:r>
              <a:rPr lang="fr-CA" sz="3600" dirty="0"/>
              <a:t> </a:t>
            </a:r>
            <a:r>
              <a:rPr lang="fr-CA" sz="3600" dirty="0" err="1"/>
              <a:t>evolving</a:t>
            </a:r>
            <a:endParaRPr lang="fr-CA" sz="3600" dirty="0"/>
          </a:p>
        </p:txBody>
      </p:sp>
      <p:pic>
        <p:nvPicPr>
          <p:cNvPr id="4" name="Picture 2" descr="http://upload.wikimedia.org/wikipedia/commons/2/28/Bertrand_Meyer_IMG_24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6" y="4001294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aiken2051.com/images/cropped/Alien%20thinking%20things%20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77" y="3247592"/>
            <a:ext cx="3379999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/>
              <a:t>Concepts </a:t>
            </a:r>
            <a:r>
              <a:rPr lang="fr-CA" sz="3600" dirty="0" err="1"/>
              <a:t>at</a:t>
            </a:r>
            <a:r>
              <a:rPr lang="fr-CA" sz="3600" dirty="0"/>
              <a:t> </a:t>
            </a:r>
            <a:r>
              <a:rPr lang="en-US" sz="3600" dirty="0"/>
              <a:t>odds</a:t>
            </a:r>
            <a:r>
              <a:rPr lang="fr-CA" sz="3600" dirty="0"/>
              <a:t>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each</a:t>
            </a:r>
            <a:r>
              <a:rPr lang="fr-CA" sz="3600" dirty="0"/>
              <a:t> </a:t>
            </a:r>
            <a:r>
              <a:rPr lang="fr-CA" sz="3600" dirty="0" err="1"/>
              <a:t>other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change classes</a:t>
            </a:r>
          </a:p>
          <a:p>
            <a:pPr>
              <a:defRPr/>
            </a:pPr>
            <a:r>
              <a:rPr lang="fr-CA" sz="3600" dirty="0"/>
              <a:t>Open for </a:t>
            </a:r>
            <a:r>
              <a:rPr lang="fr-CA" sz="3600" dirty="0" err="1"/>
              <a:t>most</a:t>
            </a:r>
            <a:r>
              <a:rPr lang="fr-CA" sz="3600" dirty="0"/>
              <a:t> probable changes</a:t>
            </a:r>
          </a:p>
        </p:txBody>
      </p:sp>
    </p:spTree>
    <p:extLst>
      <p:ext uri="{BB962C8B-B14F-4D97-AF65-F5344CB8AC3E}">
        <p14:creationId xmlns:p14="http://schemas.microsoft.com/office/powerpoint/2010/main" val="2903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change code once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works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rewrite tests</a:t>
            </a:r>
          </a:p>
          <a:p>
            <a:pPr>
              <a:defRPr/>
            </a:pPr>
            <a:r>
              <a:rPr lang="fr-CA" sz="3600" dirty="0" err="1"/>
              <a:t>Doesn’t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</a:t>
            </a:r>
            <a:r>
              <a:rPr lang="fr-CA" sz="3600" dirty="0" err="1"/>
              <a:t>apply</a:t>
            </a:r>
            <a:r>
              <a:rPr lang="fr-CA" sz="3600" dirty="0"/>
              <a:t> to base classes</a:t>
            </a:r>
          </a:p>
        </p:txBody>
      </p:sp>
      <p:pic>
        <p:nvPicPr>
          <p:cNvPr id="6" name="Picture 2" descr="http://wac.450f.edgecastcdn.net/80450F/screencrush.com/files/2014/06/guardians-of-the-galaxy-poster-rocket-groot-d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08" y="3723347"/>
            <a:ext cx="3882829" cy="25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1715"/>
            <a:ext cx="4596245" cy="4351338"/>
          </a:xfrm>
        </p:spPr>
        <p:txBody>
          <a:bodyPr>
            <a:normAutofit/>
          </a:bodyPr>
          <a:lstStyle/>
          <a:p>
            <a:r>
              <a:rPr lang="fr-CA" sz="3600" dirty="0"/>
              <a:t>Abstract base classes!</a:t>
            </a:r>
          </a:p>
          <a:p>
            <a:r>
              <a:rPr lang="fr-CA" sz="3600" dirty="0" err="1"/>
              <a:t>Inheritance</a:t>
            </a:r>
            <a:endParaRPr lang="fr-CA" sz="3600" dirty="0"/>
          </a:p>
          <a:p>
            <a:pPr marL="0" indent="0">
              <a:buNone/>
            </a:pPr>
            <a:endParaRPr lang="fr-CA" sz="3600" dirty="0"/>
          </a:p>
          <a:p>
            <a:endParaRPr lang="fr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4446" y="1721715"/>
            <a:ext cx="4499264" cy="4351338"/>
          </a:xfrm>
        </p:spPr>
        <p:txBody>
          <a:bodyPr>
            <a:normAutofit/>
          </a:bodyPr>
          <a:lstStyle/>
          <a:p>
            <a:r>
              <a:rPr lang="fr-CA" sz="3600" dirty="0" err="1"/>
              <a:t>Protected</a:t>
            </a:r>
            <a:r>
              <a:rPr lang="fr-CA" sz="3600" dirty="0"/>
              <a:t> </a:t>
            </a:r>
            <a:r>
              <a:rPr lang="fr-CA" sz="3600" dirty="0" err="1"/>
              <a:t>methods</a:t>
            </a:r>
            <a:endParaRPr lang="fr-CA" sz="3600" dirty="0"/>
          </a:p>
          <a:p>
            <a:r>
              <a:rPr lang="fr-CA" sz="3600" dirty="0"/>
              <a:t>Virtual and abstract </a:t>
            </a:r>
            <a:r>
              <a:rPr lang="fr-CA" sz="3600" dirty="0" err="1"/>
              <a:t>methods</a:t>
            </a:r>
            <a:endParaRPr lang="fr-CA" sz="3600" dirty="0"/>
          </a:p>
          <a:p>
            <a:endParaRPr lang="en-US" sz="3600" dirty="0"/>
          </a:p>
        </p:txBody>
      </p:sp>
      <p:pic>
        <p:nvPicPr>
          <p:cNvPr id="5" name="Picture 2" descr="http://static.squarespace.com/static/51b3dc8ee4b051b96ceb10de/t/5304e514e4b02793808a3416/1392829716978/dawww-groot-156869-a-1392798737-650-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3490194"/>
            <a:ext cx="5627374" cy="31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773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fr-CA" sz="3600" dirty="0" smtClean="0"/>
          </a:p>
          <a:p>
            <a:pPr marL="0" indent="0">
              <a:buNone/>
              <a:defRPr/>
            </a:pPr>
            <a:endParaRPr lang="fr-CA" sz="3600" dirty="0"/>
          </a:p>
          <a:p>
            <a:pPr>
              <a:defRPr/>
            </a:pPr>
            <a:endParaRPr lang="fr-CA" sz="3600" dirty="0" smtClean="0"/>
          </a:p>
          <a:p>
            <a:pPr>
              <a:defRPr/>
            </a:pPr>
            <a:endParaRPr lang="fr-CA" sz="3600" dirty="0"/>
          </a:p>
          <a:p>
            <a:pPr>
              <a:defRPr/>
            </a:pPr>
            <a:r>
              <a:rPr lang="fr-CA" sz="3600" dirty="0" err="1" smtClean="0"/>
              <a:t>What</a:t>
            </a:r>
            <a:r>
              <a:rPr lang="fr-CA" sz="3600" dirty="0" smtClean="0"/>
              <a:t> if </a:t>
            </a:r>
            <a:r>
              <a:rPr lang="fr-CA" sz="3600" dirty="0" err="1" smtClean="0"/>
              <a:t>we</a:t>
            </a:r>
            <a:r>
              <a:rPr lang="fr-CA" sz="3600" dirty="0" smtClean="0"/>
              <a:t> </a:t>
            </a:r>
            <a:r>
              <a:rPr lang="fr-CA" sz="3600" dirty="0" err="1" smtClean="0"/>
              <a:t>add</a:t>
            </a:r>
            <a:r>
              <a:rPr lang="fr-CA" sz="3600" dirty="0" smtClean="0"/>
              <a:t> </a:t>
            </a:r>
            <a:r>
              <a:rPr lang="fr-CA" sz="3600" dirty="0" err="1" smtClean="0"/>
              <a:t>another</a:t>
            </a:r>
            <a:r>
              <a:rPr lang="fr-CA" sz="3600" dirty="0" smtClean="0"/>
              <a:t> report type?</a:t>
            </a:r>
            <a:endParaRPr lang="fr-CA" sz="3600" dirty="0" smtClean="0"/>
          </a:p>
          <a:p>
            <a:pPr>
              <a:defRPr/>
            </a:pPr>
            <a:r>
              <a:rPr lang="fr-CA" sz="3600" dirty="0" smtClean="0"/>
              <a:t>Class </a:t>
            </a:r>
            <a:r>
              <a:rPr lang="fr-CA" sz="3600" dirty="0" err="1" smtClean="0"/>
              <a:t>is</a:t>
            </a:r>
            <a:r>
              <a:rPr lang="fr-CA" sz="3600" dirty="0" smtClean="0"/>
              <a:t> </a:t>
            </a:r>
            <a:r>
              <a:rPr lang="fr-CA" sz="3600" dirty="0" err="1" smtClean="0"/>
              <a:t>cluttered</a:t>
            </a:r>
            <a:r>
              <a:rPr lang="fr-CA" sz="3600" dirty="0" smtClean="0"/>
              <a:t> </a:t>
            </a:r>
            <a:r>
              <a:rPr lang="fr-CA" sz="3600" dirty="0" err="1" smtClean="0"/>
              <a:t>with</a:t>
            </a:r>
            <a:r>
              <a:rPr lang="fr-CA" sz="3600" dirty="0" smtClean="0"/>
              <a:t> a lot of </a:t>
            </a:r>
            <a:r>
              <a:rPr lang="fr-CA" sz="3600" dirty="0" err="1" smtClean="0"/>
              <a:t>private</a:t>
            </a:r>
            <a:r>
              <a:rPr lang="fr-CA" sz="3600" dirty="0" smtClean="0"/>
              <a:t> </a:t>
            </a:r>
            <a:r>
              <a:rPr lang="fr-CA" sz="3600" dirty="0" err="1" smtClean="0"/>
              <a:t>method</a:t>
            </a:r>
            <a:endParaRPr lang="fr-CA" sz="3600" dirty="0" smtClean="0"/>
          </a:p>
          <a:p>
            <a:pPr>
              <a:defRPr/>
            </a:pPr>
            <a:r>
              <a:rPr lang="fr-CA" sz="3600" dirty="0" smtClean="0"/>
              <a:t>Single </a:t>
            </a:r>
            <a:r>
              <a:rPr lang="fr-CA" sz="3600" dirty="0" err="1" smtClean="0"/>
              <a:t>Reponsibility</a:t>
            </a:r>
            <a:r>
              <a:rPr lang="fr-CA" sz="3600" dirty="0" smtClean="0"/>
              <a:t>?   </a:t>
            </a:r>
            <a:r>
              <a:rPr lang="fr-CA" sz="3600" dirty="0" err="1" smtClean="0"/>
              <a:t>Nope</a:t>
            </a:r>
            <a:r>
              <a:rPr lang="fr-CA" sz="3600" dirty="0" smtClean="0"/>
              <a:t>!</a:t>
            </a:r>
            <a:endParaRPr lang="fr-CA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63" y="1922316"/>
            <a:ext cx="6316337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773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sz="3600" dirty="0" err="1" smtClean="0"/>
              <a:t>Inheritance</a:t>
            </a:r>
            <a:r>
              <a:rPr lang="fr-CA" sz="3600" dirty="0" smtClean="0"/>
              <a:t> </a:t>
            </a:r>
            <a:r>
              <a:rPr lang="fr-CA" sz="3600" dirty="0" err="1" smtClean="0"/>
              <a:t>is</a:t>
            </a:r>
            <a:r>
              <a:rPr lang="fr-CA" sz="3600" dirty="0" smtClean="0"/>
              <a:t> not the </a:t>
            </a:r>
            <a:r>
              <a:rPr lang="fr-CA" sz="3600" dirty="0" err="1" smtClean="0"/>
              <a:t>only</a:t>
            </a:r>
            <a:r>
              <a:rPr lang="fr-CA" sz="3600" dirty="0" smtClean="0"/>
              <a:t> option…</a:t>
            </a:r>
          </a:p>
          <a:p>
            <a:pPr>
              <a:defRPr/>
            </a:pPr>
            <a:endParaRPr lang="fr-CA" sz="3600" dirty="0"/>
          </a:p>
          <a:p>
            <a:pPr>
              <a:defRPr/>
            </a:pPr>
            <a:endParaRPr lang="fr-CA" sz="3600" dirty="0" smtClean="0"/>
          </a:p>
          <a:p>
            <a:pPr>
              <a:defRPr/>
            </a:pPr>
            <a:endParaRPr lang="fr-CA" sz="3600" dirty="0"/>
          </a:p>
          <a:p>
            <a:pPr>
              <a:defRPr/>
            </a:pPr>
            <a:r>
              <a:rPr lang="fr-CA" sz="3600" dirty="0" err="1" smtClean="0"/>
              <a:t>Extend</a:t>
            </a:r>
            <a:r>
              <a:rPr lang="fr-CA" sz="3600" dirty="0" smtClean="0"/>
              <a:t> </a:t>
            </a:r>
            <a:r>
              <a:rPr lang="fr-CA" sz="3600" dirty="0" err="1" smtClean="0"/>
              <a:t>reporting</a:t>
            </a:r>
            <a:r>
              <a:rPr lang="fr-CA" sz="3600" dirty="0" smtClean="0"/>
              <a:t> </a:t>
            </a:r>
            <a:r>
              <a:rPr lang="fr-CA" sz="3600" dirty="0" err="1" smtClean="0"/>
              <a:t>functionality</a:t>
            </a:r>
            <a:r>
              <a:rPr lang="fr-CA" sz="3600" dirty="0" smtClean="0"/>
              <a:t> by </a:t>
            </a:r>
            <a:r>
              <a:rPr lang="fr-CA" sz="3600" dirty="0" err="1" smtClean="0"/>
              <a:t>introducing</a:t>
            </a:r>
            <a:r>
              <a:rPr lang="fr-CA" sz="3600" dirty="0"/>
              <a:t> </a:t>
            </a:r>
            <a:r>
              <a:rPr lang="fr-CA" sz="3600" dirty="0" smtClean="0"/>
              <a:t>new </a:t>
            </a:r>
            <a:r>
              <a:rPr lang="fr-CA" sz="3600" dirty="0" err="1" smtClean="0"/>
              <a:t>IReportGenerator</a:t>
            </a:r>
            <a:r>
              <a:rPr lang="fr-CA" sz="3600" dirty="0" smtClean="0"/>
              <a:t> </a:t>
            </a:r>
            <a:r>
              <a:rPr lang="fr-CA" sz="3600" dirty="0" err="1" smtClean="0"/>
              <a:t>implementations</a:t>
            </a:r>
            <a:endParaRPr lang="fr-CA" sz="3600" dirty="0" smtClean="0"/>
          </a:p>
          <a:p>
            <a:pPr>
              <a:defRPr/>
            </a:pPr>
            <a:r>
              <a:rPr lang="fr-CA" sz="3600" dirty="0" err="1" smtClean="0"/>
              <a:t>CreateReport</a:t>
            </a:r>
            <a:r>
              <a:rPr lang="fr-CA" sz="3600" dirty="0" smtClean="0"/>
              <a:t> </a:t>
            </a:r>
            <a:r>
              <a:rPr lang="fr-CA" sz="3600" dirty="0" err="1" smtClean="0"/>
              <a:t>never</a:t>
            </a:r>
            <a:r>
              <a:rPr lang="fr-CA" sz="3600" dirty="0" smtClean="0"/>
              <a:t> </a:t>
            </a:r>
            <a:r>
              <a:rPr lang="fr-CA" sz="3600" dirty="0" err="1" smtClean="0"/>
              <a:t>needs</a:t>
            </a:r>
            <a:r>
              <a:rPr lang="fr-CA" sz="3600" dirty="0" smtClean="0"/>
              <a:t> </a:t>
            </a:r>
            <a:r>
              <a:rPr lang="fr-CA" sz="3600" dirty="0" err="1" smtClean="0"/>
              <a:t>modified</a:t>
            </a:r>
            <a:endParaRPr lang="fr-CA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657042"/>
            <a:ext cx="7932409" cy="1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877" y="2831795"/>
            <a:ext cx="2784763" cy="16729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ReportEngine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CreateReport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CreateExcelReport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CreatePdfReport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4850" y="2578950"/>
            <a:ext cx="2784763" cy="10633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ReportEngine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CreateReport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8823" y="2828332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IReportGenerator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7192" y="4802605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ExcelGenerator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8822" y="4802605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PdfGenerator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6709613" y="3110618"/>
            <a:ext cx="599210" cy="0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 rot="10800000" flipV="1">
            <a:off x="5689575" y="4316433"/>
            <a:ext cx="3011629" cy="48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flipH="1">
            <a:off x="8701204" y="3392904"/>
            <a:ext cx="1" cy="14097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Changed</a:t>
            </a:r>
            <a:r>
              <a:rPr lang="fr-CA" sz="3600" dirty="0"/>
              <a:t> </a:t>
            </a:r>
            <a:r>
              <a:rPr lang="fr-CA" sz="3600" dirty="0" err="1"/>
              <a:t>requirements</a:t>
            </a:r>
            <a:r>
              <a:rPr lang="fr-CA" sz="3600" dirty="0"/>
              <a:t> for rover</a:t>
            </a:r>
          </a:p>
          <a:p>
            <a:pPr>
              <a:defRPr/>
            </a:pPr>
            <a:r>
              <a:rPr lang="fr-CA" sz="3600" dirty="0"/>
              <a:t>Will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adding</a:t>
            </a:r>
            <a:r>
              <a:rPr lang="fr-CA" sz="3600" dirty="0"/>
              <a:t> missiles</a:t>
            </a:r>
          </a:p>
          <a:p>
            <a:pPr>
              <a:defRPr/>
            </a:pPr>
            <a:r>
              <a:rPr lang="fr-CA" sz="3600" dirty="0" err="1"/>
              <a:t>Why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a mars rover </a:t>
            </a:r>
            <a:r>
              <a:rPr lang="fr-CA" sz="3600" dirty="0" err="1"/>
              <a:t>need</a:t>
            </a:r>
            <a:r>
              <a:rPr lang="fr-CA" sz="3600" dirty="0"/>
              <a:t> a missile?</a:t>
            </a:r>
          </a:p>
          <a:p>
            <a:pPr>
              <a:defRPr/>
            </a:pPr>
            <a:r>
              <a:rPr lang="fr-CA" sz="3600" dirty="0"/>
              <a:t>This </a:t>
            </a:r>
            <a:r>
              <a:rPr lang="fr-CA" sz="3600" dirty="0" err="1"/>
              <a:t>thing</a:t>
            </a:r>
            <a:r>
              <a:rPr lang="fr-CA" sz="3600" dirty="0"/>
              <a:t> </a:t>
            </a:r>
            <a:r>
              <a:rPr lang="fr-CA" sz="3600" dirty="0">
                <a:sym typeface="Wingdings" panose="05000000000000000000" pitchFamily="2" charset="2"/>
              </a:rPr>
              <a:t></a:t>
            </a:r>
            <a:endParaRPr lang="fr-CA" sz="3600" dirty="0"/>
          </a:p>
        </p:txBody>
      </p:sp>
      <p:pic>
        <p:nvPicPr>
          <p:cNvPr id="6" name="Picture 2" descr="http://2.bp.blogspot.com/-GaCROxSCRl0/Uv44ine21DI/AAAAAAAAkRk/wlI9UmFxllc/s1600/Alien+Qu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8" y="3733800"/>
            <a:ext cx="4134729" cy="22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21155</TotalTime>
  <Words>344</Words>
  <Application>Microsoft Office PowerPoint</Application>
  <PresentationFormat>Widescreen</PresentationFormat>
  <Paragraphs>109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History</vt:lpstr>
      <vt:lpstr>What does it mean?</vt:lpstr>
      <vt:lpstr>Benefits</vt:lpstr>
      <vt:lpstr>How to implement</vt:lpstr>
      <vt:lpstr>Example</vt:lpstr>
      <vt:lpstr>Example</vt:lpstr>
      <vt:lpstr>Example</vt:lpstr>
      <vt:lpstr>The Kata</vt:lpstr>
      <vt:lpstr>Step One</vt:lpstr>
      <vt:lpstr>Possible Solution</vt:lpstr>
      <vt:lpstr>Possible Solution</vt:lpstr>
      <vt:lpstr>Step Two</vt:lpstr>
      <vt:lpstr>Possible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Martin, Nicolas</cp:lastModifiedBy>
  <cp:revision>71</cp:revision>
  <dcterms:created xsi:type="dcterms:W3CDTF">2014-11-13T00:58:45Z</dcterms:created>
  <dcterms:modified xsi:type="dcterms:W3CDTF">2015-01-05T15:09:36Z</dcterms:modified>
</cp:coreProperties>
</file>