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1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7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9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  <p:sldMasterId id="2147483670" r:id="rId5"/>
    <p:sldMasterId id="2147483676" r:id="rId6"/>
    <p:sldMasterId id="2147483682" r:id="rId7"/>
    <p:sldMasterId id="2147483688" r:id="rId8"/>
    <p:sldMasterId id="2147483692" r:id="rId9"/>
    <p:sldMasterId id="2147483697" r:id="rId10"/>
    <p:sldMasterId id="2147483701" r:id="rId11"/>
    <p:sldMasterId id="2147483705" r:id="rId12"/>
    <p:sldMasterId id="2147483711" r:id="rId13"/>
    <p:sldMasterId id="2147483716" r:id="rId14"/>
    <p:sldMasterId id="2147483720" r:id="rId15"/>
    <p:sldMasterId id="2147483724" r:id="rId16"/>
    <p:sldMasterId id="2147483730" r:id="rId17"/>
    <p:sldMasterId id="2147483735" r:id="rId18"/>
    <p:sldMasterId id="2147483741" r:id="rId19"/>
    <p:sldMasterId id="2147483747" r:id="rId20"/>
  </p:sldMasterIdLst>
  <p:notesMasterIdLst>
    <p:notesMasterId r:id="rId54"/>
  </p:notesMasterIdLst>
  <p:handoutMasterIdLst>
    <p:handoutMasterId r:id="rId55"/>
  </p:handoutMasterIdLst>
  <p:sldIdLst>
    <p:sldId id="256" r:id="rId21"/>
    <p:sldId id="314" r:id="rId22"/>
    <p:sldId id="320" r:id="rId23"/>
    <p:sldId id="321" r:id="rId24"/>
    <p:sldId id="322" r:id="rId25"/>
    <p:sldId id="328" r:id="rId26"/>
    <p:sldId id="330" r:id="rId27"/>
    <p:sldId id="333" r:id="rId28"/>
    <p:sldId id="334" r:id="rId29"/>
    <p:sldId id="335" r:id="rId30"/>
    <p:sldId id="353" r:id="rId31"/>
    <p:sldId id="354" r:id="rId32"/>
    <p:sldId id="355" r:id="rId33"/>
    <p:sldId id="336" r:id="rId34"/>
    <p:sldId id="337" r:id="rId35"/>
    <p:sldId id="332" r:id="rId36"/>
    <p:sldId id="290" r:id="rId37"/>
    <p:sldId id="344" r:id="rId38"/>
    <p:sldId id="342" r:id="rId39"/>
    <p:sldId id="343" r:id="rId40"/>
    <p:sldId id="338" r:id="rId41"/>
    <p:sldId id="298" r:id="rId42"/>
    <p:sldId id="299" r:id="rId43"/>
    <p:sldId id="300" r:id="rId44"/>
    <p:sldId id="305" r:id="rId45"/>
    <p:sldId id="347" r:id="rId46"/>
    <p:sldId id="345" r:id="rId47"/>
    <p:sldId id="348" r:id="rId48"/>
    <p:sldId id="350" r:id="rId49"/>
    <p:sldId id="351" r:id="rId50"/>
    <p:sldId id="352" r:id="rId51"/>
    <p:sldId id="318" r:id="rId52"/>
    <p:sldId id="303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00"/>
    <a:srgbClr val="EA7070"/>
    <a:srgbClr val="E96565"/>
    <a:srgbClr val="1D1A36"/>
    <a:srgbClr val="3C356F"/>
    <a:srgbClr val="3F1A46"/>
    <a:srgbClr val="262626"/>
    <a:srgbClr val="1B306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3" autoAdjust="0"/>
    <p:restoredTop sz="84255" autoAdjust="0"/>
  </p:normalViewPr>
  <p:slideViewPr>
    <p:cSldViewPr>
      <p:cViewPr varScale="1">
        <p:scale>
          <a:sx n="73" d="100"/>
          <a:sy n="73" d="100"/>
        </p:scale>
        <p:origin x="466" y="7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91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slide" Target="slides/slide22.xml"/><Relationship Id="rId47" Type="http://schemas.openxmlformats.org/officeDocument/2006/relationships/slide" Target="slides/slide27.xml"/><Relationship Id="rId50" Type="http://schemas.openxmlformats.org/officeDocument/2006/relationships/slide" Target="slides/slide30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9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53" Type="http://schemas.openxmlformats.org/officeDocument/2006/relationships/slide" Target="slides/slide33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slide" Target="slides/slide28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59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1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slide" Target="slides/slide29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52" Type="http://schemas.openxmlformats.org/officeDocument/2006/relationships/slide" Target="slides/slide32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5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35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1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16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46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80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8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19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72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6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2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48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26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01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91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6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4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89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35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453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1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9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761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61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2974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22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4948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91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6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923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054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1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620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114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747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3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544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8455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26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24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7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76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639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6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7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28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2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7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2699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52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94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43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6073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601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43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6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39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28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299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3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58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3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1328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9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9488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1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191000" y="4060435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0606" y="4060403"/>
            <a:ext cx="3800394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Trilogy Education Services | </a:t>
            </a:r>
          </a:p>
        </p:txBody>
      </p:sp>
    </p:spTree>
    <p:extLst>
      <p:ext uri="{BB962C8B-B14F-4D97-AF65-F5344CB8AC3E}">
        <p14:creationId xmlns:p14="http://schemas.microsoft.com/office/powerpoint/2010/main" val="31059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18887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374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14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82026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07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8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99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778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0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5" Type="http://schemas.openxmlformats.org/officeDocument/2006/relationships/theme" Target="../theme/theme17.xml"/><Relationship Id="rId4" Type="http://schemas.openxmlformats.org/officeDocument/2006/relationships/slideLayout" Target="../slideLayouts/slideLayout65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1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7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6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3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4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2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871860"/>
          </a:xfrm>
        </p:spPr>
        <p:txBody>
          <a:bodyPr/>
          <a:lstStyle/>
          <a:p>
            <a:r>
              <a:rPr lang="en-US" i="1" dirty="0"/>
              <a:t>Server-Side!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0402" y="4034789"/>
            <a:ext cx="3792398" cy="381000"/>
          </a:xfrm>
        </p:spPr>
        <p:txBody>
          <a:bodyPr/>
          <a:lstStyle/>
          <a:p>
            <a:r>
              <a:rPr lang="en-US" dirty="0"/>
              <a:t>Saturday, October 14, 2017</a:t>
            </a:r>
          </a:p>
        </p:txBody>
      </p:sp>
    </p:spTree>
    <p:extLst>
      <p:ext uri="{BB962C8B-B14F-4D97-AF65-F5344CB8AC3E}">
        <p14:creationId xmlns:p14="http://schemas.microsoft.com/office/powerpoint/2010/main" val="9618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Definition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30" r="15754"/>
          <a:stretch/>
        </p:blipFill>
        <p:spPr>
          <a:xfrm>
            <a:off x="786245" y="1005244"/>
            <a:ext cx="7543800" cy="4534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638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Clients and Servers communicate back and forth using a series of understood communications defined by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HTTP / HTTPs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1005244"/>
            <a:ext cx="2286000" cy="4328756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Definition</a:t>
            </a:r>
          </a:p>
        </p:txBody>
      </p:sp>
      <p:pic>
        <p:nvPicPr>
          <p:cNvPr id="1026" name="Picture 2" descr="Image result for bank tubes">
            <a:extLst>
              <a:ext uri="{FF2B5EF4-FFF2-40B4-BE49-F238E27FC236}">
                <a16:creationId xmlns:a16="http://schemas.microsoft.com/office/drawing/2014/main" id="{3638D951-D858-43E0-941B-186A5C41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1905000" cy="285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ank tubes">
            <a:extLst>
              <a:ext uri="{FF2B5EF4-FFF2-40B4-BE49-F238E27FC236}">
                <a16:creationId xmlns:a16="http://schemas.microsoft.com/office/drawing/2014/main" id="{02B874CE-4012-44A6-AF2D-B62685694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343258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D86347-7388-49BD-8FC3-F9152ABD9761}"/>
              </a:ext>
            </a:extLst>
          </p:cNvPr>
          <p:cNvSpPr/>
          <p:nvPr/>
        </p:nvSpPr>
        <p:spPr>
          <a:xfrm>
            <a:off x="2438400" y="3543300"/>
            <a:ext cx="2819400" cy="685800"/>
          </a:xfrm>
          <a:prstGeom prst="rect">
            <a:avLst/>
          </a:prstGeom>
          <a:gradFill flip="none" rotWithShape="1">
            <a:gsLst>
              <a:gs pos="100000">
                <a:srgbClr val="90BCE3"/>
              </a:gs>
              <a:gs pos="0">
                <a:schemeClr val="accent1">
                  <a:lumMod val="40000"/>
                  <a:lumOff val="60000"/>
                </a:schemeClr>
              </a:gs>
              <a:gs pos="27000">
                <a:schemeClr val="accent1">
                  <a:lumMod val="95000"/>
                  <a:lumOff val="5000"/>
                </a:schemeClr>
              </a:gs>
              <a:gs pos="54000">
                <a:schemeClr val="accent1">
                  <a:lumMod val="6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B96D40-02AC-45BC-9209-3F5B95FDB5A0}"/>
              </a:ext>
            </a:extLst>
          </p:cNvPr>
          <p:cNvCxnSpPr/>
          <p:nvPr/>
        </p:nvCxnSpPr>
        <p:spPr>
          <a:xfrm>
            <a:off x="2590800" y="3200400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8C421A-4B2E-470A-AF10-5AC795BF2E65}"/>
              </a:ext>
            </a:extLst>
          </p:cNvPr>
          <p:cNvSpPr txBox="1"/>
          <p:nvPr/>
        </p:nvSpPr>
        <p:spPr>
          <a:xfrm>
            <a:off x="2540106" y="2133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goes from </a:t>
            </a:r>
            <a:r>
              <a:rPr lang="en-US" strike="sngStrike" dirty="0"/>
              <a:t>client</a:t>
            </a:r>
            <a:r>
              <a:rPr lang="en-US" dirty="0"/>
              <a:t> you to the </a:t>
            </a:r>
            <a:r>
              <a:rPr lang="en-US" strike="sngStrike" dirty="0"/>
              <a:t>server</a:t>
            </a:r>
            <a:r>
              <a:rPr lang="en-US" dirty="0"/>
              <a:t> bank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85CE7-6832-42D0-8BE2-4797B3AC215E}"/>
              </a:ext>
            </a:extLst>
          </p:cNvPr>
          <p:cNvSpPr txBox="1"/>
          <p:nvPr/>
        </p:nvSpPr>
        <p:spPr>
          <a:xfrm>
            <a:off x="2526715" y="4392304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trike="sngStrike" dirty="0"/>
              <a:t>server</a:t>
            </a:r>
            <a:r>
              <a:rPr lang="en-US" dirty="0"/>
              <a:t> bank has </a:t>
            </a:r>
            <a:r>
              <a:rPr lang="en-US" strike="sngStrike" dirty="0"/>
              <a:t>software</a:t>
            </a:r>
            <a:r>
              <a:rPr lang="en-US" dirty="0"/>
              <a:t> people whose job it is to act as request handler.</a:t>
            </a:r>
          </a:p>
        </p:txBody>
      </p:sp>
    </p:spTree>
    <p:extLst>
      <p:ext uri="{BB962C8B-B14F-4D97-AF65-F5344CB8AC3E}">
        <p14:creationId xmlns:p14="http://schemas.microsoft.com/office/powerpoint/2010/main" val="304695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Definition</a:t>
            </a:r>
          </a:p>
        </p:txBody>
      </p:sp>
      <p:pic>
        <p:nvPicPr>
          <p:cNvPr id="2050" name="Picture 2" descr="Image result for banker adding machine">
            <a:extLst>
              <a:ext uri="{FF2B5EF4-FFF2-40B4-BE49-F238E27FC236}">
                <a16:creationId xmlns:a16="http://schemas.microsoft.com/office/drawing/2014/main" id="{09E45618-AABB-4E4D-8D9C-00813FB14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3763962" cy="290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4E2F2-B2A0-4E56-8C44-678D0ECE45E7}"/>
              </a:ext>
            </a:extLst>
          </p:cNvPr>
          <p:cNvSpPr txBox="1"/>
          <p:nvPr/>
        </p:nvSpPr>
        <p:spPr>
          <a:xfrm>
            <a:off x="1371600" y="41910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trike="sngStrike" dirty="0"/>
              <a:t>server</a:t>
            </a:r>
            <a:r>
              <a:rPr lang="en-US" dirty="0"/>
              <a:t> bank then processes the request.  The request gets routed and processed based on what the request asked for.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6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Definition</a:t>
            </a:r>
          </a:p>
        </p:txBody>
      </p:sp>
      <p:pic>
        <p:nvPicPr>
          <p:cNvPr id="1026" name="Picture 2" descr="Image result for bank tubes">
            <a:extLst>
              <a:ext uri="{FF2B5EF4-FFF2-40B4-BE49-F238E27FC236}">
                <a16:creationId xmlns:a16="http://schemas.microsoft.com/office/drawing/2014/main" id="{3638D951-D858-43E0-941B-186A5C41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14600"/>
            <a:ext cx="1905000" cy="285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ank tubes">
            <a:extLst>
              <a:ext uri="{FF2B5EF4-FFF2-40B4-BE49-F238E27FC236}">
                <a16:creationId xmlns:a16="http://schemas.microsoft.com/office/drawing/2014/main" id="{02B874CE-4012-44A6-AF2D-B62685694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343258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D86347-7388-49BD-8FC3-F9152ABD9761}"/>
              </a:ext>
            </a:extLst>
          </p:cNvPr>
          <p:cNvSpPr/>
          <p:nvPr/>
        </p:nvSpPr>
        <p:spPr>
          <a:xfrm>
            <a:off x="3657600" y="3581400"/>
            <a:ext cx="2819400" cy="685800"/>
          </a:xfrm>
          <a:prstGeom prst="rect">
            <a:avLst/>
          </a:prstGeom>
          <a:gradFill flip="none" rotWithShape="1">
            <a:gsLst>
              <a:gs pos="100000">
                <a:srgbClr val="90BCE3"/>
              </a:gs>
              <a:gs pos="0">
                <a:schemeClr val="accent1">
                  <a:lumMod val="40000"/>
                  <a:lumOff val="60000"/>
                </a:schemeClr>
              </a:gs>
              <a:gs pos="27000">
                <a:schemeClr val="accent1">
                  <a:lumMod val="95000"/>
                  <a:lumOff val="5000"/>
                </a:schemeClr>
              </a:gs>
              <a:gs pos="54000">
                <a:schemeClr val="accent1">
                  <a:lumMod val="6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B96D40-02AC-45BC-9209-3F5B95FDB5A0}"/>
              </a:ext>
            </a:extLst>
          </p:cNvPr>
          <p:cNvCxnSpPr/>
          <p:nvPr/>
        </p:nvCxnSpPr>
        <p:spPr>
          <a:xfrm>
            <a:off x="3810000" y="3238500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9F090F5-0BFF-49BA-9E48-0482C4E82728}"/>
              </a:ext>
            </a:extLst>
          </p:cNvPr>
          <p:cNvSpPr/>
          <p:nvPr/>
        </p:nvSpPr>
        <p:spPr>
          <a:xfrm>
            <a:off x="1981200" y="9967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Once the </a:t>
            </a:r>
            <a:r>
              <a:rPr lang="en-US" strike="sngStrike" dirty="0"/>
              <a:t>server software</a:t>
            </a:r>
            <a:r>
              <a:rPr lang="en-US" dirty="0"/>
              <a:t> bank employee generates the proper response (receipt, cash, etc.), </a:t>
            </a:r>
            <a:r>
              <a:rPr lang="en-US" strike="sngStrike" dirty="0"/>
              <a:t>it</a:t>
            </a:r>
            <a:r>
              <a:rPr lang="en-US" dirty="0"/>
              <a:t> they send</a:t>
            </a:r>
            <a:r>
              <a:rPr lang="en-US" strike="sngStrike" dirty="0"/>
              <a:t>s</a:t>
            </a:r>
            <a:r>
              <a:rPr lang="en-US" dirty="0"/>
              <a:t> a response back to </a:t>
            </a:r>
            <a:r>
              <a:rPr lang="en-US" strike="sngStrike" dirty="0"/>
              <a:t>the client</a:t>
            </a:r>
            <a:r>
              <a:rPr lang="en-US" dirty="0"/>
              <a:t> you.</a:t>
            </a:r>
          </a:p>
        </p:txBody>
      </p:sp>
    </p:spTree>
    <p:extLst>
      <p:ext uri="{BB962C8B-B14F-4D97-AF65-F5344CB8AC3E}">
        <p14:creationId xmlns:p14="http://schemas.microsoft.com/office/powerpoint/2010/main" val="9399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Development</a:t>
            </a:r>
          </a:p>
        </p:txBody>
      </p:sp>
      <p:pic>
        <p:nvPicPr>
          <p:cNvPr id="3" name="Picture 2" descr="C:\Users\ahaque89\Downloads\MEAN Deployment Strategy - Page 1 (2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740473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4908485"/>
            <a:ext cx="9155741" cy="14923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</p:spTree>
    <p:extLst>
      <p:ext uri="{BB962C8B-B14F-4D97-AF65-F5344CB8AC3E}">
        <p14:creationId xmlns:p14="http://schemas.microsoft.com/office/powerpoint/2010/main" val="4833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Development</a:t>
            </a:r>
          </a:p>
        </p:txBody>
      </p:sp>
      <p:pic>
        <p:nvPicPr>
          <p:cNvPr id="3" name="Picture 2" descr="C:\Users\ahaque89\Downloads\MEAN Deployment Strategy - Page 1 (2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740473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4908485"/>
            <a:ext cx="9155741" cy="14923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a way think of this as being </a:t>
            </a:r>
            <a:r>
              <a:rPr lang="en-US" sz="2400" b="1" u="sng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two distinct machines.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server  is one machine and the client is a second machine.</a:t>
            </a:r>
          </a:p>
        </p:txBody>
      </p:sp>
    </p:spTree>
    <p:extLst>
      <p:ext uri="{BB962C8B-B14F-4D97-AF65-F5344CB8AC3E}">
        <p14:creationId xmlns:p14="http://schemas.microsoft.com/office/powerpoint/2010/main" val="334516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Deep into Server</a:t>
            </a:r>
          </a:p>
        </p:txBody>
      </p:sp>
    </p:spTree>
    <p:extLst>
      <p:ext uri="{BB962C8B-B14F-4D97-AF65-F5344CB8AC3E}">
        <p14:creationId xmlns:p14="http://schemas.microsoft.com/office/powerpoint/2010/main" val="32712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Visualizing Servers</a:t>
            </a:r>
          </a:p>
        </p:txBody>
      </p:sp>
      <p:pic>
        <p:nvPicPr>
          <p:cNvPr id="3" name="Picture 2" descr="http://jvzoohost.com/img/jvZoo-images/solutions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5638800" cy="478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04801" y="5486400"/>
            <a:ext cx="8368144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 Hardware look like large, ruggedized versions of desktop computers. </a:t>
            </a:r>
          </a:p>
        </p:txBody>
      </p:sp>
    </p:spTree>
    <p:extLst>
      <p:ext uri="{BB962C8B-B14F-4D97-AF65-F5344CB8AC3E}">
        <p14:creationId xmlns:p14="http://schemas.microsoft.com/office/powerpoint/2010/main" val="6930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Visualizing Servers</a:t>
            </a:r>
          </a:p>
        </p:txBody>
      </p:sp>
      <p:pic>
        <p:nvPicPr>
          <p:cNvPr id="3" name="Picture 2" descr="http://jvzoohost.com/img/jvZoo-images/solutions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09800"/>
            <a:ext cx="2406203" cy="20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04801" y="5486400"/>
            <a:ext cx="8368144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machines (and their respective code) handle all of the requests coming in from browsers accessing a website.</a:t>
            </a:r>
          </a:p>
        </p:txBody>
      </p:sp>
      <p:pic>
        <p:nvPicPr>
          <p:cNvPr id="6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8640"/>
            <a:ext cx="1189685" cy="9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9" y="2841443"/>
            <a:ext cx="1189685" cy="9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43" y="4371622"/>
            <a:ext cx="1189685" cy="9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90600"/>
            <a:ext cx="1189685" cy="9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028" y="854664"/>
            <a:ext cx="1189685" cy="9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85" y="2841443"/>
            <a:ext cx="1189685" cy="9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974" y="4431574"/>
            <a:ext cx="1189685" cy="9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2209800" y="333888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09800" y="2173514"/>
            <a:ext cx="1066800" cy="4172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47760" y="1662893"/>
            <a:ext cx="250970" cy="4691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88032" y="1985474"/>
            <a:ext cx="446614" cy="4418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005202" y="3289353"/>
            <a:ext cx="1041457" cy="47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365275" y="4273957"/>
            <a:ext cx="520728" cy="4041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29970" y="4151375"/>
            <a:ext cx="457637" cy="2682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6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Servers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pic>
        <p:nvPicPr>
          <p:cNvPr id="1026" name="Picture 2" descr="http://images.hayneedle.com/mgen/master:KD44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257799" y="2781300"/>
            <a:ext cx="3415145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Where does the server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745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me to the dark side we have cookies">
            <a:extLst>
              <a:ext uri="{FF2B5EF4-FFF2-40B4-BE49-F238E27FC236}">
                <a16:creationId xmlns:a16="http://schemas.microsoft.com/office/drawing/2014/main" id="{D14ED6E4-FA3F-40B3-A13A-187080BF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6482DB-A48B-4D06-923C-181C97F30C3B}"/>
              </a:ext>
            </a:extLst>
          </p:cNvPr>
          <p:cNvCxnSpPr/>
          <p:nvPr/>
        </p:nvCxnSpPr>
        <p:spPr>
          <a:xfrm>
            <a:off x="685800" y="2133600"/>
            <a:ext cx="6248400" cy="182880"/>
          </a:xfrm>
          <a:prstGeom prst="line">
            <a:avLst/>
          </a:prstGeom>
          <a:ln w="149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AA0C2A-8D1D-43AF-800B-1A81F8A60014}"/>
              </a:ext>
            </a:extLst>
          </p:cNvPr>
          <p:cNvSpPr txBox="1"/>
          <p:nvPr/>
        </p:nvSpPr>
        <p:spPr>
          <a:xfrm rot="2438671">
            <a:off x="6287389" y="1624876"/>
            <a:ext cx="2917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88419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553200" cy="653854"/>
          </a:xfrm>
        </p:spPr>
        <p:txBody>
          <a:bodyPr>
            <a:normAutofit/>
          </a:bodyPr>
          <a:lstStyle/>
          <a:p>
            <a:r>
              <a:rPr lang="en-US" dirty="0"/>
              <a:t>Where Do Servers Live?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419" y="1026016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Server hardware are housed in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centers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are provisioned with highly reliable power and telecommunications circuits.</a:t>
            </a: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companies have their own servers at some physical location with an appropriate 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Very small companies can just use a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 company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Another option is use server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co-location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Still another option is to use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services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Platform-As-A-Service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(PaaS) offerings</a:t>
            </a:r>
          </a:p>
        </p:txBody>
      </p:sp>
      <p:pic>
        <p:nvPicPr>
          <p:cNvPr id="6146" name="Picture 2" descr="https://upload.wikimedia.org/wikipedia/commons/thumb/1/1d/AmazonWebservices_Logo.svg/2000px-AmazonWebservice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33" y="4138276"/>
            <a:ext cx="1678128" cy="67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hortonworks.com/wp-content/uploads/2015/01/Google-CloudPlatform_VerticalLock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71567"/>
            <a:ext cx="1649704" cy="115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penrodcrm.com/sites/default/files/10178001_690480884344260_5462914783439954177_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79022"/>
            <a:ext cx="2133600" cy="7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igital ocean logos">
            <a:extLst>
              <a:ext uri="{FF2B5EF4-FFF2-40B4-BE49-F238E27FC236}">
                <a16:creationId xmlns:a16="http://schemas.microsoft.com/office/drawing/2014/main" id="{889CBFBF-FC1E-4532-9A04-9AA8C8228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881" y="3961387"/>
            <a:ext cx="1153537" cy="115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crosoft azure logo">
            <a:extLst>
              <a:ext uri="{FF2B5EF4-FFF2-40B4-BE49-F238E27FC236}">
                <a16:creationId xmlns:a16="http://schemas.microsoft.com/office/drawing/2014/main" id="{C4425DA1-5B81-4EA3-A696-5CD395285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114924"/>
            <a:ext cx="2019300" cy="93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BM Bluemix logo">
            <a:extLst>
              <a:ext uri="{FF2B5EF4-FFF2-40B4-BE49-F238E27FC236}">
                <a16:creationId xmlns:a16="http://schemas.microsoft.com/office/drawing/2014/main" id="{764F3BF1-6E8B-478A-BC0B-132A7408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5337696"/>
            <a:ext cx="2724150" cy="62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0" y="1371600"/>
            <a:ext cx="3581400" cy="42672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Servers During Development</a:t>
            </a:r>
          </a:p>
        </p:txBody>
      </p:sp>
      <p:pic>
        <p:nvPicPr>
          <p:cNvPr id="5122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401" y="2700374"/>
            <a:ext cx="1924845" cy="16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71" y="3931433"/>
            <a:ext cx="182242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jvzoohost.com/img/jvZoo-images/solutions-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84" y="1600200"/>
            <a:ext cx="1957231" cy="16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06240" y="3505200"/>
            <a:ext cx="3498273" cy="4571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06241" y="938568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localhost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479198" y="5683699"/>
            <a:ext cx="3415145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cxnSp>
        <p:nvCxnSpPr>
          <p:cNvPr id="11" name="Curved Connector 10"/>
          <p:cNvCxnSpPr>
            <a:stCxn id="5122" idx="0"/>
          </p:cNvCxnSpPr>
          <p:nvPr/>
        </p:nvCxnSpPr>
        <p:spPr>
          <a:xfrm rot="5400000" flipH="1" flipV="1">
            <a:off x="4527331" y="1781165"/>
            <a:ext cx="599702" cy="1238717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122" idx="2"/>
          </p:cNvCxnSpPr>
          <p:nvPr/>
        </p:nvCxnSpPr>
        <p:spPr>
          <a:xfrm rot="16200000" flipH="1">
            <a:off x="4269782" y="4248068"/>
            <a:ext cx="1114798" cy="123871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136222" y="1143000"/>
            <a:ext cx="3121794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Important Note: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During development our personal computers run the server software.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will create a “local dev server”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then use our browser to interact with it.</a:t>
            </a:r>
          </a:p>
        </p:txBody>
      </p: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DFD9E66E-116B-4269-82E6-CF1C3412BE88}"/>
              </a:ext>
            </a:extLst>
          </p:cNvPr>
          <p:cNvSpPr/>
          <p:nvPr/>
        </p:nvSpPr>
        <p:spPr>
          <a:xfrm>
            <a:off x="6144379" y="1524223"/>
            <a:ext cx="2021993" cy="1752600"/>
          </a:xfrm>
          <a:prstGeom prst="noSmoking">
            <a:avLst/>
          </a:prstGeom>
          <a:solidFill>
            <a:srgbClr val="FF0000">
              <a:alpha val="63922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“Server”</a:t>
            </a:r>
          </a:p>
        </p:txBody>
      </p:sp>
    </p:spTree>
    <p:extLst>
      <p:ext uri="{BB962C8B-B14F-4D97-AF65-F5344CB8AC3E}">
        <p14:creationId xmlns:p14="http://schemas.microsoft.com/office/powerpoint/2010/main" val="318944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Creating a Server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914400"/>
            <a:ext cx="8610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our purposes, “creating a server” equates to writing the code that handles what the server will </a:t>
            </a: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It’s important to note that even though you pay for server-side hardware, you still need to create the code that goes inside.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This code you create handles things like: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Connections to the database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Handling client-side URL requests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server-side processes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Authenticating user requests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Logging client requests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13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 Big Box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5627" y="725557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34789"/>
            <a:ext cx="5029200" cy="4861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91200" y="1234789"/>
            <a:ext cx="3121794" cy="1363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Throughout this week… imagine your server to be a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big, empty box.</a:t>
            </a:r>
          </a:p>
          <a:p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will be adding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snippets and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give our big, empty box the powers to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stuff in response to all the requests that come in.</a:t>
            </a: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Inside the Box: Connections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34789"/>
            <a:ext cx="5029200" cy="4861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5627" y="725557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07373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Listen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91200" y="1234789"/>
            <a:ext cx="3121794" cy="1363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We’ll add listener such that the server can “begin” listening for requests.</a:t>
            </a: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Inside the Box: Parsing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34789"/>
            <a:ext cx="5029200" cy="4861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5627" y="725557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07373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Listen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4314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77341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URL Parse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791200" y="1234789"/>
            <a:ext cx="3121794" cy="1363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We’ll give our server the ability to “parse” URLs that the user requests.</a:t>
            </a: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5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Inside the Box: Routing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34789"/>
            <a:ext cx="5029200" cy="4861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5627" y="725557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07373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Listen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4314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77341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URL Parse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2629974"/>
            <a:ext cx="4365914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11827" y="2756358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Route Handling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791200" y="1234788"/>
            <a:ext cx="3121794" cy="2157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Then based on the URL’s keywords, our server will be able to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route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 direct the flow of logic to initiate other processes)</a:t>
            </a:r>
          </a:p>
        </p:txBody>
      </p:sp>
    </p:spTree>
    <p:extLst>
      <p:ext uri="{BB962C8B-B14F-4D97-AF65-F5344CB8AC3E}">
        <p14:creationId xmlns:p14="http://schemas.microsoft.com/office/powerpoint/2010/main" val="121597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Inside the Box: Sending 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34789"/>
            <a:ext cx="5029200" cy="4861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5627" y="725557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07373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Listen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4314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77341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URL Parse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2629974"/>
            <a:ext cx="4365914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11827" y="2756358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Route Handling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3719917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107373" y="3933511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Send HTML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4028" y="3731087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257055" y="3944681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Send JSON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791200" y="1234788"/>
            <a:ext cx="3121794" cy="2157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subsequent process may be to send an HTML file to be rendered or to send a JSON file to be rendered…</a:t>
            </a:r>
          </a:p>
        </p:txBody>
      </p:sp>
    </p:spTree>
    <p:extLst>
      <p:ext uri="{BB962C8B-B14F-4D97-AF65-F5344CB8AC3E}">
        <p14:creationId xmlns:p14="http://schemas.microsoft.com/office/powerpoint/2010/main" val="17768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Inside the Box: Receiving Posts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34789"/>
            <a:ext cx="5029200" cy="4861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5627" y="725557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07373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Listen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4314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77341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URL Parse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2629974"/>
            <a:ext cx="4365914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11827" y="2756358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Route Handling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3719917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107373" y="3933511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Send HTML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4028" y="3731087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257055" y="3944681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Send JSON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4775989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-107373" y="4989583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Receive POSTs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791200" y="1234788"/>
            <a:ext cx="3121794" cy="2157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may also have a new module to handle receiving user’s POST requests (i.e. the data they send the server)</a:t>
            </a:r>
          </a:p>
        </p:txBody>
      </p:sp>
    </p:spTree>
    <p:extLst>
      <p:ext uri="{BB962C8B-B14F-4D97-AF65-F5344CB8AC3E}">
        <p14:creationId xmlns:p14="http://schemas.microsoft.com/office/powerpoint/2010/main" val="372463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 me again…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80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Inside the Box: Performing Logic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34789"/>
            <a:ext cx="5029200" cy="4861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5627" y="725557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07373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Listen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4314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77341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URL Parse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2629974"/>
            <a:ext cx="4365914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11827" y="2756358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Route Handling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3719917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107373" y="3933511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Send HTML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4028" y="3731087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257055" y="3944681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Send JSON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4775989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-107373" y="4989583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Receive POSTs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8398" y="4799840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261425" y="5013434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Server Side Logic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791200" y="1234788"/>
            <a:ext cx="3121794" cy="2157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may also have complex server-side logic that we want to initiate in response to user’s visiting a route endpoint or sending us data.</a:t>
            </a:r>
          </a:p>
        </p:txBody>
      </p:sp>
    </p:spTree>
    <p:extLst>
      <p:ext uri="{BB962C8B-B14F-4D97-AF65-F5344CB8AC3E}">
        <p14:creationId xmlns:p14="http://schemas.microsoft.com/office/powerpoint/2010/main" val="12249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Inside the Box: And More!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34789"/>
            <a:ext cx="5029200" cy="4861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5627" y="725557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07373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Listen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4314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77341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URL Parse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2629974"/>
            <a:ext cx="4365914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11827" y="2756358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Route Handling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3719917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107373" y="3933511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Send HTML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4028" y="3731087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257055" y="3944681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Send JSON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4775989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-107373" y="4989583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Receive POSTs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8398" y="4799840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261425" y="5013434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Server Side Logic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2400" y="5751583"/>
            <a:ext cx="4323113" cy="230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-982840" y="5713254"/>
            <a:ext cx="7452078" cy="154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And More!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791200" y="1234788"/>
            <a:ext cx="3121794" cy="486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it doesn’t stop there!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may add in functionality for authentication, logging requests, connecting to databases, and so much more.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always remember… we’re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coding these functionalities into our box!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9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998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Coding!</a:t>
            </a:r>
          </a:p>
        </p:txBody>
      </p:sp>
    </p:spTree>
    <p:extLst>
      <p:ext uri="{BB962C8B-B14F-4D97-AF65-F5344CB8AC3E}">
        <p14:creationId xmlns:p14="http://schemas.microsoft.com/office/powerpoint/2010/main" val="171920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Definition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30" r="15754"/>
          <a:stretch/>
        </p:blipFill>
        <p:spPr>
          <a:xfrm>
            <a:off x="786245" y="1005244"/>
            <a:ext cx="7543800" cy="4534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638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Server: 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Machine and Software that handles requests and respond to them.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1981200"/>
            <a:ext cx="3505200" cy="228600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6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 me again…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are examples of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server-side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functions?</a:t>
            </a:r>
          </a:p>
        </p:txBody>
      </p:sp>
    </p:spTree>
    <p:extLst>
      <p:ext uri="{BB962C8B-B14F-4D97-AF65-F5344CB8AC3E}">
        <p14:creationId xmlns:p14="http://schemas.microsoft.com/office/powerpoint/2010/main" val="7868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553200" cy="653854"/>
          </a:xfrm>
        </p:spPr>
        <p:txBody>
          <a:bodyPr>
            <a:normAutofit/>
          </a:bodyPr>
          <a:lstStyle/>
          <a:p>
            <a:r>
              <a:rPr lang="en-US" dirty="0"/>
              <a:t>Server-Side Code in Action!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Visiting a URL and then being given an HTML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Visiting an API end-point that parses URL parameters to provide data as JSONs.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Clicking an invoice that provides a PDF report.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Storage analysis software that takes uploaded device log files, processes them, and presents the results as charts and graphs allowing you to intelligently manage your storage environment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 providing “results” relevant to your searches on other sites. </a:t>
            </a:r>
          </a:p>
        </p:txBody>
      </p:sp>
    </p:spTree>
    <p:extLst>
      <p:ext uri="{BB962C8B-B14F-4D97-AF65-F5344CB8AC3E}">
        <p14:creationId xmlns:p14="http://schemas.microsoft.com/office/powerpoint/2010/main" val="394647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 me again…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64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Definition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30" r="15754"/>
          <a:stretch/>
        </p:blipFill>
        <p:spPr>
          <a:xfrm>
            <a:off x="786245" y="1005244"/>
            <a:ext cx="7543800" cy="4534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638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Client: 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users’ personal machines that make “requests” of the server.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003327"/>
            <a:ext cx="2286000" cy="228600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Question: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496408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How do the client and server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with one another?</a:t>
            </a:r>
          </a:p>
        </p:txBody>
      </p:sp>
    </p:spTree>
    <p:extLst>
      <p:ext uri="{BB962C8B-B14F-4D97-AF65-F5344CB8AC3E}">
        <p14:creationId xmlns:p14="http://schemas.microsoft.com/office/powerpoint/2010/main" val="291074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_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U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_Theme" id="{3E61B1EA-1310-46A0-B6DA-7DD1D9358867}" vid="{58FA67FA-40E8-458F-BB6E-1B9C39E99343}"/>
    </a:ext>
  </a:extLst>
</a:theme>
</file>

<file path=ppt/theme/theme18.xml><?xml version="1.0" encoding="utf-8"?>
<a:theme xmlns:a="http://schemas.openxmlformats.org/drawingml/2006/main" name="5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CF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F_Theme" id="{C83D9D28-1503-46AE-95A4-A6562110F3ED}" vid="{FD728935-2AB7-4AA8-96A9-760B0AD71397}"/>
    </a:ext>
  </a:extLst>
</a:theme>
</file>

<file path=ppt/theme/theme5.xml><?xml version="1.0" encoding="utf-8"?>
<a:theme xmlns:a="http://schemas.openxmlformats.org/drawingml/2006/main" name="2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UCLA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LA_Theme" id="{A2431CA4-1044-4929-B4FB-86CA7663FF6A}" vid="{CE460097-7887-443E-823B-A8F2C5D701C7}"/>
    </a:ext>
  </a:extLst>
</a:theme>
</file>

<file path=ppt/theme/theme9.xml><?xml version="1.0" encoding="utf-8"?>
<a:theme xmlns:a="http://schemas.openxmlformats.org/drawingml/2006/main" name="3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13399</TotalTime>
  <Words>1056</Words>
  <Application>Microsoft Office PowerPoint</Application>
  <PresentationFormat>On-screen Show (4:3)</PresentationFormat>
  <Paragraphs>164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33</vt:i4>
      </vt:variant>
    </vt:vector>
  </HeadingPairs>
  <TitlesOfParts>
    <vt:vector size="59" baseType="lpstr">
      <vt:lpstr>Adobe Gothic Std B</vt:lpstr>
      <vt:lpstr>Arial</vt:lpstr>
      <vt:lpstr>Calibri</vt:lpstr>
      <vt:lpstr>Calibri Light</vt:lpstr>
      <vt:lpstr>Roboto</vt:lpstr>
      <vt:lpstr>Wingdings</vt:lpstr>
      <vt:lpstr>UCF - Theme</vt:lpstr>
      <vt:lpstr>Rutgers - Theme</vt:lpstr>
      <vt:lpstr>1_Rutgers - Theme</vt:lpstr>
      <vt:lpstr>UCF_Theme</vt:lpstr>
      <vt:lpstr>2_Rutgers - Theme</vt:lpstr>
      <vt:lpstr>Unbranded</vt:lpstr>
      <vt:lpstr>UTAustin</vt:lpstr>
      <vt:lpstr>UCLA_Theme</vt:lpstr>
      <vt:lpstr>3_Rutgers - Theme</vt:lpstr>
      <vt:lpstr>1_Unbranded</vt:lpstr>
      <vt:lpstr>1_UTAustin</vt:lpstr>
      <vt:lpstr>UCLA</vt:lpstr>
      <vt:lpstr>4_Rutgers - Theme</vt:lpstr>
      <vt:lpstr>2_Unbranded</vt:lpstr>
      <vt:lpstr>2_UTAustin</vt:lpstr>
      <vt:lpstr>1_UCLA</vt:lpstr>
      <vt:lpstr>UT_Theme</vt:lpstr>
      <vt:lpstr>5_Rutgers - Theme</vt:lpstr>
      <vt:lpstr>3_Unbranded</vt:lpstr>
      <vt:lpstr>3_UTAustin</vt:lpstr>
      <vt:lpstr>Server-Side!</vt:lpstr>
      <vt:lpstr>PowerPoint Presentation</vt:lpstr>
      <vt:lpstr>Remind me again…</vt:lpstr>
      <vt:lpstr>Server Definition</vt:lpstr>
      <vt:lpstr>Remind me again…</vt:lpstr>
      <vt:lpstr>Server-Side Code in Action!</vt:lpstr>
      <vt:lpstr>Remind me again…</vt:lpstr>
      <vt:lpstr>Client Definition</vt:lpstr>
      <vt:lpstr>Bonus Question:</vt:lpstr>
      <vt:lpstr>HTTP Definition</vt:lpstr>
      <vt:lpstr>HTTP Definition</vt:lpstr>
      <vt:lpstr>HTTP Definition</vt:lpstr>
      <vt:lpstr>HTTP Definition</vt:lpstr>
      <vt:lpstr>Full-Stack Development</vt:lpstr>
      <vt:lpstr>Full-Stack Development</vt:lpstr>
      <vt:lpstr>Digging Deep into Server</vt:lpstr>
      <vt:lpstr>PowerPoint Presentation</vt:lpstr>
      <vt:lpstr>PowerPoint Presentation</vt:lpstr>
      <vt:lpstr>Visualizing Servers</vt:lpstr>
      <vt:lpstr>Where Do Servers Live?</vt:lpstr>
      <vt:lpstr>PowerPoint Presentation</vt:lpstr>
      <vt:lpstr>Building a “Server”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Let’s Get Coding!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Bruce Van Horn</cp:lastModifiedBy>
  <cp:revision>1687</cp:revision>
  <cp:lastPrinted>2016-01-30T16:23:56Z</cp:lastPrinted>
  <dcterms:created xsi:type="dcterms:W3CDTF">2015-01-20T17:19:00Z</dcterms:created>
  <dcterms:modified xsi:type="dcterms:W3CDTF">2017-10-14T14:51:59Z</dcterms:modified>
</cp:coreProperties>
</file>