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8" r:id="rId4"/>
    <p:sldId id="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B657EF-7FA1-4EB0-8230-20FB859C2986}">
          <p14:sldIdLst>
            <p14:sldId id="256"/>
            <p14:sldId id="259"/>
            <p14:sldId id="268"/>
            <p14:sldId id="321"/>
          </p14:sldIdLst>
        </p14:section>
        <p14:section name="Untitled Section" id="{B248214B-4E47-42C9-9F19-C8E035633DE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8" autoAdjust="0"/>
    <p:restoredTop sz="84386" autoAdjust="0"/>
  </p:normalViewPr>
  <p:slideViewPr>
    <p:cSldViewPr snapToGrid="0" snapToObjects="1">
      <p:cViewPr varScale="1">
        <p:scale>
          <a:sx n="62" d="100"/>
          <a:sy n="62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C097-4204-4708-858C-795BDA67E292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FF811-5185-4964-93D7-B7A28E84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FF811-5185-4964-93D7-B7A28E841D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FF811-5185-4964-93D7-B7A28E841D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05050" y="522288"/>
            <a:ext cx="4633913" cy="2606675"/>
          </a:xfrm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94138" indent="-266976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067905" indent="-213581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495067" indent="-213581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1922229" indent="-213581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349391" indent="-21358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776553" indent="-21358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203715" indent="-21358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630877" indent="-213581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2AA13F-BA18-4874-8EFD-C8EF0245C809}" type="slidenum">
              <a:rPr lang="en-US" b="0" smtClean="0"/>
              <a:pPr eaLnBrk="1" hangingPunct="1"/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2731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9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3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7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5467-0A33-BC44-8F14-B90DFEC7EBDF}" type="datetimeFigureOut">
              <a:rPr lang="en-US" smtClean="0"/>
              <a:t>19/03/2018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B551-49C7-6E4A-8410-EA2761687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136"/>
                    </a14:imgEffect>
                    <a14:imgEffect>
                      <a14:saturation sat="189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13279" y="4930849"/>
            <a:ext cx="11802524" cy="5625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TIMELINE DỰ ÁN ERP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4402" y="6402301"/>
            <a:ext cx="498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psctelecom.com.vn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61110" y="5498858"/>
            <a:ext cx="11669780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TRƯỜNG CAO ĐẲNG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DU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LỊCH NHA TRANG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6927" y="6077831"/>
            <a:ext cx="421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i="1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Nha Trang, </a:t>
            </a:r>
            <a:r>
              <a:rPr lang="en-US" i="1" dirty="0" err="1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ngày</a:t>
            </a:r>
            <a:r>
              <a:rPr lang="en-US" i="1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 22.03.2018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C6C51A9-CFAF-4380-B627-F302040A8EE2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PSC University ERP</a:t>
            </a:r>
          </a:p>
        </p:txBody>
      </p:sp>
      <p:pic>
        <p:nvPicPr>
          <p:cNvPr id="15" name="Picture 14" descr="logo_PSC_BW.png">
            <a:extLst>
              <a:ext uri="{FF2B5EF4-FFF2-40B4-BE49-F238E27FC236}">
                <a16:creationId xmlns:a16="http://schemas.microsoft.com/office/drawing/2014/main" id="{F6A3BC72-F6B9-4ACD-8702-1CC9EC220E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61" y="2670259"/>
            <a:ext cx="3887677" cy="141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45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0219FB0-F453-475E-8458-D678C0B6CDAE}"/>
              </a:ext>
            </a:extLst>
          </p:cNvPr>
          <p:cNvSpPr txBox="1"/>
          <p:nvPr/>
        </p:nvSpPr>
        <p:spPr>
          <a:xfrm>
            <a:off x="456945" y="455869"/>
            <a:ext cx="7426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CÁC MODULE TRIỂN KHAI ERP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5B93B-8EBF-4444-B878-CADCD779F146}"/>
              </a:ext>
            </a:extLst>
          </p:cNvPr>
          <p:cNvSpPr/>
          <p:nvPr/>
        </p:nvSpPr>
        <p:spPr>
          <a:xfrm>
            <a:off x="1357654" y="1354432"/>
            <a:ext cx="652570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đào tạo</a:t>
            </a:r>
          </a:p>
          <a:p>
            <a:pPr indent="-342900">
              <a:buFont typeface="+mj-lt"/>
              <a:buAutoNum type="arabicPeriod"/>
            </a:pP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ký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học phần Offline </a:t>
            </a:r>
          </a:p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Quản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lý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viên</a:t>
            </a:r>
          </a:p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học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phí</a:t>
            </a:r>
            <a:endParaRPr lang="en-US" sz="2600" spc="-1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khóa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biểu</a:t>
            </a:r>
            <a:endParaRPr lang="en-US" sz="2600" spc="-1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chức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</a:t>
            </a:r>
            <a:endParaRPr lang="en-US" sz="2600" spc="-1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tập</a:t>
            </a:r>
            <a:endParaRPr lang="en-US" sz="2600" spc="-1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Cổng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thông tin </a:t>
            </a:r>
            <a:r>
              <a:rPr lang="en-US" sz="2600" spc="-10" dirty="0" err="1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sz="2600" spc="-1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viên</a:t>
            </a:r>
          </a:p>
        </p:txBody>
      </p:sp>
    </p:spTree>
    <p:extLst>
      <p:ext uri="{BB962C8B-B14F-4D97-AF65-F5344CB8AC3E}">
        <p14:creationId xmlns:p14="http://schemas.microsoft.com/office/powerpoint/2010/main" val="8230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E658F-FFE2-4DD6-B30B-320D5E6179CE}"/>
              </a:ext>
            </a:extLst>
          </p:cNvPr>
          <p:cNvSpPr txBox="1"/>
          <p:nvPr/>
        </p:nvSpPr>
        <p:spPr>
          <a:xfrm>
            <a:off x="525247" y="472802"/>
            <a:ext cx="7426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CÁC MỐC THỜI GIAN TRIỂN KHAI ERP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85AB42-3983-4905-B26A-F2233622B886}"/>
              </a:ext>
            </a:extLst>
          </p:cNvPr>
          <p:cNvCxnSpPr/>
          <p:nvPr/>
        </p:nvCxnSpPr>
        <p:spPr>
          <a:xfrm>
            <a:off x="665831" y="5504335"/>
            <a:ext cx="10681659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C6B2A3-D4E7-40A1-93F6-C430FE5EF479}"/>
              </a:ext>
            </a:extLst>
          </p:cNvPr>
          <p:cNvSpPr/>
          <p:nvPr/>
        </p:nvSpPr>
        <p:spPr>
          <a:xfrm>
            <a:off x="2238318" y="2713534"/>
            <a:ext cx="1232069" cy="523220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W4/03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F7896-05DB-4B43-9642-87BA5D196D1D}"/>
              </a:ext>
            </a:extLst>
          </p:cNvPr>
          <p:cNvSpPr/>
          <p:nvPr/>
        </p:nvSpPr>
        <p:spPr>
          <a:xfrm>
            <a:off x="3632985" y="1136559"/>
            <a:ext cx="1445745" cy="523220"/>
          </a:xfrm>
          <a:prstGeom prst="rect">
            <a:avLst/>
          </a:prstGeom>
        </p:spPr>
        <p:txBody>
          <a:bodyPr wrap="square" rIns="0" anchor="ctr">
            <a:spAutoFit/>
          </a:bodyPr>
          <a:lstStyle/>
          <a:p>
            <a:pPr lvl="0" algn="ctr"/>
            <a:r>
              <a:rPr lang="en-US" sz="28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W1/04</a:t>
            </a:r>
            <a:endParaRPr lang="en-US" sz="2800" dirty="0">
              <a:solidFill>
                <a:srgbClr val="8D44A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7E040-6CD6-4968-862C-20C79016A808}"/>
              </a:ext>
            </a:extLst>
          </p:cNvPr>
          <p:cNvSpPr/>
          <p:nvPr/>
        </p:nvSpPr>
        <p:spPr>
          <a:xfrm>
            <a:off x="5355474" y="2061401"/>
            <a:ext cx="1232069" cy="523220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8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W1/05</a:t>
            </a:r>
            <a:endParaRPr lang="en-US" sz="2800" dirty="0">
              <a:solidFill>
                <a:srgbClr val="297FB8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63B8E-8B52-46E7-9093-FF3D0DFDE16D}"/>
              </a:ext>
            </a:extLst>
          </p:cNvPr>
          <p:cNvSpPr/>
          <p:nvPr/>
        </p:nvSpPr>
        <p:spPr>
          <a:xfrm>
            <a:off x="6891411" y="3128225"/>
            <a:ext cx="1232069" cy="523220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8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W3/05</a:t>
            </a:r>
            <a:endParaRPr lang="en-US" sz="2800" dirty="0">
              <a:solidFill>
                <a:srgbClr val="27AE6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5D84F-1B76-4096-94A7-3617E2D9C067}"/>
              </a:ext>
            </a:extLst>
          </p:cNvPr>
          <p:cNvSpPr/>
          <p:nvPr/>
        </p:nvSpPr>
        <p:spPr>
          <a:xfrm>
            <a:off x="8400195" y="1774061"/>
            <a:ext cx="1232069" cy="523220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8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W3/06</a:t>
            </a:r>
            <a:endParaRPr lang="en-US" sz="2800" dirty="0">
              <a:solidFill>
                <a:srgbClr val="E84C3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E871B-28A0-4663-9C5A-1581EC2254AB}"/>
              </a:ext>
            </a:extLst>
          </p:cNvPr>
          <p:cNvSpPr/>
          <p:nvPr/>
        </p:nvSpPr>
        <p:spPr>
          <a:xfrm>
            <a:off x="9881838" y="3462784"/>
            <a:ext cx="1232069" cy="523220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8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W4/06</a:t>
            </a:r>
            <a:endParaRPr lang="en-US" sz="2800" b="1" dirty="0">
              <a:solidFill>
                <a:srgbClr val="F39C1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EC917B-9098-4F7D-B6FD-C68BABBA73AE}"/>
              </a:ext>
            </a:extLst>
          </p:cNvPr>
          <p:cNvGrpSpPr/>
          <p:nvPr/>
        </p:nvGrpSpPr>
        <p:grpSpPr>
          <a:xfrm>
            <a:off x="2498938" y="3272087"/>
            <a:ext cx="927364" cy="2291684"/>
            <a:chOff x="1534352" y="3429000"/>
            <a:chExt cx="927364" cy="22916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B69588-2F7A-4CD5-A31C-F631ACD1D9BD}"/>
                </a:ext>
              </a:extLst>
            </p:cNvPr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7B42D5-B706-4623-B026-E55EF5594CAB}"/>
                </a:ext>
              </a:extLst>
            </p:cNvPr>
            <p:cNvCxnSpPr/>
            <p:nvPr/>
          </p:nvCxnSpPr>
          <p:spPr>
            <a:xfrm>
              <a:off x="2402280" y="3429000"/>
              <a:ext cx="0" cy="217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6E7BEE-7448-4A70-973D-E850271F4C9C}"/>
                </a:ext>
              </a:extLst>
            </p:cNvPr>
            <p:cNvCxnSpPr/>
            <p:nvPr/>
          </p:nvCxnSpPr>
          <p:spPr>
            <a:xfrm>
              <a:off x="1534352" y="3433182"/>
              <a:ext cx="86792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8BC717-B53A-4942-9283-D7C36B4B48E3}"/>
              </a:ext>
            </a:extLst>
          </p:cNvPr>
          <p:cNvGrpSpPr/>
          <p:nvPr/>
        </p:nvGrpSpPr>
        <p:grpSpPr>
          <a:xfrm>
            <a:off x="4107282" y="1703229"/>
            <a:ext cx="927364" cy="3860542"/>
            <a:chOff x="1534352" y="1860142"/>
            <a:chExt cx="927364" cy="38605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77594C-07C6-4AF9-A1B1-C0D92D2E1026}"/>
                </a:ext>
              </a:extLst>
            </p:cNvPr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3411B9-A953-4531-8920-94F742042E81}"/>
                </a:ext>
              </a:extLst>
            </p:cNvPr>
            <p:cNvCxnSpPr/>
            <p:nvPr/>
          </p:nvCxnSpPr>
          <p:spPr>
            <a:xfrm>
              <a:off x="2402280" y="1860142"/>
              <a:ext cx="0" cy="3741670"/>
            </a:xfrm>
            <a:prstGeom prst="line">
              <a:avLst/>
            </a:prstGeom>
            <a:ln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4D9A95-08B4-480A-9744-F888F61EFB27}"/>
                </a:ext>
              </a:extLst>
            </p:cNvPr>
            <p:cNvCxnSpPr/>
            <p:nvPr/>
          </p:nvCxnSpPr>
          <p:spPr>
            <a:xfrm>
              <a:off x="1534352" y="1860142"/>
              <a:ext cx="867928" cy="0"/>
            </a:xfrm>
            <a:prstGeom prst="line">
              <a:avLst/>
            </a:prstGeom>
            <a:ln w="57150"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79F35-B8B3-450B-90DF-F5FFA6525429}"/>
              </a:ext>
            </a:extLst>
          </p:cNvPr>
          <p:cNvGrpSpPr/>
          <p:nvPr/>
        </p:nvGrpSpPr>
        <p:grpSpPr>
          <a:xfrm>
            <a:off x="5616096" y="2741106"/>
            <a:ext cx="927364" cy="2822665"/>
            <a:chOff x="1534352" y="2898019"/>
            <a:chExt cx="927364" cy="2822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535559-CFE9-4066-80D6-2F884EFDCB88}"/>
                </a:ext>
              </a:extLst>
            </p:cNvPr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F3E068-970E-424B-9EC6-F8D03C401ACE}"/>
                </a:ext>
              </a:extLst>
            </p:cNvPr>
            <p:cNvCxnSpPr/>
            <p:nvPr/>
          </p:nvCxnSpPr>
          <p:spPr>
            <a:xfrm>
              <a:off x="2402280" y="2898019"/>
              <a:ext cx="0" cy="2703793"/>
            </a:xfrm>
            <a:prstGeom prst="line">
              <a:avLst/>
            </a:prstGeom>
            <a:ln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37206C-6B30-413F-83FF-24FA541C7AA8}"/>
                </a:ext>
              </a:extLst>
            </p:cNvPr>
            <p:cNvCxnSpPr/>
            <p:nvPr/>
          </p:nvCxnSpPr>
          <p:spPr>
            <a:xfrm>
              <a:off x="1534352" y="2898019"/>
              <a:ext cx="867928" cy="0"/>
            </a:xfrm>
            <a:prstGeom prst="line">
              <a:avLst/>
            </a:prstGeom>
            <a:ln w="57150"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9A9F45-263E-42AA-BD2B-C637DB6D8D7C}"/>
              </a:ext>
            </a:extLst>
          </p:cNvPr>
          <p:cNvGrpSpPr/>
          <p:nvPr/>
        </p:nvGrpSpPr>
        <p:grpSpPr>
          <a:xfrm>
            <a:off x="7152032" y="3693549"/>
            <a:ext cx="927364" cy="1870222"/>
            <a:chOff x="1534352" y="3850462"/>
            <a:chExt cx="927364" cy="187022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A9893A-C608-4FC6-ADE5-8F782B6BDD7B}"/>
                </a:ext>
              </a:extLst>
            </p:cNvPr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9F99F4-6DC7-4E47-8CB2-CC254CD4B531}"/>
                </a:ext>
              </a:extLst>
            </p:cNvPr>
            <p:cNvCxnSpPr/>
            <p:nvPr/>
          </p:nvCxnSpPr>
          <p:spPr>
            <a:xfrm>
              <a:off x="2402280" y="3850462"/>
              <a:ext cx="0" cy="1751350"/>
            </a:xfrm>
            <a:prstGeom prst="line">
              <a:avLst/>
            </a:prstGeom>
            <a:ln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B67FCB-B4AB-4A8A-BAA7-1ED4046B1612}"/>
                </a:ext>
              </a:extLst>
            </p:cNvPr>
            <p:cNvCxnSpPr/>
            <p:nvPr/>
          </p:nvCxnSpPr>
          <p:spPr>
            <a:xfrm>
              <a:off x="1534352" y="3850462"/>
              <a:ext cx="867928" cy="0"/>
            </a:xfrm>
            <a:prstGeom prst="line">
              <a:avLst/>
            </a:prstGeom>
            <a:ln w="57150"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F6A568-A0BA-416B-B1FC-10E46905D73F}"/>
              </a:ext>
            </a:extLst>
          </p:cNvPr>
          <p:cNvGrpSpPr/>
          <p:nvPr/>
        </p:nvGrpSpPr>
        <p:grpSpPr>
          <a:xfrm>
            <a:off x="8660816" y="2335983"/>
            <a:ext cx="927364" cy="3227788"/>
            <a:chOff x="1534352" y="2492896"/>
            <a:chExt cx="927364" cy="322778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2B6E-80A3-43E6-95C9-7F8B4ABA2054}"/>
                </a:ext>
              </a:extLst>
            </p:cNvPr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4DDA2D-DC91-45F8-BAC6-DB36ECC2FEDD}"/>
                </a:ext>
              </a:extLst>
            </p:cNvPr>
            <p:cNvCxnSpPr/>
            <p:nvPr/>
          </p:nvCxnSpPr>
          <p:spPr>
            <a:xfrm>
              <a:off x="2402280" y="2492896"/>
              <a:ext cx="0" cy="3108916"/>
            </a:xfrm>
            <a:prstGeom prst="line">
              <a:avLst/>
            </a:prstGeom>
            <a:ln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5C3AA1-0B83-4EA5-93D6-0CC35B840DA9}"/>
                </a:ext>
              </a:extLst>
            </p:cNvPr>
            <p:cNvCxnSpPr/>
            <p:nvPr/>
          </p:nvCxnSpPr>
          <p:spPr>
            <a:xfrm>
              <a:off x="1534352" y="2492896"/>
              <a:ext cx="867928" cy="0"/>
            </a:xfrm>
            <a:prstGeom prst="line">
              <a:avLst/>
            </a:prstGeom>
            <a:ln w="57150"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E5148C-B56F-4B67-A193-4A99E114C249}"/>
              </a:ext>
            </a:extLst>
          </p:cNvPr>
          <p:cNvGrpSpPr/>
          <p:nvPr/>
        </p:nvGrpSpPr>
        <p:grpSpPr>
          <a:xfrm>
            <a:off x="10142459" y="4029439"/>
            <a:ext cx="927364" cy="1534332"/>
            <a:chOff x="10074157" y="4059610"/>
            <a:chExt cx="927364" cy="153433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346B4A-8BC1-4F4B-8493-70A7B32727E5}"/>
                </a:ext>
              </a:extLst>
            </p:cNvPr>
            <p:cNvSpPr/>
            <p:nvPr/>
          </p:nvSpPr>
          <p:spPr>
            <a:xfrm>
              <a:off x="10882649" y="5475070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6F7BEB1-6C0E-4A87-A27A-393058BCAFF8}"/>
                </a:ext>
              </a:extLst>
            </p:cNvPr>
            <p:cNvGrpSpPr/>
            <p:nvPr/>
          </p:nvGrpSpPr>
          <p:grpSpPr>
            <a:xfrm>
              <a:off x="10074157" y="4059610"/>
              <a:ext cx="867928" cy="1415460"/>
              <a:chOff x="10074157" y="3764024"/>
              <a:chExt cx="867928" cy="171104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B425DE0-B3CC-4CBE-8AE7-5CE3CF19544F}"/>
                  </a:ext>
                </a:extLst>
              </p:cNvPr>
              <p:cNvCxnSpPr/>
              <p:nvPr/>
            </p:nvCxnSpPr>
            <p:spPr>
              <a:xfrm>
                <a:off x="10942085" y="3764024"/>
                <a:ext cx="0" cy="1711046"/>
              </a:xfrm>
              <a:prstGeom prst="line">
                <a:avLst/>
              </a:prstGeom>
              <a:ln>
                <a:solidFill>
                  <a:srgbClr val="F39C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968551E-1C0D-460E-830D-DDAEF486557A}"/>
                  </a:ext>
                </a:extLst>
              </p:cNvPr>
              <p:cNvCxnSpPr/>
              <p:nvPr/>
            </p:nvCxnSpPr>
            <p:spPr>
              <a:xfrm>
                <a:off x="10074157" y="3764024"/>
                <a:ext cx="867928" cy="0"/>
              </a:xfrm>
              <a:prstGeom prst="line">
                <a:avLst/>
              </a:prstGeom>
              <a:ln w="57150">
                <a:solidFill>
                  <a:srgbClr val="F39C1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4CEC9F-C420-4B7A-9B91-36BE6B898C1E}"/>
              </a:ext>
            </a:extLst>
          </p:cNvPr>
          <p:cNvGrpSpPr/>
          <p:nvPr/>
        </p:nvGrpSpPr>
        <p:grpSpPr>
          <a:xfrm>
            <a:off x="3632985" y="1765443"/>
            <a:ext cx="1330781" cy="2696438"/>
            <a:chOff x="1071320" y="5075501"/>
            <a:chExt cx="1694888" cy="22284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768852-D6F7-47D4-8FF8-3DF6DEFB8DB4}"/>
                </a:ext>
              </a:extLst>
            </p:cNvPr>
            <p:cNvSpPr txBox="1"/>
            <p:nvPr/>
          </p:nvSpPr>
          <p:spPr>
            <a:xfrm>
              <a:off x="1071320" y="5075501"/>
              <a:ext cx="1686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Chuẩn</a:t>
              </a:r>
              <a:r>
                <a:rPr lang="en-US" sz="12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hóa</a:t>
              </a:r>
              <a:r>
                <a:rPr lang="en-US" sz="12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r>
                <a:rPr lang="en-US" sz="1200" b="1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Dữ</a:t>
              </a:r>
              <a:r>
                <a:rPr lang="en-US" sz="12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b="1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liệu</a:t>
              </a:r>
              <a:r>
                <a:rPr lang="en-US" sz="12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&amp; Demo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F4832B-5C96-4631-B433-4F3A76F76370}"/>
                </a:ext>
              </a:extLst>
            </p:cNvPr>
            <p:cNvSpPr txBox="1"/>
            <p:nvPr/>
          </p:nvSpPr>
          <p:spPr>
            <a:xfrm>
              <a:off x="1071320" y="5447122"/>
              <a:ext cx="1694888" cy="185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Chuẩn hóa và chuyển đổi dữ liệu vào hệ thống.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Chạy demo &amp; Kiểm tra các chức năng và quy trình phần mềm.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Nhà cung cấp hiệu chỉnh các chức năng và quy trình chưa phù hợp (sau khi demo)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Kiểm dò dữ liệu trên hệ thống.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E3A0DF-AE08-46B9-999B-EF1A220E6B37}"/>
              </a:ext>
            </a:extLst>
          </p:cNvPr>
          <p:cNvGrpSpPr/>
          <p:nvPr/>
        </p:nvGrpSpPr>
        <p:grpSpPr>
          <a:xfrm>
            <a:off x="2029209" y="3373422"/>
            <a:ext cx="1330781" cy="1873971"/>
            <a:chOff x="1071320" y="5068585"/>
            <a:chExt cx="1694888" cy="187397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5DECE8-A4FC-4A64-9E79-E14306296E4B}"/>
                </a:ext>
              </a:extLst>
            </p:cNvPr>
            <p:cNvSpPr txBox="1"/>
            <p:nvPr/>
          </p:nvSpPr>
          <p:spPr>
            <a:xfrm>
              <a:off x="1369711" y="5068585"/>
              <a:ext cx="127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Khảo sát &amp; </a:t>
              </a:r>
            </a:p>
            <a:p>
              <a:r>
                <a:rPr lang="en-US" sz="12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Tư vấn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D00A29-B44D-492F-BB21-1A9B946CA2D5}"/>
                </a:ext>
              </a:extLst>
            </p:cNvPr>
            <p:cNvSpPr txBox="1"/>
            <p:nvPr/>
          </p:nvSpPr>
          <p:spPr>
            <a:xfrm>
              <a:off x="1071320" y="5465228"/>
              <a:ext cx="1694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Khảo sát tư vấn và thống nhất các quy trình nghiệp vụ quản lý.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Nhà cung cấp hiệu chỉnh phần mềm,  các  chức năng và quy trình chưa phù hợp.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A38D84-5F32-4C89-B049-EE1416E9E665}"/>
              </a:ext>
            </a:extLst>
          </p:cNvPr>
          <p:cNvGrpSpPr/>
          <p:nvPr/>
        </p:nvGrpSpPr>
        <p:grpSpPr>
          <a:xfrm>
            <a:off x="5150763" y="2810422"/>
            <a:ext cx="1334072" cy="2010138"/>
            <a:chOff x="1094866" y="5041345"/>
            <a:chExt cx="1694888" cy="201013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4D66AB9-EC60-4D4F-8FC6-D106160D477B}"/>
                </a:ext>
              </a:extLst>
            </p:cNvPr>
            <p:cNvSpPr txBox="1"/>
            <p:nvPr/>
          </p:nvSpPr>
          <p:spPr>
            <a:xfrm>
              <a:off x="1269145" y="5041345"/>
              <a:ext cx="1346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Phân quyền</a:t>
              </a:r>
            </a:p>
            <a:p>
              <a:r>
                <a:rPr lang="en-US" sz="12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HDSC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F15264-7CA0-45D5-8EED-C15D656DBFE7}"/>
                </a:ext>
              </a:extLst>
            </p:cNvPr>
            <p:cNvSpPr txBox="1"/>
            <p:nvPr/>
          </p:nvSpPr>
          <p:spPr>
            <a:xfrm>
              <a:off x="1094866" y="5574155"/>
              <a:ext cx="1694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Chuẩn bị hạ tầng và môi trường vận hành.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Setup hệ thống, cấu hình.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r>
                <a:rPr lang="vi-VN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ài liệu HD cài đặt, sử dụng, phân quyền,</a:t>
              </a:r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vi-VN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tài khoản người dùng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8D898B-0CDF-4109-9F26-230EFC811BD2}"/>
              </a:ext>
            </a:extLst>
          </p:cNvPr>
          <p:cNvGrpSpPr/>
          <p:nvPr/>
        </p:nvGrpSpPr>
        <p:grpSpPr>
          <a:xfrm>
            <a:off x="6659546" y="3793613"/>
            <a:ext cx="1439883" cy="1713154"/>
            <a:chOff x="1071320" y="5048342"/>
            <a:chExt cx="1833841" cy="17131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DC7A27-309F-4D29-9CC5-93E1F5A67D24}"/>
                </a:ext>
              </a:extLst>
            </p:cNvPr>
            <p:cNvSpPr txBox="1"/>
            <p:nvPr/>
          </p:nvSpPr>
          <p:spPr>
            <a:xfrm>
              <a:off x="1280153" y="5048342"/>
              <a:ext cx="1625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Tập huấn user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AD892D-606C-43E1-A14D-675687576CCD}"/>
                </a:ext>
              </a:extLst>
            </p:cNvPr>
            <p:cNvSpPr txBox="1"/>
            <p:nvPr/>
          </p:nvSpPr>
          <p:spPr>
            <a:xfrm>
              <a:off x="1071320" y="5284168"/>
              <a:ext cx="16948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Tuần thứ 2 tháng 04 sẽ tiến hành tập huấn key-user.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Tuần thứ 3,4 tháng 04 tập huấn end-user.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Hiệu chỉnh các vấn đề phát sinh (nếu có)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C7529-7DEE-43E0-BE28-4C15C8F4114B}"/>
              </a:ext>
            </a:extLst>
          </p:cNvPr>
          <p:cNvGrpSpPr/>
          <p:nvPr/>
        </p:nvGrpSpPr>
        <p:grpSpPr>
          <a:xfrm>
            <a:off x="9681592" y="4220470"/>
            <a:ext cx="1308728" cy="768484"/>
            <a:chOff x="1071320" y="5111713"/>
            <a:chExt cx="1707179" cy="6619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5A8A49-ADB2-4498-9575-73A8F43CE7A7}"/>
                </a:ext>
              </a:extLst>
            </p:cNvPr>
            <p:cNvSpPr txBox="1"/>
            <p:nvPr/>
          </p:nvSpPr>
          <p:spPr>
            <a:xfrm>
              <a:off x="1071320" y="5111713"/>
              <a:ext cx="17071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Công bố Portal</a:t>
              </a:r>
              <a:endParaRPr lang="en-US" sz="13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8104D8-F329-4AE1-B1D7-15B9AFA0F4F5}"/>
                </a:ext>
              </a:extLst>
            </p:cNvPr>
            <p:cNvSpPr txBox="1"/>
            <p:nvPr/>
          </p:nvSpPr>
          <p:spPr>
            <a:xfrm>
              <a:off x="1071320" y="5429016"/>
              <a:ext cx="1694887" cy="344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Cổng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thông tin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sinh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viên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BC707AE-09A8-4B17-A887-B7DFA849DF76}"/>
              </a:ext>
            </a:extLst>
          </p:cNvPr>
          <p:cNvGrpSpPr/>
          <p:nvPr/>
        </p:nvGrpSpPr>
        <p:grpSpPr>
          <a:xfrm>
            <a:off x="8172815" y="2464107"/>
            <a:ext cx="1330781" cy="2256295"/>
            <a:chOff x="1071320" y="5111713"/>
            <a:chExt cx="1694888" cy="225629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2CA69-263E-43F0-AD1B-4914119FAA3B}"/>
                </a:ext>
              </a:extLst>
            </p:cNvPr>
            <p:cNvSpPr txBox="1"/>
            <p:nvPr/>
          </p:nvSpPr>
          <p:spPr>
            <a:xfrm>
              <a:off x="1399704" y="5111713"/>
              <a:ext cx="1322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Golive</a:t>
              </a:r>
              <a:r>
                <a:rPr lang="en-US" sz="1200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75BC94F-2914-4FC7-A0C4-5F1C6C00BF61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r>
                <a:rPr lang="vi-VN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ỗ trợ hướng dẫn trực tiếp người dùng vận hành thực tế sau tập huấn</a:t>
              </a:r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Rà soát lại toàn bộ các nghiệp vụ vận hành các module đã tập huấn.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Hiệu chỉnh các vấn đề phát sinh (nếu có)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184E1D-52A4-4FA6-9F54-F4D65B004AD3}"/>
              </a:ext>
            </a:extLst>
          </p:cNvPr>
          <p:cNvGrpSpPr/>
          <p:nvPr/>
        </p:nvGrpSpPr>
        <p:grpSpPr>
          <a:xfrm>
            <a:off x="996717" y="3693549"/>
            <a:ext cx="927364" cy="1870222"/>
            <a:chOff x="484813" y="3723720"/>
            <a:chExt cx="927364" cy="187022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DDDDA05-E65F-4E33-9569-30AE9E159759}"/>
                </a:ext>
              </a:extLst>
            </p:cNvPr>
            <p:cNvSpPr/>
            <p:nvPr/>
          </p:nvSpPr>
          <p:spPr>
            <a:xfrm>
              <a:off x="1293305" y="5475070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CE275F7-B671-401D-BECD-E9861DB63C5C}"/>
                </a:ext>
              </a:extLst>
            </p:cNvPr>
            <p:cNvGrpSpPr/>
            <p:nvPr/>
          </p:nvGrpSpPr>
          <p:grpSpPr>
            <a:xfrm>
              <a:off x="484813" y="3723720"/>
              <a:ext cx="867928" cy="1751350"/>
              <a:chOff x="484813" y="3302258"/>
              <a:chExt cx="867928" cy="217281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1535C3-F382-4DEA-A988-5ADFDDB2D8F9}"/>
                  </a:ext>
                </a:extLst>
              </p:cNvPr>
              <p:cNvCxnSpPr/>
              <p:nvPr/>
            </p:nvCxnSpPr>
            <p:spPr>
              <a:xfrm>
                <a:off x="1352741" y="3302258"/>
                <a:ext cx="0" cy="2172812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B76ECA5-55B7-46D4-B240-4737C63AE773}"/>
                  </a:ext>
                </a:extLst>
              </p:cNvPr>
              <p:cNvCxnSpPr/>
              <p:nvPr/>
            </p:nvCxnSpPr>
            <p:spPr>
              <a:xfrm>
                <a:off x="484813" y="3306440"/>
                <a:ext cx="867928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3C06449-2086-4339-A497-0D9B6A53ECE9}"/>
              </a:ext>
            </a:extLst>
          </p:cNvPr>
          <p:cNvSpPr/>
          <p:nvPr/>
        </p:nvSpPr>
        <p:spPr>
          <a:xfrm>
            <a:off x="809592" y="3141522"/>
            <a:ext cx="1078180" cy="523220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22/03</a:t>
            </a:r>
            <a:endParaRPr lang="en-US" sz="2800" dirty="0">
              <a:solidFill>
                <a:schemeClr val="accent6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F11F1A3-8331-4572-9F30-66A071294EEC}"/>
              </a:ext>
            </a:extLst>
          </p:cNvPr>
          <p:cNvGrpSpPr/>
          <p:nvPr/>
        </p:nvGrpSpPr>
        <p:grpSpPr>
          <a:xfrm>
            <a:off x="661309" y="3804469"/>
            <a:ext cx="1104228" cy="1640742"/>
            <a:chOff x="1071320" y="5111713"/>
            <a:chExt cx="1694888" cy="16407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C5AE86-6A37-4BF7-ABA6-71F9722BB93D}"/>
                </a:ext>
              </a:extLst>
            </p:cNvPr>
            <p:cNvSpPr txBox="1"/>
            <p:nvPr/>
          </p:nvSpPr>
          <p:spPr>
            <a:xfrm>
              <a:off x="1351967" y="5111713"/>
              <a:ext cx="1403695" cy="285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Kickoff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1DEEDE7-BA35-49DC-8994-5DDF0E33E31C}"/>
                </a:ext>
              </a:extLst>
            </p:cNvPr>
            <p:cNvSpPr txBox="1"/>
            <p:nvPr/>
          </p:nvSpPr>
          <p:spPr>
            <a:xfrm>
              <a:off x="1071320" y="5429016"/>
              <a:ext cx="16948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Công bố tiến độ dự án.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Phạm vi triển khai</a:t>
              </a:r>
            </a:p>
            <a:p>
              <a:pPr algn="just"/>
              <a:r>
                <a:rPr lang="en-US" sz="100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Cung cấp các file khảo sát, mẫu import dữ liệu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517BEF07-826E-4892-A999-74096A8926C2}"/>
              </a:ext>
            </a:extLst>
          </p:cNvPr>
          <p:cNvSpPr/>
          <p:nvPr/>
        </p:nvSpPr>
        <p:spPr>
          <a:xfrm>
            <a:off x="10399704" y="5565007"/>
            <a:ext cx="1224053" cy="338554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16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26/06/2018</a:t>
            </a:r>
            <a:endParaRPr lang="en-US" sz="1600" b="1" dirty="0">
              <a:solidFill>
                <a:srgbClr val="F39C1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42F314-BB3B-4A37-88D3-299E6C300FD2}"/>
              </a:ext>
            </a:extLst>
          </p:cNvPr>
          <p:cNvSpPr/>
          <p:nvPr/>
        </p:nvSpPr>
        <p:spPr>
          <a:xfrm>
            <a:off x="2668150" y="5578110"/>
            <a:ext cx="1224053" cy="338554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26/04/2018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5B5A6E-4768-4D70-910F-5511402AD7EE}"/>
              </a:ext>
            </a:extLst>
          </p:cNvPr>
          <p:cNvSpPr/>
          <p:nvPr/>
        </p:nvSpPr>
        <p:spPr>
          <a:xfrm>
            <a:off x="4372173" y="5572513"/>
            <a:ext cx="1224053" cy="338554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16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04/05/2018</a:t>
            </a:r>
            <a:endParaRPr lang="en-US" sz="1600" dirty="0">
              <a:solidFill>
                <a:srgbClr val="8D44AD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95469E-42A2-4984-B845-D87F40EB9DBB}"/>
              </a:ext>
            </a:extLst>
          </p:cNvPr>
          <p:cNvSpPr/>
          <p:nvPr/>
        </p:nvSpPr>
        <p:spPr>
          <a:xfrm>
            <a:off x="5812561" y="5572513"/>
            <a:ext cx="1224053" cy="338554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16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11/05/2018</a:t>
            </a:r>
            <a:endParaRPr lang="en-US" sz="1600" dirty="0">
              <a:solidFill>
                <a:srgbClr val="297FB8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E6685E-6ACF-4B89-8DC9-4964C29C6191}"/>
              </a:ext>
            </a:extLst>
          </p:cNvPr>
          <p:cNvSpPr/>
          <p:nvPr/>
        </p:nvSpPr>
        <p:spPr>
          <a:xfrm>
            <a:off x="7401418" y="5569475"/>
            <a:ext cx="1224053" cy="338554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16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21/05/2018</a:t>
            </a:r>
            <a:endParaRPr lang="en-US" sz="1600" dirty="0">
              <a:solidFill>
                <a:srgbClr val="27AE6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27037E-B6F4-495A-AAA8-A017546318E1}"/>
              </a:ext>
            </a:extLst>
          </p:cNvPr>
          <p:cNvSpPr/>
          <p:nvPr/>
        </p:nvSpPr>
        <p:spPr>
          <a:xfrm>
            <a:off x="8846790" y="5572513"/>
            <a:ext cx="1224053" cy="338554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16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18/06/2018</a:t>
            </a:r>
            <a:endParaRPr lang="en-US" sz="1600" dirty="0">
              <a:solidFill>
                <a:srgbClr val="E84C3D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4F7896-05DB-4B43-9642-87BA5D196D1D}"/>
              </a:ext>
            </a:extLst>
          </p:cNvPr>
          <p:cNvSpPr/>
          <p:nvPr/>
        </p:nvSpPr>
        <p:spPr>
          <a:xfrm>
            <a:off x="525247" y="6142510"/>
            <a:ext cx="2326441" cy="523220"/>
          </a:xfrm>
          <a:prstGeom prst="rect">
            <a:avLst/>
          </a:prstGeom>
        </p:spPr>
        <p:txBody>
          <a:bodyPr wrap="square" rIns="0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W: </a:t>
            </a:r>
            <a:r>
              <a:rPr lang="en-US" sz="28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Tuần</a:t>
            </a:r>
            <a:r>
              <a:rPr lang="en-US" sz="2800" b="1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thứ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02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1981200" y="2514600"/>
            <a:ext cx="8229600" cy="3779838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dirty="0">
                <a:latin typeface="Arial" charset="0"/>
                <a:cs typeface="Arial" charset="0"/>
              </a:rPr>
              <a:t>http://psctelecom.com.vn</a:t>
            </a:r>
          </a:p>
          <a:p>
            <a:pPr algn="ctr">
              <a:buFont typeface="Wingdings 2" pitchFamily="18" charset="2"/>
              <a:buNone/>
            </a:pPr>
            <a:r>
              <a:rPr lang="en-US" dirty="0">
                <a:latin typeface="Arial" charset="0"/>
                <a:cs typeface="Arial" charset="0"/>
              </a:rPr>
              <a:t>Tel/Fax: (84-8) 35173655</a:t>
            </a:r>
          </a:p>
          <a:p>
            <a:pPr algn="ctr">
              <a:buFont typeface="Wingdings 2" pitchFamily="18" charset="2"/>
              <a:buNone/>
            </a:pPr>
            <a:r>
              <a:rPr lang="en-US" dirty="0">
                <a:latin typeface="Arial" charset="0"/>
                <a:cs typeface="Arial" charset="0"/>
              </a:rPr>
              <a:t>Hotline:  0903725496</a:t>
            </a:r>
          </a:p>
          <a:p>
            <a:pPr algn="ctr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5961A1-E234-4669-9AE1-D1A03C32A57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9906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856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343</Words>
  <Application>Microsoft Office PowerPoint</Application>
  <PresentationFormat>Widescreen</PresentationFormat>
  <Paragraphs>66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Tahoma</vt:lpstr>
      <vt:lpstr>Times New Roman</vt:lpstr>
      <vt:lpstr>Wingdings 2</vt:lpstr>
      <vt:lpstr>Office Theme</vt:lpstr>
      <vt:lpstr>TIMELINE DỰ ÁN ERP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ĐỀ CHÍNH - FONT ARIAL BOLD - SIZE 40pt</dc:title>
  <dc:creator>Microsoft Office User</dc:creator>
  <cp:lastModifiedBy>Thang Le</cp:lastModifiedBy>
  <cp:revision>98</cp:revision>
  <dcterms:created xsi:type="dcterms:W3CDTF">2017-11-23T07:51:28Z</dcterms:created>
  <dcterms:modified xsi:type="dcterms:W3CDTF">2018-03-19T02:38:53Z</dcterms:modified>
</cp:coreProperties>
</file>