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4290B-0973-44EE-A2EE-1AD3EBD8E0B6}" v="2" dt="2021-01-19T15:45:32.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66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a Bikanga Ada" userId="b964f4d4-5927-4a33-a1eb-35030e652755" providerId="ADAL" clId="{DCC4290B-0973-44EE-A2EE-1AD3EBD8E0B6}"/>
    <pc:docChg chg="undo custSel addSld modSld">
      <pc:chgData name="Mireilla Bikanga Ada" userId="b964f4d4-5927-4a33-a1eb-35030e652755" providerId="ADAL" clId="{DCC4290B-0973-44EE-A2EE-1AD3EBD8E0B6}" dt="2021-01-19T15:50:39.721" v="233" actId="692"/>
      <pc:docMkLst>
        <pc:docMk/>
      </pc:docMkLst>
      <pc:sldChg chg="addSp modSp mod">
        <pc:chgData name="Mireilla Bikanga Ada" userId="b964f4d4-5927-4a33-a1eb-35030e652755" providerId="ADAL" clId="{DCC4290B-0973-44EE-A2EE-1AD3EBD8E0B6}" dt="2021-01-19T15:41:22.307" v="164" actId="20577"/>
        <pc:sldMkLst>
          <pc:docMk/>
          <pc:sldMk cId="2215474742" sldId="262"/>
        </pc:sldMkLst>
        <pc:spChg chg="add mod">
          <ac:chgData name="Mireilla Bikanga Ada" userId="b964f4d4-5927-4a33-a1eb-35030e652755" providerId="ADAL" clId="{DCC4290B-0973-44EE-A2EE-1AD3EBD8E0B6}" dt="2021-01-19T15:41:22.307" v="164" actId="20577"/>
          <ac:spMkLst>
            <pc:docMk/>
            <pc:sldMk cId="2215474742" sldId="262"/>
            <ac:spMk id="4" creationId="{BB681FE6-E6E7-45A0-991B-B5890523DE00}"/>
          </ac:spMkLst>
        </pc:spChg>
      </pc:sldChg>
      <pc:sldChg chg="addSp delSp modSp new mod">
        <pc:chgData name="Mireilla Bikanga Ada" userId="b964f4d4-5927-4a33-a1eb-35030e652755" providerId="ADAL" clId="{DCC4290B-0973-44EE-A2EE-1AD3EBD8E0B6}" dt="2021-01-19T15:50:39.721" v="233" actId="692"/>
        <pc:sldMkLst>
          <pc:docMk/>
          <pc:sldMk cId="3959000876" sldId="263"/>
        </pc:sldMkLst>
        <pc:spChg chg="mod">
          <ac:chgData name="Mireilla Bikanga Ada" userId="b964f4d4-5927-4a33-a1eb-35030e652755" providerId="ADAL" clId="{DCC4290B-0973-44EE-A2EE-1AD3EBD8E0B6}" dt="2021-01-19T15:44:56.959" v="196" actId="255"/>
          <ac:spMkLst>
            <pc:docMk/>
            <pc:sldMk cId="3959000876" sldId="263"/>
            <ac:spMk id="2" creationId="{32C548F7-77E3-4026-BE49-ECAD37BA4B5F}"/>
          </ac:spMkLst>
        </pc:spChg>
        <pc:spChg chg="del">
          <ac:chgData name="Mireilla Bikanga Ada" userId="b964f4d4-5927-4a33-a1eb-35030e652755" providerId="ADAL" clId="{DCC4290B-0973-44EE-A2EE-1AD3EBD8E0B6}" dt="2021-01-19T15:24:49.548" v="15" actId="22"/>
          <ac:spMkLst>
            <pc:docMk/>
            <pc:sldMk cId="3959000876" sldId="263"/>
            <ac:spMk id="3" creationId="{6C7CD8AE-6EC5-43CF-8156-B7972D0CD15F}"/>
          </ac:spMkLst>
        </pc:spChg>
        <pc:spChg chg="add del mod">
          <ac:chgData name="Mireilla Bikanga Ada" userId="b964f4d4-5927-4a33-a1eb-35030e652755" providerId="ADAL" clId="{DCC4290B-0973-44EE-A2EE-1AD3EBD8E0B6}" dt="2021-01-19T15:26:17.411" v="25" actId="478"/>
          <ac:spMkLst>
            <pc:docMk/>
            <pc:sldMk cId="3959000876" sldId="263"/>
            <ac:spMk id="9" creationId="{4B256298-1C8A-4F8D-BF33-DFB452A7901C}"/>
          </ac:spMkLst>
        </pc:spChg>
        <pc:spChg chg="add mod">
          <ac:chgData name="Mireilla Bikanga Ada" userId="b964f4d4-5927-4a33-a1eb-35030e652755" providerId="ADAL" clId="{DCC4290B-0973-44EE-A2EE-1AD3EBD8E0B6}" dt="2021-01-19T15:46:14.455" v="217" actId="1076"/>
          <ac:spMkLst>
            <pc:docMk/>
            <pc:sldMk cId="3959000876" sldId="263"/>
            <ac:spMk id="18" creationId="{8670F484-F2ED-430F-81C2-FB4E44AAB676}"/>
          </ac:spMkLst>
        </pc:spChg>
        <pc:picChg chg="add del mod ord">
          <ac:chgData name="Mireilla Bikanga Ada" userId="b964f4d4-5927-4a33-a1eb-35030e652755" providerId="ADAL" clId="{DCC4290B-0973-44EE-A2EE-1AD3EBD8E0B6}" dt="2021-01-19T15:46:10.304" v="215" actId="1076"/>
          <ac:picMkLst>
            <pc:docMk/>
            <pc:sldMk cId="3959000876" sldId="263"/>
            <ac:picMk id="5" creationId="{85C6DABE-6F5A-48E3-A27A-D75330D6AB40}"/>
          </ac:picMkLst>
        </pc:picChg>
        <pc:picChg chg="add mod">
          <ac:chgData name="Mireilla Bikanga Ada" userId="b964f4d4-5927-4a33-a1eb-35030e652755" providerId="ADAL" clId="{DCC4290B-0973-44EE-A2EE-1AD3EBD8E0B6}" dt="2021-01-19T15:46:08.346" v="214" actId="1076"/>
          <ac:picMkLst>
            <pc:docMk/>
            <pc:sldMk cId="3959000876" sldId="263"/>
            <ac:picMk id="7" creationId="{7B0FA6D7-D160-4A52-9839-8DB20A6295C9}"/>
          </ac:picMkLst>
        </pc:picChg>
        <pc:picChg chg="add mod">
          <ac:chgData name="Mireilla Bikanga Ada" userId="b964f4d4-5927-4a33-a1eb-35030e652755" providerId="ADAL" clId="{DCC4290B-0973-44EE-A2EE-1AD3EBD8E0B6}" dt="2021-01-19T15:46:11.670" v="216" actId="1076"/>
          <ac:picMkLst>
            <pc:docMk/>
            <pc:sldMk cId="3959000876" sldId="263"/>
            <ac:picMk id="11" creationId="{C0F9AB9E-E665-41BF-B2DA-2158D1A917C1}"/>
          </ac:picMkLst>
        </pc:picChg>
        <pc:picChg chg="add del mod">
          <ac:chgData name="Mireilla Bikanga Ada" userId="b964f4d4-5927-4a33-a1eb-35030e652755" providerId="ADAL" clId="{DCC4290B-0973-44EE-A2EE-1AD3EBD8E0B6}" dt="2021-01-19T15:44:26.778" v="183" actId="478"/>
          <ac:picMkLst>
            <pc:docMk/>
            <pc:sldMk cId="3959000876" sldId="263"/>
            <ac:picMk id="13" creationId="{37D48D4A-6EB5-4257-98E1-BEC7A222087A}"/>
          </ac:picMkLst>
        </pc:picChg>
        <pc:picChg chg="add del mod">
          <ac:chgData name="Mireilla Bikanga Ada" userId="b964f4d4-5927-4a33-a1eb-35030e652755" providerId="ADAL" clId="{DCC4290B-0973-44EE-A2EE-1AD3EBD8E0B6}" dt="2021-01-19T15:44:28.430" v="184" actId="478"/>
          <ac:picMkLst>
            <pc:docMk/>
            <pc:sldMk cId="3959000876" sldId="263"/>
            <ac:picMk id="15" creationId="{F4C70A2A-BFC5-41F2-A0F3-594CDB2714A9}"/>
          </ac:picMkLst>
        </pc:picChg>
        <pc:picChg chg="add del mod">
          <ac:chgData name="Mireilla Bikanga Ada" userId="b964f4d4-5927-4a33-a1eb-35030e652755" providerId="ADAL" clId="{DCC4290B-0973-44EE-A2EE-1AD3EBD8E0B6}" dt="2021-01-19T15:49:53.218" v="221" actId="478"/>
          <ac:picMkLst>
            <pc:docMk/>
            <pc:sldMk cId="3959000876" sldId="263"/>
            <ac:picMk id="17" creationId="{2DAFE265-946B-4628-87E4-FDD3D6B62571}"/>
          </ac:picMkLst>
        </pc:picChg>
        <pc:picChg chg="add mod">
          <ac:chgData name="Mireilla Bikanga Ada" userId="b964f4d4-5927-4a33-a1eb-35030e652755" providerId="ADAL" clId="{DCC4290B-0973-44EE-A2EE-1AD3EBD8E0B6}" dt="2021-01-19T15:50:02.199" v="225" actId="14100"/>
          <ac:picMkLst>
            <pc:docMk/>
            <pc:sldMk cId="3959000876" sldId="263"/>
            <ac:picMk id="20" creationId="{DABC8F44-0716-44CA-BA85-D5D263BA12A3}"/>
          </ac:picMkLst>
        </pc:picChg>
        <pc:cxnChg chg="add mod">
          <ac:chgData name="Mireilla Bikanga Ada" userId="b964f4d4-5927-4a33-a1eb-35030e652755" providerId="ADAL" clId="{DCC4290B-0973-44EE-A2EE-1AD3EBD8E0B6}" dt="2021-01-19T15:50:39.721" v="233" actId="692"/>
          <ac:cxnSpMkLst>
            <pc:docMk/>
            <pc:sldMk cId="3959000876" sldId="263"/>
            <ac:cxnSpMk id="22" creationId="{5BDDE2CE-E209-4B07-A16E-92F03480848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9DE45-FD37-4389-84E0-F5852CB111F3}" type="datetimeFigureOut">
              <a:rPr lang="en-GB" smtClean="0"/>
              <a:t>19/01/2021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CAE360-900C-46B8-B6DC-54995BFE0D42}" type="slidenum">
              <a:rPr lang="en-GB" smtClean="0"/>
              <a:t>‹#›</a:t>
            </a:fld>
            <a:endParaRPr lang="en-GB"/>
          </a:p>
        </p:txBody>
      </p:sp>
    </p:spTree>
    <p:extLst>
      <p:ext uri="{BB962C8B-B14F-4D97-AF65-F5344CB8AC3E}">
        <p14:creationId xmlns:p14="http://schemas.microsoft.com/office/powerpoint/2010/main" val="3336926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4CAE360-900C-46B8-B6DC-54995BFE0D42}" type="slidenum">
              <a:rPr lang="en-GB" smtClean="0"/>
              <a:t>5</a:t>
            </a:fld>
            <a:endParaRPr lang="en-GB"/>
          </a:p>
        </p:txBody>
      </p:sp>
    </p:spTree>
    <p:extLst>
      <p:ext uri="{BB962C8B-B14F-4D97-AF65-F5344CB8AC3E}">
        <p14:creationId xmlns:p14="http://schemas.microsoft.com/office/powerpoint/2010/main" val="97855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F293FB7-9AB1-46E6-8DE9-31959E12AA4C}"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241030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293FB7-9AB1-46E6-8DE9-31959E12AA4C}"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98901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293FB7-9AB1-46E6-8DE9-31959E12AA4C}"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72079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293FB7-9AB1-46E6-8DE9-31959E12AA4C}"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314762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93FB7-9AB1-46E6-8DE9-31959E12AA4C}" type="datetimeFigureOut">
              <a:rPr lang="en-GB" smtClean="0"/>
              <a:t>19/01/2021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111723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F293FB7-9AB1-46E6-8DE9-31959E12AA4C}" type="datetimeFigureOut">
              <a:rPr lang="en-GB" smtClean="0"/>
              <a:t>19/01/2021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156389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F293FB7-9AB1-46E6-8DE9-31959E12AA4C}" type="datetimeFigureOut">
              <a:rPr lang="en-GB" smtClean="0"/>
              <a:t>19/01/2021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24737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F293FB7-9AB1-46E6-8DE9-31959E12AA4C}" type="datetimeFigureOut">
              <a:rPr lang="en-GB" smtClean="0"/>
              <a:t>19/01/2021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267136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93FB7-9AB1-46E6-8DE9-31959E12AA4C}" type="datetimeFigureOut">
              <a:rPr lang="en-GB" smtClean="0"/>
              <a:t>19/01/2021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403103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93FB7-9AB1-46E6-8DE9-31959E12AA4C}" type="datetimeFigureOut">
              <a:rPr lang="en-GB" smtClean="0"/>
              <a:t>19/01/2021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386912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93FB7-9AB1-46E6-8DE9-31959E12AA4C}" type="datetimeFigureOut">
              <a:rPr lang="en-GB" smtClean="0"/>
              <a:t>19/01/2021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885C4-5171-4CD3-A4D8-BEA3B97A0186}" type="slidenum">
              <a:rPr lang="en-GB" smtClean="0"/>
              <a:t>‹#›</a:t>
            </a:fld>
            <a:endParaRPr lang="en-GB"/>
          </a:p>
        </p:txBody>
      </p:sp>
    </p:spTree>
    <p:extLst>
      <p:ext uri="{BB962C8B-B14F-4D97-AF65-F5344CB8AC3E}">
        <p14:creationId xmlns:p14="http://schemas.microsoft.com/office/powerpoint/2010/main" val="361522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93FB7-9AB1-46E6-8DE9-31959E12AA4C}" type="datetimeFigureOut">
              <a:rPr lang="en-GB" smtClean="0"/>
              <a:t>19/01/2021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885C4-5171-4CD3-A4D8-BEA3B97A0186}" type="slidenum">
              <a:rPr lang="en-GB" smtClean="0"/>
              <a:t>‹#›</a:t>
            </a:fld>
            <a:endParaRPr lang="en-GB"/>
          </a:p>
        </p:txBody>
      </p:sp>
    </p:spTree>
    <p:extLst>
      <p:ext uri="{BB962C8B-B14F-4D97-AF65-F5344CB8AC3E}">
        <p14:creationId xmlns:p14="http://schemas.microsoft.com/office/powerpoint/2010/main" val="1426094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Tkinter</a:t>
            </a:r>
            <a:r>
              <a:rPr lang="en-GB" dirty="0"/>
              <a:t> GUI</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530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Description</a:t>
            </a:r>
          </a:p>
        </p:txBody>
      </p:sp>
      <p:sp>
        <p:nvSpPr>
          <p:cNvPr id="3" name="Content Placeholder 2"/>
          <p:cNvSpPr>
            <a:spLocks noGrp="1"/>
          </p:cNvSpPr>
          <p:nvPr>
            <p:ph idx="1"/>
          </p:nvPr>
        </p:nvSpPr>
        <p:spPr/>
        <p:txBody>
          <a:bodyPr/>
          <a:lstStyle/>
          <a:p>
            <a:r>
              <a:rPr lang="en-GB" dirty="0"/>
              <a:t>A </a:t>
            </a:r>
            <a:r>
              <a:rPr lang="en-GB" dirty="0">
                <a:solidFill>
                  <a:srgbClr val="FF0000"/>
                </a:solidFill>
                <a:latin typeface="Courier New" panose="02070309020205020404" pitchFamily="49" charset="0"/>
                <a:cs typeface="Courier New" panose="02070309020205020404" pitchFamily="49" charset="0"/>
              </a:rPr>
              <a:t>GUI</a:t>
            </a:r>
            <a:r>
              <a:rPr lang="en-GB" dirty="0"/>
              <a:t> (graphical user interface) makes the programme easier to use. It allows you, to create screens, text boxes and buttons to help the user navigate through the programme in a more user-friendly way.</a:t>
            </a:r>
          </a:p>
          <a:p>
            <a:r>
              <a:rPr lang="en-GB" dirty="0" err="1">
                <a:solidFill>
                  <a:srgbClr val="FF0000"/>
                </a:solidFill>
                <a:latin typeface="Courier New" panose="02070309020205020404" pitchFamily="49" charset="0"/>
                <a:cs typeface="Courier New" panose="02070309020205020404" pitchFamily="49" charset="0"/>
              </a:rPr>
              <a:t>Tkinter</a:t>
            </a:r>
            <a:r>
              <a:rPr lang="en-GB" dirty="0"/>
              <a:t> is a library of features in Python that allows you to create a GUI</a:t>
            </a:r>
          </a:p>
        </p:txBody>
      </p:sp>
    </p:spTree>
    <p:extLst>
      <p:ext uri="{BB962C8B-B14F-4D97-AF65-F5344CB8AC3E}">
        <p14:creationId xmlns:p14="http://schemas.microsoft.com/office/powerpoint/2010/main" val="290509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Tkinter</a:t>
            </a:r>
            <a:r>
              <a:rPr lang="en-GB" dirty="0"/>
              <a:t> Widgets</a:t>
            </a:r>
          </a:p>
        </p:txBody>
      </p:sp>
      <p:sp>
        <p:nvSpPr>
          <p:cNvPr id="3" name="Content Placeholder 2"/>
          <p:cNvSpPr>
            <a:spLocks noGrp="1"/>
          </p:cNvSpPr>
          <p:nvPr>
            <p:ph idx="1"/>
          </p:nvPr>
        </p:nvSpPr>
        <p:spPr/>
        <p:txBody>
          <a:bodyPr>
            <a:normAutofit fontScale="77500" lnSpcReduction="20000"/>
          </a:bodyPr>
          <a:lstStyle/>
          <a:p>
            <a:r>
              <a:rPr lang="en-GB" b="1" dirty="0">
                <a:latin typeface="Courier New" panose="02070309020205020404" pitchFamily="49" charset="0"/>
                <a:cs typeface="Courier New" panose="02070309020205020404" pitchFamily="49" charset="0"/>
              </a:rPr>
              <a:t>Button</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Button</a:t>
            </a:r>
            <a:r>
              <a:rPr lang="en-GB" dirty="0"/>
              <a:t> widget is used to place the buttons in the </a:t>
            </a:r>
            <a:r>
              <a:rPr lang="en-GB" b="1" dirty="0" err="1">
                <a:latin typeface="Courier New" panose="02070309020205020404" pitchFamily="49" charset="0"/>
                <a:cs typeface="Courier New" panose="02070309020205020404" pitchFamily="49" charset="0"/>
              </a:rPr>
              <a:t>tkinter</a:t>
            </a:r>
            <a:r>
              <a:rPr lang="en-GB" dirty="0"/>
              <a:t>.</a:t>
            </a:r>
          </a:p>
          <a:p>
            <a:r>
              <a:rPr lang="en-GB" b="1" dirty="0">
                <a:latin typeface="Courier New" panose="02070309020205020404" pitchFamily="49" charset="0"/>
                <a:cs typeface="Courier New" panose="02070309020205020404" pitchFamily="49" charset="0"/>
              </a:rPr>
              <a:t>Canvas</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Canvas</a:t>
            </a:r>
            <a:r>
              <a:rPr lang="en-GB" dirty="0"/>
              <a:t> is used to draw shapes in your </a:t>
            </a:r>
            <a:r>
              <a:rPr lang="en-GB" b="1" dirty="0"/>
              <a:t>GUI</a:t>
            </a:r>
            <a:r>
              <a:rPr lang="en-GB" dirty="0"/>
              <a:t>.</a:t>
            </a:r>
          </a:p>
          <a:p>
            <a:r>
              <a:rPr lang="en-GB" b="1" dirty="0" err="1">
                <a:latin typeface="Courier New" panose="02070309020205020404" pitchFamily="49" charset="0"/>
                <a:cs typeface="Courier New" panose="02070309020205020404" pitchFamily="49" charset="0"/>
              </a:rPr>
              <a:t>Checkbutton</a:t>
            </a: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Checkbutton</a:t>
            </a:r>
            <a:r>
              <a:rPr lang="en-GB" dirty="0"/>
              <a:t> is used to create the check buttons in your application. You can select more than one option at a time.</a:t>
            </a:r>
          </a:p>
          <a:p>
            <a:r>
              <a:rPr lang="en-GB" b="1" dirty="0">
                <a:latin typeface="Courier New" panose="02070309020205020404" pitchFamily="49" charset="0"/>
                <a:cs typeface="Courier New" panose="02070309020205020404" pitchFamily="49" charset="0"/>
              </a:rPr>
              <a:t>Entry</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Entry</a:t>
            </a:r>
            <a:r>
              <a:rPr lang="en-GB" dirty="0"/>
              <a:t> widget is used to create input fields in the </a:t>
            </a:r>
            <a:r>
              <a:rPr lang="en-GB" b="1" dirty="0"/>
              <a:t>GUI</a:t>
            </a:r>
            <a:r>
              <a:rPr lang="en-GB" dirty="0"/>
              <a:t>.</a:t>
            </a:r>
          </a:p>
          <a:p>
            <a:r>
              <a:rPr lang="en-GB" b="1" dirty="0">
                <a:latin typeface="Courier New" panose="02070309020205020404" pitchFamily="49" charset="0"/>
                <a:cs typeface="Courier New" panose="02070309020205020404" pitchFamily="49" charset="0"/>
              </a:rPr>
              <a:t>Frame</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Frame</a:t>
            </a:r>
            <a:r>
              <a:rPr lang="en-GB" dirty="0"/>
              <a:t> is used as containers in the </a:t>
            </a:r>
            <a:r>
              <a:rPr lang="en-GB" b="1" dirty="0" err="1"/>
              <a:t>tkinter</a:t>
            </a:r>
            <a:r>
              <a:rPr lang="en-GB" dirty="0"/>
              <a:t>.</a:t>
            </a:r>
          </a:p>
          <a:p>
            <a:r>
              <a:rPr lang="en-GB" b="1" dirty="0">
                <a:latin typeface="Courier New" panose="02070309020205020404" pitchFamily="49" charset="0"/>
                <a:cs typeface="Courier New" panose="02070309020205020404" pitchFamily="49" charset="0"/>
              </a:rPr>
              <a:t>Label</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Label</a:t>
            </a:r>
            <a:r>
              <a:rPr lang="en-GB" dirty="0"/>
              <a:t> is used to create a single line widgets like </a:t>
            </a:r>
            <a:r>
              <a:rPr lang="en-GB" b="1" dirty="0"/>
              <a:t>text</a:t>
            </a:r>
            <a:r>
              <a:rPr lang="en-GB" dirty="0"/>
              <a:t>, </a:t>
            </a:r>
            <a:r>
              <a:rPr lang="en-GB" b="1" dirty="0"/>
              <a:t>images</a:t>
            </a:r>
            <a:r>
              <a:rPr lang="en-GB" dirty="0"/>
              <a:t>, etc..,</a:t>
            </a:r>
          </a:p>
          <a:p>
            <a:r>
              <a:rPr lang="en-GB" b="1" dirty="0">
                <a:latin typeface="Courier New" panose="02070309020205020404" pitchFamily="49" charset="0"/>
                <a:cs typeface="Courier New" panose="02070309020205020404" pitchFamily="49" charset="0"/>
              </a:rPr>
              <a:t>Menu</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Menu</a:t>
            </a:r>
            <a:r>
              <a:rPr lang="en-GB" dirty="0"/>
              <a:t> is used to create menus in the </a:t>
            </a:r>
            <a:r>
              <a:rPr lang="en-GB" b="1" dirty="0"/>
              <a:t>GUI</a:t>
            </a:r>
            <a:r>
              <a:rPr lang="en-GB" dirty="0"/>
              <a:t>.</a:t>
            </a:r>
          </a:p>
          <a:p>
            <a:endParaRPr lang="en-GB" dirty="0"/>
          </a:p>
        </p:txBody>
      </p:sp>
    </p:spTree>
    <p:extLst>
      <p:ext uri="{BB962C8B-B14F-4D97-AF65-F5344CB8AC3E}">
        <p14:creationId xmlns:p14="http://schemas.microsoft.com/office/powerpoint/2010/main" val="53787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GB" dirty="0"/>
              <a:t>Geometry and Place</a:t>
            </a:r>
          </a:p>
        </p:txBody>
      </p:sp>
      <p:sp>
        <p:nvSpPr>
          <p:cNvPr id="3" name="Content Placeholder 2"/>
          <p:cNvSpPr>
            <a:spLocks noGrp="1"/>
          </p:cNvSpPr>
          <p:nvPr>
            <p:ph idx="1"/>
          </p:nvPr>
        </p:nvSpPr>
        <p:spPr>
          <a:xfrm>
            <a:off x="35408" y="1445815"/>
            <a:ext cx="3250704" cy="5079529"/>
          </a:xfrm>
        </p:spPr>
        <p:txBody>
          <a:bodyPr>
            <a:normAutofit fontScale="62500" lnSpcReduction="20000"/>
          </a:bodyPr>
          <a:lstStyle/>
          <a:p>
            <a:r>
              <a:rPr lang="en-GB" dirty="0"/>
              <a:t>Look at the code and in particular the measurements that are used in the </a:t>
            </a:r>
            <a:r>
              <a:rPr lang="en-GB" dirty="0">
                <a:solidFill>
                  <a:srgbClr val="FF0000"/>
                </a:solidFill>
                <a:latin typeface="Courier New" panose="02070309020205020404" pitchFamily="49" charset="0"/>
                <a:cs typeface="Courier New" panose="02070309020205020404" pitchFamily="49" charset="0"/>
              </a:rPr>
              <a:t>window.geometry</a:t>
            </a:r>
            <a:r>
              <a:rPr lang="en-GB" dirty="0"/>
              <a:t> and </a:t>
            </a:r>
            <a:r>
              <a:rPr lang="en-GB" dirty="0">
                <a:solidFill>
                  <a:srgbClr val="FF0000"/>
                </a:solidFill>
                <a:latin typeface="Courier New" panose="02070309020205020404" pitchFamily="49" charset="0"/>
                <a:cs typeface="Courier New" panose="02070309020205020404" pitchFamily="49" charset="0"/>
              </a:rPr>
              <a:t>button.place</a:t>
            </a:r>
            <a:r>
              <a:rPr lang="en-GB" dirty="0"/>
              <a:t> lines.</a:t>
            </a:r>
          </a:p>
          <a:p>
            <a:endParaRPr lang="en-GB" dirty="0"/>
          </a:p>
          <a:p>
            <a:r>
              <a:rPr lang="en-GB" dirty="0"/>
              <a:t>The</a:t>
            </a:r>
            <a:r>
              <a:rPr lang="en-GB" dirty="0">
                <a:latin typeface="Courier New" panose="02070309020205020404" pitchFamily="49" charset="0"/>
                <a:cs typeface="Courier New" panose="02070309020205020404" pitchFamily="49" charset="0"/>
              </a:rPr>
              <a:t> </a:t>
            </a:r>
            <a:r>
              <a:rPr lang="en-GB" dirty="0">
                <a:solidFill>
                  <a:srgbClr val="FF0000"/>
                </a:solidFill>
                <a:latin typeface="Courier New" panose="02070309020205020404" pitchFamily="49" charset="0"/>
                <a:cs typeface="Courier New" panose="02070309020205020404" pitchFamily="49" charset="0"/>
              </a:rPr>
              <a:t>geometry</a:t>
            </a:r>
            <a:r>
              <a:rPr lang="en-GB" dirty="0">
                <a:latin typeface="Courier New" panose="02070309020205020404" pitchFamily="49" charset="0"/>
                <a:cs typeface="Courier New" panose="02070309020205020404" pitchFamily="49" charset="0"/>
              </a:rPr>
              <a:t> </a:t>
            </a:r>
            <a:r>
              <a:rPr lang="en-GB" dirty="0"/>
              <a:t>line in the code determines the size of the window</a:t>
            </a:r>
          </a:p>
          <a:p>
            <a:r>
              <a:rPr lang="en-GB" dirty="0"/>
              <a:t>The </a:t>
            </a:r>
            <a:r>
              <a:rPr lang="en-GB" dirty="0">
                <a:solidFill>
                  <a:srgbClr val="FF0000"/>
                </a:solidFill>
                <a:latin typeface="Courier New" panose="02070309020205020404" pitchFamily="49" charset="0"/>
                <a:cs typeface="Courier New" panose="02070309020205020404" pitchFamily="49" charset="0"/>
              </a:rPr>
              <a:t>place</a:t>
            </a:r>
            <a:r>
              <a:rPr lang="en-GB" dirty="0"/>
              <a:t> line in the code determines the position of the individual item on the window</a:t>
            </a:r>
          </a:p>
          <a:p>
            <a:endParaRPr lang="en-GB" dirty="0"/>
          </a:p>
          <a:p>
            <a:r>
              <a:rPr lang="en-GB" dirty="0"/>
              <a:t>Now look at the window that the code produces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340768"/>
            <a:ext cx="3330170"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8363" y="728511"/>
            <a:ext cx="1736125" cy="122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776" y="4846868"/>
            <a:ext cx="1698801"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4149080"/>
            <a:ext cx="2898121" cy="1944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295569" y="2132856"/>
            <a:ext cx="1601712" cy="2246769"/>
          </a:xfrm>
          <a:prstGeom prst="rect">
            <a:avLst/>
          </a:prstGeom>
          <a:noFill/>
          <a:ln w="12700">
            <a:solidFill>
              <a:srgbClr val="7030A0"/>
            </a:solidFill>
            <a:prstDash val="lgDash"/>
          </a:ln>
        </p:spPr>
        <p:txBody>
          <a:bodyPr wrap="square" rtlCol="0">
            <a:spAutoFit/>
          </a:bodyPr>
          <a:lstStyle/>
          <a:p>
            <a:r>
              <a:rPr lang="en-GB" sz="1400" dirty="0">
                <a:latin typeface="Courier New" panose="02070309020205020404" pitchFamily="49" charset="0"/>
                <a:cs typeface="Courier New" panose="02070309020205020404" pitchFamily="49" charset="0"/>
              </a:rPr>
              <a:t>Once the button is pressed, it will run the “Call” function and change the window to look like this</a:t>
            </a:r>
          </a:p>
        </p:txBody>
      </p:sp>
      <p:cxnSp>
        <p:nvCxnSpPr>
          <p:cNvPr id="6" name="Straight Arrow Connector 5"/>
          <p:cNvCxnSpPr/>
          <p:nvPr/>
        </p:nvCxnSpPr>
        <p:spPr>
          <a:xfrm>
            <a:off x="7956376" y="4379625"/>
            <a:ext cx="0" cy="46724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040761" y="5805264"/>
            <a:ext cx="739151" cy="16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8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6812" y="160040"/>
            <a:ext cx="3645668" cy="1900808"/>
          </a:xfrm>
        </p:spPr>
        <p:txBody>
          <a:bodyPr>
            <a:normAutofit fontScale="55000" lnSpcReduction="20000"/>
          </a:bodyPr>
          <a:lstStyle/>
          <a:p>
            <a:r>
              <a:rPr lang="en-GB" dirty="0"/>
              <a:t>This creates a window that asks the user to enter their name. When they click on a button it should display the message “Hello” and their name and change the background and font colour of the message box</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470" y="4941168"/>
            <a:ext cx="362783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7593" y="3307712"/>
            <a:ext cx="3476768" cy="1613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580111" y="2060848"/>
            <a:ext cx="3374249" cy="923330"/>
          </a:xfrm>
          <a:prstGeom prst="rect">
            <a:avLst/>
          </a:prstGeom>
          <a:noFill/>
          <a:ln w="12700">
            <a:solidFill>
              <a:schemeClr val="tx1"/>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The comments in the code explain what each line of code does.</a:t>
            </a: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3" y="1"/>
            <a:ext cx="516255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55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0489"/>
          </a:xfrm>
        </p:spPr>
        <p:txBody>
          <a:bodyPr>
            <a:normAutofit fontScale="90000"/>
          </a:bodyPr>
          <a:lstStyle/>
          <a:p>
            <a:r>
              <a:rPr lang="en-GB" dirty="0"/>
              <a:t>Basic </a:t>
            </a:r>
            <a:r>
              <a:rPr lang="en-GB" dirty="0" err="1"/>
              <a:t>Tkinter</a:t>
            </a:r>
            <a:r>
              <a:rPr lang="en-GB" dirty="0"/>
              <a:t> GUI – more example</a:t>
            </a:r>
          </a:p>
        </p:txBody>
      </p:sp>
      <p:sp>
        <p:nvSpPr>
          <p:cNvPr id="3" name="Content Placeholder 2"/>
          <p:cNvSpPr>
            <a:spLocks noGrp="1"/>
          </p:cNvSpPr>
          <p:nvPr>
            <p:ph idx="1"/>
          </p:nvPr>
        </p:nvSpPr>
        <p:spPr>
          <a:xfrm>
            <a:off x="5652120" y="3717032"/>
            <a:ext cx="3034680" cy="2409131"/>
          </a:xfrm>
        </p:spPr>
        <p:txBody>
          <a:bodyPr>
            <a:normAutofit fontScale="62500" lnSpcReduction="20000"/>
          </a:bodyPr>
          <a:lstStyle/>
          <a:p>
            <a:pPr marL="0" indent="0">
              <a:buNone/>
            </a:pPr>
            <a:r>
              <a:rPr lang="en-GB" dirty="0"/>
              <a:t>This programme creates a window that asks the user to enter a name in a text box. When they click on a button, it adds it to the end of the list that is displayed on the screen. There is another button that clears the list.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1" y="1033136"/>
            <a:ext cx="5121703" cy="518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033136"/>
            <a:ext cx="388620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344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4624"/>
            <a:ext cx="3394720" cy="706090"/>
          </a:xfrm>
        </p:spPr>
        <p:txBody>
          <a:bodyPr>
            <a:normAutofit fontScale="90000"/>
          </a:bodyPr>
          <a:lstStyle/>
          <a:p>
            <a:r>
              <a:rPr lang="en-GB" dirty="0"/>
              <a:t>More </a:t>
            </a:r>
            <a:r>
              <a:rPr lang="en-GB" dirty="0" err="1"/>
              <a:t>Tkinter</a:t>
            </a:r>
            <a:endParaRPr lang="en-GB" dirty="0"/>
          </a:p>
        </p:txBody>
      </p:sp>
      <p:sp>
        <p:nvSpPr>
          <p:cNvPr id="3" name="Content Placeholder 2"/>
          <p:cNvSpPr>
            <a:spLocks noGrp="1"/>
          </p:cNvSpPr>
          <p:nvPr>
            <p:ph idx="1"/>
          </p:nvPr>
        </p:nvSpPr>
        <p:spPr>
          <a:xfrm>
            <a:off x="107504" y="764704"/>
            <a:ext cx="3888432" cy="1296144"/>
          </a:xfrm>
        </p:spPr>
        <p:txBody>
          <a:bodyPr>
            <a:normAutofit fontScale="55000" lnSpcReduction="20000"/>
          </a:bodyPr>
          <a:lstStyle/>
          <a:p>
            <a:pPr marL="0" indent="0">
              <a:buNone/>
            </a:pPr>
            <a:r>
              <a:rPr lang="en-GB" dirty="0"/>
              <a:t>When using images in your programme, it is easier if they are stored in the same folder as the programme. Otherwise you need to include the entire location of the files.</a:t>
            </a:r>
          </a:p>
          <a:p>
            <a:pPr marL="0" indent="0">
              <a:buNone/>
            </a:pP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4558"/>
            <a:ext cx="4647431" cy="577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701808"/>
            <a:ext cx="40481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H="1">
            <a:off x="3347864" y="2564904"/>
            <a:ext cx="864096" cy="2088232"/>
          </a:xfrm>
          <a:prstGeom prst="line">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204864"/>
            <a:ext cx="2760267" cy="2327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BB681FE6-E6E7-45A0-991B-B5890523DE00}"/>
              </a:ext>
            </a:extLst>
          </p:cNvPr>
          <p:cNvSpPr txBox="1"/>
          <p:nvPr/>
        </p:nvSpPr>
        <p:spPr>
          <a:xfrm>
            <a:off x="1259632" y="6093296"/>
            <a:ext cx="5904656" cy="646331"/>
          </a:xfrm>
          <a:custGeom>
            <a:avLst/>
            <a:gdLst>
              <a:gd name="connsiteX0" fmla="*/ 0 w 5904656"/>
              <a:gd name="connsiteY0" fmla="*/ 0 h 646331"/>
              <a:gd name="connsiteX1" fmla="*/ 531419 w 5904656"/>
              <a:gd name="connsiteY1" fmla="*/ 0 h 646331"/>
              <a:gd name="connsiteX2" fmla="*/ 944745 w 5904656"/>
              <a:gd name="connsiteY2" fmla="*/ 0 h 646331"/>
              <a:gd name="connsiteX3" fmla="*/ 1653304 w 5904656"/>
              <a:gd name="connsiteY3" fmla="*/ 0 h 646331"/>
              <a:gd name="connsiteX4" fmla="*/ 2184723 w 5904656"/>
              <a:gd name="connsiteY4" fmla="*/ 0 h 646331"/>
              <a:gd name="connsiteX5" fmla="*/ 2716142 w 5904656"/>
              <a:gd name="connsiteY5" fmla="*/ 0 h 646331"/>
              <a:gd name="connsiteX6" fmla="*/ 3424700 w 5904656"/>
              <a:gd name="connsiteY6" fmla="*/ 0 h 646331"/>
              <a:gd name="connsiteX7" fmla="*/ 3897073 w 5904656"/>
              <a:gd name="connsiteY7" fmla="*/ 0 h 646331"/>
              <a:gd name="connsiteX8" fmla="*/ 4605632 w 5904656"/>
              <a:gd name="connsiteY8" fmla="*/ 0 h 646331"/>
              <a:gd name="connsiteX9" fmla="*/ 5314190 w 5904656"/>
              <a:gd name="connsiteY9" fmla="*/ 0 h 646331"/>
              <a:gd name="connsiteX10" fmla="*/ 5904656 w 5904656"/>
              <a:gd name="connsiteY10" fmla="*/ 0 h 646331"/>
              <a:gd name="connsiteX11" fmla="*/ 5904656 w 5904656"/>
              <a:gd name="connsiteY11" fmla="*/ 336092 h 646331"/>
              <a:gd name="connsiteX12" fmla="*/ 5904656 w 5904656"/>
              <a:gd name="connsiteY12" fmla="*/ 646331 h 646331"/>
              <a:gd name="connsiteX13" fmla="*/ 5491330 w 5904656"/>
              <a:gd name="connsiteY13" fmla="*/ 646331 h 646331"/>
              <a:gd name="connsiteX14" fmla="*/ 4782771 w 5904656"/>
              <a:gd name="connsiteY14" fmla="*/ 646331 h 646331"/>
              <a:gd name="connsiteX15" fmla="*/ 4310399 w 5904656"/>
              <a:gd name="connsiteY15" fmla="*/ 646331 h 646331"/>
              <a:gd name="connsiteX16" fmla="*/ 3719933 w 5904656"/>
              <a:gd name="connsiteY16" fmla="*/ 646331 h 646331"/>
              <a:gd name="connsiteX17" fmla="*/ 3011375 w 5904656"/>
              <a:gd name="connsiteY17" fmla="*/ 646331 h 646331"/>
              <a:gd name="connsiteX18" fmla="*/ 2420909 w 5904656"/>
              <a:gd name="connsiteY18" fmla="*/ 646331 h 646331"/>
              <a:gd name="connsiteX19" fmla="*/ 2007583 w 5904656"/>
              <a:gd name="connsiteY19" fmla="*/ 646331 h 646331"/>
              <a:gd name="connsiteX20" fmla="*/ 1535211 w 5904656"/>
              <a:gd name="connsiteY20" fmla="*/ 646331 h 646331"/>
              <a:gd name="connsiteX21" fmla="*/ 826652 w 5904656"/>
              <a:gd name="connsiteY21" fmla="*/ 646331 h 646331"/>
              <a:gd name="connsiteX22" fmla="*/ 0 w 5904656"/>
              <a:gd name="connsiteY22" fmla="*/ 646331 h 646331"/>
              <a:gd name="connsiteX23" fmla="*/ 0 w 5904656"/>
              <a:gd name="connsiteY23" fmla="*/ 336092 h 646331"/>
              <a:gd name="connsiteX24" fmla="*/ 0 w 5904656"/>
              <a:gd name="connsiteY24"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04656" h="646331" extrusionOk="0">
                <a:moveTo>
                  <a:pt x="0" y="0"/>
                </a:moveTo>
                <a:cubicBezTo>
                  <a:pt x="181575" y="-27376"/>
                  <a:pt x="271290" y="397"/>
                  <a:pt x="531419" y="0"/>
                </a:cubicBezTo>
                <a:cubicBezTo>
                  <a:pt x="791548" y="-397"/>
                  <a:pt x="820601" y="3009"/>
                  <a:pt x="944745" y="0"/>
                </a:cubicBezTo>
                <a:cubicBezTo>
                  <a:pt x="1068889" y="-3009"/>
                  <a:pt x="1307216" y="84198"/>
                  <a:pt x="1653304" y="0"/>
                </a:cubicBezTo>
                <a:cubicBezTo>
                  <a:pt x="1999392" y="-84198"/>
                  <a:pt x="1964581" y="40176"/>
                  <a:pt x="2184723" y="0"/>
                </a:cubicBezTo>
                <a:cubicBezTo>
                  <a:pt x="2404865" y="-40176"/>
                  <a:pt x="2540512" y="51697"/>
                  <a:pt x="2716142" y="0"/>
                </a:cubicBezTo>
                <a:cubicBezTo>
                  <a:pt x="2891772" y="-51697"/>
                  <a:pt x="3157679" y="76958"/>
                  <a:pt x="3424700" y="0"/>
                </a:cubicBezTo>
                <a:cubicBezTo>
                  <a:pt x="3691721" y="-76958"/>
                  <a:pt x="3734787" y="49823"/>
                  <a:pt x="3897073" y="0"/>
                </a:cubicBezTo>
                <a:cubicBezTo>
                  <a:pt x="4059359" y="-49823"/>
                  <a:pt x="4448444" y="36370"/>
                  <a:pt x="4605632" y="0"/>
                </a:cubicBezTo>
                <a:cubicBezTo>
                  <a:pt x="4762820" y="-36370"/>
                  <a:pt x="5132197" y="2159"/>
                  <a:pt x="5314190" y="0"/>
                </a:cubicBezTo>
                <a:cubicBezTo>
                  <a:pt x="5496183" y="-2159"/>
                  <a:pt x="5735403" y="43375"/>
                  <a:pt x="5904656" y="0"/>
                </a:cubicBezTo>
                <a:cubicBezTo>
                  <a:pt x="5922641" y="128922"/>
                  <a:pt x="5884448" y="168131"/>
                  <a:pt x="5904656" y="336092"/>
                </a:cubicBezTo>
                <a:cubicBezTo>
                  <a:pt x="5924864" y="504053"/>
                  <a:pt x="5878685" y="573465"/>
                  <a:pt x="5904656" y="646331"/>
                </a:cubicBezTo>
                <a:cubicBezTo>
                  <a:pt x="5698581" y="679911"/>
                  <a:pt x="5604984" y="600950"/>
                  <a:pt x="5491330" y="646331"/>
                </a:cubicBezTo>
                <a:cubicBezTo>
                  <a:pt x="5377676" y="691712"/>
                  <a:pt x="5135299" y="576841"/>
                  <a:pt x="4782771" y="646331"/>
                </a:cubicBezTo>
                <a:cubicBezTo>
                  <a:pt x="4430243" y="715821"/>
                  <a:pt x="4470992" y="619526"/>
                  <a:pt x="4310399" y="646331"/>
                </a:cubicBezTo>
                <a:cubicBezTo>
                  <a:pt x="4149806" y="673136"/>
                  <a:pt x="3914838" y="612306"/>
                  <a:pt x="3719933" y="646331"/>
                </a:cubicBezTo>
                <a:cubicBezTo>
                  <a:pt x="3525028" y="680356"/>
                  <a:pt x="3227610" y="590849"/>
                  <a:pt x="3011375" y="646331"/>
                </a:cubicBezTo>
                <a:cubicBezTo>
                  <a:pt x="2795140" y="701813"/>
                  <a:pt x="2627339" y="607920"/>
                  <a:pt x="2420909" y="646331"/>
                </a:cubicBezTo>
                <a:cubicBezTo>
                  <a:pt x="2214479" y="684742"/>
                  <a:pt x="2136530" y="641898"/>
                  <a:pt x="2007583" y="646331"/>
                </a:cubicBezTo>
                <a:cubicBezTo>
                  <a:pt x="1878636" y="650764"/>
                  <a:pt x="1743135" y="590074"/>
                  <a:pt x="1535211" y="646331"/>
                </a:cubicBezTo>
                <a:cubicBezTo>
                  <a:pt x="1327287" y="702588"/>
                  <a:pt x="969894" y="609375"/>
                  <a:pt x="826652" y="646331"/>
                </a:cubicBezTo>
                <a:cubicBezTo>
                  <a:pt x="683410" y="683287"/>
                  <a:pt x="183227" y="617509"/>
                  <a:pt x="0" y="646331"/>
                </a:cubicBezTo>
                <a:cubicBezTo>
                  <a:pt x="-29415" y="530936"/>
                  <a:pt x="8631" y="422022"/>
                  <a:pt x="0" y="336092"/>
                </a:cubicBezTo>
                <a:cubicBezTo>
                  <a:pt x="-8631" y="250162"/>
                  <a:pt x="30560" y="84049"/>
                  <a:pt x="0" y="0"/>
                </a:cubicBezTo>
                <a:close/>
              </a:path>
            </a:pathLst>
          </a:custGeom>
          <a:noFill/>
          <a:ln w="25400">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dirty="0"/>
              <a:t>See next slide for a complete example of a program where images are changed while the  program is running,</a:t>
            </a:r>
          </a:p>
        </p:txBody>
      </p:sp>
    </p:spTree>
    <p:extLst>
      <p:ext uri="{BB962C8B-B14F-4D97-AF65-F5344CB8AC3E}">
        <p14:creationId xmlns:p14="http://schemas.microsoft.com/office/powerpoint/2010/main" val="221547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48F7-77E3-4026-BE49-ECAD37BA4B5F}"/>
              </a:ext>
            </a:extLst>
          </p:cNvPr>
          <p:cNvSpPr>
            <a:spLocks noGrp="1"/>
          </p:cNvSpPr>
          <p:nvPr>
            <p:ph type="title"/>
          </p:nvPr>
        </p:nvSpPr>
        <p:spPr>
          <a:xfrm>
            <a:off x="-36512" y="0"/>
            <a:ext cx="2494816" cy="461633"/>
          </a:xfrm>
        </p:spPr>
        <p:txBody>
          <a:bodyPr>
            <a:noAutofit/>
          </a:bodyPr>
          <a:lstStyle/>
          <a:p>
            <a:r>
              <a:rPr lang="en-GB" sz="3200" dirty="0"/>
              <a:t>More </a:t>
            </a:r>
            <a:r>
              <a:rPr lang="en-GB" sz="3200" dirty="0" err="1"/>
              <a:t>Tkinter</a:t>
            </a:r>
            <a:endParaRPr lang="en-GB" sz="3200" dirty="0"/>
          </a:p>
        </p:txBody>
      </p:sp>
      <p:pic>
        <p:nvPicPr>
          <p:cNvPr id="5" name="Content Placeholder 4">
            <a:extLst>
              <a:ext uri="{FF2B5EF4-FFF2-40B4-BE49-F238E27FC236}">
                <a16:creationId xmlns:a16="http://schemas.microsoft.com/office/drawing/2014/main" id="{85C6DABE-6F5A-48E3-A27A-D75330D6AB40}"/>
              </a:ext>
            </a:extLst>
          </p:cNvPr>
          <p:cNvPicPr>
            <a:picLocks noGrp="1" noChangeAspect="1"/>
          </p:cNvPicPr>
          <p:nvPr>
            <p:ph idx="1"/>
          </p:nvPr>
        </p:nvPicPr>
        <p:blipFill>
          <a:blip r:embed="rId2"/>
          <a:stretch>
            <a:fillRect/>
          </a:stretch>
        </p:blipFill>
        <p:spPr>
          <a:xfrm>
            <a:off x="205322" y="3356992"/>
            <a:ext cx="2287824" cy="1442244"/>
          </a:xfrm>
        </p:spPr>
      </p:pic>
      <p:pic>
        <p:nvPicPr>
          <p:cNvPr id="7" name="Picture 6">
            <a:extLst>
              <a:ext uri="{FF2B5EF4-FFF2-40B4-BE49-F238E27FC236}">
                <a16:creationId xmlns:a16="http://schemas.microsoft.com/office/drawing/2014/main" id="{7B0FA6D7-D160-4A52-9839-8DB20A6295C9}"/>
              </a:ext>
            </a:extLst>
          </p:cNvPr>
          <p:cNvPicPr>
            <a:picLocks noChangeAspect="1"/>
          </p:cNvPicPr>
          <p:nvPr/>
        </p:nvPicPr>
        <p:blipFill>
          <a:blip r:embed="rId3"/>
          <a:stretch>
            <a:fillRect/>
          </a:stretch>
        </p:blipFill>
        <p:spPr>
          <a:xfrm>
            <a:off x="170480" y="4977824"/>
            <a:ext cx="2287824" cy="1646113"/>
          </a:xfrm>
          <a:prstGeom prst="rect">
            <a:avLst/>
          </a:prstGeom>
        </p:spPr>
      </p:pic>
      <p:pic>
        <p:nvPicPr>
          <p:cNvPr id="11" name="Picture 10">
            <a:extLst>
              <a:ext uri="{FF2B5EF4-FFF2-40B4-BE49-F238E27FC236}">
                <a16:creationId xmlns:a16="http://schemas.microsoft.com/office/drawing/2014/main" id="{C0F9AB9E-E665-41BF-B2DA-2158D1A917C1}"/>
              </a:ext>
            </a:extLst>
          </p:cNvPr>
          <p:cNvPicPr>
            <a:picLocks noChangeAspect="1"/>
          </p:cNvPicPr>
          <p:nvPr/>
        </p:nvPicPr>
        <p:blipFill>
          <a:blip r:embed="rId4"/>
          <a:stretch>
            <a:fillRect/>
          </a:stretch>
        </p:blipFill>
        <p:spPr>
          <a:xfrm>
            <a:off x="181160" y="1417929"/>
            <a:ext cx="2262708" cy="1760475"/>
          </a:xfrm>
          <a:prstGeom prst="rect">
            <a:avLst/>
          </a:prstGeom>
        </p:spPr>
      </p:pic>
      <p:sp>
        <p:nvSpPr>
          <p:cNvPr id="18" name="TextBox 17">
            <a:extLst>
              <a:ext uri="{FF2B5EF4-FFF2-40B4-BE49-F238E27FC236}">
                <a16:creationId xmlns:a16="http://schemas.microsoft.com/office/drawing/2014/main" id="{8670F484-F2ED-430F-81C2-FB4E44AAB676}"/>
              </a:ext>
            </a:extLst>
          </p:cNvPr>
          <p:cNvSpPr txBox="1"/>
          <p:nvPr/>
        </p:nvSpPr>
        <p:spPr>
          <a:xfrm>
            <a:off x="214736" y="779837"/>
            <a:ext cx="2088232" cy="369332"/>
          </a:xfrm>
          <a:custGeom>
            <a:avLst/>
            <a:gdLst>
              <a:gd name="connsiteX0" fmla="*/ 0 w 2088232"/>
              <a:gd name="connsiteY0" fmla="*/ 0 h 369332"/>
              <a:gd name="connsiteX1" fmla="*/ 501176 w 2088232"/>
              <a:gd name="connsiteY1" fmla="*/ 0 h 369332"/>
              <a:gd name="connsiteX2" fmla="*/ 960587 w 2088232"/>
              <a:gd name="connsiteY2" fmla="*/ 0 h 369332"/>
              <a:gd name="connsiteX3" fmla="*/ 1524409 w 2088232"/>
              <a:gd name="connsiteY3" fmla="*/ 0 h 369332"/>
              <a:gd name="connsiteX4" fmla="*/ 2088232 w 2088232"/>
              <a:gd name="connsiteY4" fmla="*/ 0 h 369332"/>
              <a:gd name="connsiteX5" fmla="*/ 2088232 w 2088232"/>
              <a:gd name="connsiteY5" fmla="*/ 369332 h 369332"/>
              <a:gd name="connsiteX6" fmla="*/ 1607939 w 2088232"/>
              <a:gd name="connsiteY6" fmla="*/ 369332 h 369332"/>
              <a:gd name="connsiteX7" fmla="*/ 1127645 w 2088232"/>
              <a:gd name="connsiteY7" fmla="*/ 369332 h 369332"/>
              <a:gd name="connsiteX8" fmla="*/ 563823 w 2088232"/>
              <a:gd name="connsiteY8" fmla="*/ 369332 h 369332"/>
              <a:gd name="connsiteX9" fmla="*/ 0 w 2088232"/>
              <a:gd name="connsiteY9" fmla="*/ 369332 h 369332"/>
              <a:gd name="connsiteX10" fmla="*/ 0 w 208823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8232" h="369332" extrusionOk="0">
                <a:moveTo>
                  <a:pt x="0" y="0"/>
                </a:moveTo>
                <a:cubicBezTo>
                  <a:pt x="213048" y="-954"/>
                  <a:pt x="338651" y="35823"/>
                  <a:pt x="501176" y="0"/>
                </a:cubicBezTo>
                <a:cubicBezTo>
                  <a:pt x="663701" y="-35823"/>
                  <a:pt x="762881" y="33204"/>
                  <a:pt x="960587" y="0"/>
                </a:cubicBezTo>
                <a:cubicBezTo>
                  <a:pt x="1158293" y="-33204"/>
                  <a:pt x="1341266" y="52842"/>
                  <a:pt x="1524409" y="0"/>
                </a:cubicBezTo>
                <a:cubicBezTo>
                  <a:pt x="1707552" y="-52842"/>
                  <a:pt x="1931094" y="67388"/>
                  <a:pt x="2088232" y="0"/>
                </a:cubicBezTo>
                <a:cubicBezTo>
                  <a:pt x="2109031" y="91456"/>
                  <a:pt x="2073152" y="211595"/>
                  <a:pt x="2088232" y="369332"/>
                </a:cubicBezTo>
                <a:cubicBezTo>
                  <a:pt x="1866937" y="416508"/>
                  <a:pt x="1779128" y="348603"/>
                  <a:pt x="1607939" y="369332"/>
                </a:cubicBezTo>
                <a:cubicBezTo>
                  <a:pt x="1436750" y="390061"/>
                  <a:pt x="1264575" y="321730"/>
                  <a:pt x="1127645" y="369332"/>
                </a:cubicBezTo>
                <a:cubicBezTo>
                  <a:pt x="990715" y="416934"/>
                  <a:pt x="768890" y="349017"/>
                  <a:pt x="563823" y="369332"/>
                </a:cubicBezTo>
                <a:cubicBezTo>
                  <a:pt x="358756" y="389647"/>
                  <a:pt x="281811" y="332233"/>
                  <a:pt x="0" y="369332"/>
                </a:cubicBezTo>
                <a:cubicBezTo>
                  <a:pt x="-29239" y="231265"/>
                  <a:pt x="21229" y="175783"/>
                  <a:pt x="0" y="0"/>
                </a:cubicBezTo>
                <a:close/>
              </a:path>
            </a:pathLst>
          </a:custGeom>
          <a:noFill/>
          <a:ln w="25400">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dirty="0"/>
              <a:t>Outputs</a:t>
            </a:r>
          </a:p>
        </p:txBody>
      </p:sp>
      <p:pic>
        <p:nvPicPr>
          <p:cNvPr id="20" name="Picture 19">
            <a:extLst>
              <a:ext uri="{FF2B5EF4-FFF2-40B4-BE49-F238E27FC236}">
                <a16:creationId xmlns:a16="http://schemas.microsoft.com/office/drawing/2014/main" id="{DABC8F44-0716-44CA-BA85-D5D263BA12A3}"/>
              </a:ext>
            </a:extLst>
          </p:cNvPr>
          <p:cNvPicPr>
            <a:picLocks noChangeAspect="1"/>
          </p:cNvPicPr>
          <p:nvPr/>
        </p:nvPicPr>
        <p:blipFill>
          <a:blip r:embed="rId5"/>
          <a:stretch>
            <a:fillRect/>
          </a:stretch>
        </p:blipFill>
        <p:spPr>
          <a:xfrm>
            <a:off x="2627784" y="0"/>
            <a:ext cx="6264696" cy="6858000"/>
          </a:xfrm>
          <a:prstGeom prst="rect">
            <a:avLst/>
          </a:prstGeom>
        </p:spPr>
      </p:pic>
      <p:cxnSp>
        <p:nvCxnSpPr>
          <p:cNvPr id="22" name="Straight Arrow Connector 21">
            <a:extLst>
              <a:ext uri="{FF2B5EF4-FFF2-40B4-BE49-F238E27FC236}">
                <a16:creationId xmlns:a16="http://schemas.microsoft.com/office/drawing/2014/main" id="{5BDDE2CE-E209-4B07-A16E-92F03480848A}"/>
              </a:ext>
            </a:extLst>
          </p:cNvPr>
          <p:cNvCxnSpPr/>
          <p:nvPr/>
        </p:nvCxnSpPr>
        <p:spPr>
          <a:xfrm>
            <a:off x="1403648" y="1149169"/>
            <a:ext cx="0" cy="2687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000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422</Words>
  <Application>Microsoft Office PowerPoint</Application>
  <PresentationFormat>On-screen Show (4:3)</PresentationFormat>
  <Paragraphs>30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 New</vt:lpstr>
      <vt:lpstr>Office Theme</vt:lpstr>
      <vt:lpstr>Tkinter GUI</vt:lpstr>
      <vt:lpstr>Brief Description</vt:lpstr>
      <vt:lpstr>Tkinter Widgets</vt:lpstr>
      <vt:lpstr>Geometry and Place</vt:lpstr>
      <vt:lpstr>PowerPoint Presentation</vt:lpstr>
      <vt:lpstr>Basic Tkinter GUI – more example</vt:lpstr>
      <vt:lpstr>More Tkinter</vt:lpstr>
      <vt:lpstr>More Tkinter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GUI</dc:title>
  <dc:creator>Mireilla Bikanga</dc:creator>
  <cp:lastModifiedBy>Mireilla Bikanga Ada</cp:lastModifiedBy>
  <cp:revision>16</cp:revision>
  <dcterms:created xsi:type="dcterms:W3CDTF">2019-08-23T07:56:01Z</dcterms:created>
  <dcterms:modified xsi:type="dcterms:W3CDTF">2021-01-19T15:50:43Z</dcterms:modified>
</cp:coreProperties>
</file>