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57" r:id="rId7"/>
    <p:sldId id="258" r:id="rId8"/>
    <p:sldId id="259" r:id="rId9"/>
    <p:sldId id="260" r:id="rId10"/>
    <p:sldId id="261"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p:restoredTop sz="94629"/>
  </p:normalViewPr>
  <p:slideViewPr>
    <p:cSldViewPr>
      <p:cViewPr varScale="1">
        <p:scale>
          <a:sx n="129" d="100"/>
          <a:sy n="129" d="100"/>
        </p:scale>
        <p:origin x="424" y="2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5A672E6-A92A-44E0-B13E-E883340BECBD}" type="datetimeFigureOut">
              <a:rPr lang="en-GB" smtClean="0"/>
              <a:t>06/10/2023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D842B5-C85E-4761-AA92-706FD05186B7}" type="slidenum">
              <a:rPr lang="en-GB" smtClean="0"/>
              <a:t>‹#›</a:t>
            </a:fld>
            <a:endParaRPr lang="en-GB"/>
          </a:p>
        </p:txBody>
      </p:sp>
    </p:spTree>
    <p:extLst>
      <p:ext uri="{BB962C8B-B14F-4D97-AF65-F5344CB8AC3E}">
        <p14:creationId xmlns:p14="http://schemas.microsoft.com/office/powerpoint/2010/main" val="3115148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5A672E6-A92A-44E0-B13E-E883340BECBD}" type="datetimeFigureOut">
              <a:rPr lang="en-GB" smtClean="0"/>
              <a:t>06/10/2023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D842B5-C85E-4761-AA92-706FD05186B7}" type="slidenum">
              <a:rPr lang="en-GB" smtClean="0"/>
              <a:t>‹#›</a:t>
            </a:fld>
            <a:endParaRPr lang="en-GB"/>
          </a:p>
        </p:txBody>
      </p:sp>
    </p:spTree>
    <p:extLst>
      <p:ext uri="{BB962C8B-B14F-4D97-AF65-F5344CB8AC3E}">
        <p14:creationId xmlns:p14="http://schemas.microsoft.com/office/powerpoint/2010/main" val="2095409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5A672E6-A92A-44E0-B13E-E883340BECBD}" type="datetimeFigureOut">
              <a:rPr lang="en-GB" smtClean="0"/>
              <a:t>06/10/2023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D842B5-C85E-4761-AA92-706FD05186B7}" type="slidenum">
              <a:rPr lang="en-GB" smtClean="0"/>
              <a:t>‹#›</a:t>
            </a:fld>
            <a:endParaRPr lang="en-GB"/>
          </a:p>
        </p:txBody>
      </p:sp>
    </p:spTree>
    <p:extLst>
      <p:ext uri="{BB962C8B-B14F-4D97-AF65-F5344CB8AC3E}">
        <p14:creationId xmlns:p14="http://schemas.microsoft.com/office/powerpoint/2010/main" val="1239361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5A672E6-A92A-44E0-B13E-E883340BECBD}" type="datetimeFigureOut">
              <a:rPr lang="en-GB" smtClean="0"/>
              <a:t>06/10/2023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D842B5-C85E-4761-AA92-706FD05186B7}" type="slidenum">
              <a:rPr lang="en-GB" smtClean="0"/>
              <a:t>‹#›</a:t>
            </a:fld>
            <a:endParaRPr lang="en-GB"/>
          </a:p>
        </p:txBody>
      </p:sp>
    </p:spTree>
    <p:extLst>
      <p:ext uri="{BB962C8B-B14F-4D97-AF65-F5344CB8AC3E}">
        <p14:creationId xmlns:p14="http://schemas.microsoft.com/office/powerpoint/2010/main" val="2128510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A672E6-A92A-44E0-B13E-E883340BECBD}" type="datetimeFigureOut">
              <a:rPr lang="en-GB" smtClean="0"/>
              <a:t>06/10/2023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D842B5-C85E-4761-AA92-706FD05186B7}" type="slidenum">
              <a:rPr lang="en-GB" smtClean="0"/>
              <a:t>‹#›</a:t>
            </a:fld>
            <a:endParaRPr lang="en-GB"/>
          </a:p>
        </p:txBody>
      </p:sp>
    </p:spTree>
    <p:extLst>
      <p:ext uri="{BB962C8B-B14F-4D97-AF65-F5344CB8AC3E}">
        <p14:creationId xmlns:p14="http://schemas.microsoft.com/office/powerpoint/2010/main" val="3641651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5A672E6-A92A-44E0-B13E-E883340BECBD}" type="datetimeFigureOut">
              <a:rPr lang="en-GB" smtClean="0"/>
              <a:t>06/10/2023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D842B5-C85E-4761-AA92-706FD05186B7}" type="slidenum">
              <a:rPr lang="en-GB" smtClean="0"/>
              <a:t>‹#›</a:t>
            </a:fld>
            <a:endParaRPr lang="en-GB"/>
          </a:p>
        </p:txBody>
      </p:sp>
    </p:spTree>
    <p:extLst>
      <p:ext uri="{BB962C8B-B14F-4D97-AF65-F5344CB8AC3E}">
        <p14:creationId xmlns:p14="http://schemas.microsoft.com/office/powerpoint/2010/main" val="117098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5A672E6-A92A-44E0-B13E-E883340BECBD}" type="datetimeFigureOut">
              <a:rPr lang="en-GB" smtClean="0"/>
              <a:t>06/10/2023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8D842B5-C85E-4761-AA92-706FD05186B7}" type="slidenum">
              <a:rPr lang="en-GB" smtClean="0"/>
              <a:t>‹#›</a:t>
            </a:fld>
            <a:endParaRPr lang="en-GB"/>
          </a:p>
        </p:txBody>
      </p:sp>
    </p:spTree>
    <p:extLst>
      <p:ext uri="{BB962C8B-B14F-4D97-AF65-F5344CB8AC3E}">
        <p14:creationId xmlns:p14="http://schemas.microsoft.com/office/powerpoint/2010/main" val="2658167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5A672E6-A92A-44E0-B13E-E883340BECBD}" type="datetimeFigureOut">
              <a:rPr lang="en-GB" smtClean="0"/>
              <a:t>06/10/2023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D842B5-C85E-4761-AA92-706FD05186B7}" type="slidenum">
              <a:rPr lang="en-GB" smtClean="0"/>
              <a:t>‹#›</a:t>
            </a:fld>
            <a:endParaRPr lang="en-GB"/>
          </a:p>
        </p:txBody>
      </p:sp>
    </p:spTree>
    <p:extLst>
      <p:ext uri="{BB962C8B-B14F-4D97-AF65-F5344CB8AC3E}">
        <p14:creationId xmlns:p14="http://schemas.microsoft.com/office/powerpoint/2010/main" val="1677710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A672E6-A92A-44E0-B13E-E883340BECBD}" type="datetimeFigureOut">
              <a:rPr lang="en-GB" smtClean="0"/>
              <a:t>06/10/2023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8D842B5-C85E-4761-AA92-706FD05186B7}" type="slidenum">
              <a:rPr lang="en-GB" smtClean="0"/>
              <a:t>‹#›</a:t>
            </a:fld>
            <a:endParaRPr lang="en-GB"/>
          </a:p>
        </p:txBody>
      </p:sp>
    </p:spTree>
    <p:extLst>
      <p:ext uri="{BB962C8B-B14F-4D97-AF65-F5344CB8AC3E}">
        <p14:creationId xmlns:p14="http://schemas.microsoft.com/office/powerpoint/2010/main" val="3667783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A672E6-A92A-44E0-B13E-E883340BECBD}" type="datetimeFigureOut">
              <a:rPr lang="en-GB" smtClean="0"/>
              <a:t>06/10/2023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D842B5-C85E-4761-AA92-706FD05186B7}" type="slidenum">
              <a:rPr lang="en-GB" smtClean="0"/>
              <a:t>‹#›</a:t>
            </a:fld>
            <a:endParaRPr lang="en-GB"/>
          </a:p>
        </p:txBody>
      </p:sp>
    </p:spTree>
    <p:extLst>
      <p:ext uri="{BB962C8B-B14F-4D97-AF65-F5344CB8AC3E}">
        <p14:creationId xmlns:p14="http://schemas.microsoft.com/office/powerpoint/2010/main" val="2086500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A672E6-A92A-44E0-B13E-E883340BECBD}" type="datetimeFigureOut">
              <a:rPr lang="en-GB" smtClean="0"/>
              <a:t>06/10/2023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D842B5-C85E-4761-AA92-706FD05186B7}" type="slidenum">
              <a:rPr lang="en-GB" smtClean="0"/>
              <a:t>‹#›</a:t>
            </a:fld>
            <a:endParaRPr lang="en-GB"/>
          </a:p>
        </p:txBody>
      </p:sp>
    </p:spTree>
    <p:extLst>
      <p:ext uri="{BB962C8B-B14F-4D97-AF65-F5344CB8AC3E}">
        <p14:creationId xmlns:p14="http://schemas.microsoft.com/office/powerpoint/2010/main" val="1946537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672E6-A92A-44E0-B13E-E883340BECBD}" type="datetimeFigureOut">
              <a:rPr lang="en-GB" smtClean="0"/>
              <a:t>06/10/2023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D842B5-C85E-4761-AA92-706FD05186B7}" type="slidenum">
              <a:rPr lang="en-GB" smtClean="0"/>
              <a:t>‹#›</a:t>
            </a:fld>
            <a:endParaRPr lang="en-GB"/>
          </a:p>
        </p:txBody>
      </p:sp>
    </p:spTree>
    <p:extLst>
      <p:ext uri="{BB962C8B-B14F-4D97-AF65-F5344CB8AC3E}">
        <p14:creationId xmlns:p14="http://schemas.microsoft.com/office/powerpoint/2010/main" val="203341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qlitebrowser.org/" TargetMode="External"/><Relationship Id="rId2" Type="http://schemas.openxmlformats.org/officeDocument/2006/relationships/hyperlink" Target="http://www.sqlite.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SQLite</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451543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202034"/>
          </a:xfrm>
        </p:spPr>
        <p:txBody>
          <a:bodyPr>
            <a:normAutofit fontScale="90000"/>
          </a:bodyPr>
          <a:lstStyle/>
          <a:p>
            <a:r>
              <a:rPr lang="en-GB" dirty="0"/>
              <a:t>Example code</a:t>
            </a:r>
          </a:p>
        </p:txBody>
      </p:sp>
      <p:sp>
        <p:nvSpPr>
          <p:cNvPr id="3" name="Content Placeholder 2"/>
          <p:cNvSpPr>
            <a:spLocks noGrp="1"/>
          </p:cNvSpPr>
          <p:nvPr>
            <p:ph idx="1"/>
          </p:nvPr>
        </p:nvSpPr>
        <p:spPr>
          <a:xfrm>
            <a:off x="179512" y="836712"/>
            <a:ext cx="8784976" cy="5904656"/>
          </a:xfrm>
        </p:spPr>
        <p:txBody>
          <a:bodyPr>
            <a:normAutofit fontScale="62500" lnSpcReduction="20000"/>
          </a:bodyPr>
          <a:lstStyle/>
          <a:p>
            <a:pPr marL="0" indent="0">
              <a:buNone/>
            </a:pPr>
            <a:r>
              <a:rPr lang="en-GB" dirty="0">
                <a:solidFill>
                  <a:srgbClr val="FF0000"/>
                </a:solidFill>
                <a:latin typeface="Courier New" panose="02070309020205020404" pitchFamily="49" charset="0"/>
                <a:cs typeface="Courier New" panose="02070309020205020404" pitchFamily="49" charset="0"/>
              </a:rPr>
              <a:t>whichClass = input(Enter a class: ”)</a:t>
            </a:r>
          </a:p>
          <a:p>
            <a:pPr marL="0" indent="0">
              <a:buNone/>
            </a:pPr>
            <a:r>
              <a:rPr lang="en-GB" dirty="0">
                <a:solidFill>
                  <a:srgbClr val="FF0000"/>
                </a:solidFill>
                <a:latin typeface="Courier New" panose="02070309020205020404" pitchFamily="49" charset="0"/>
                <a:cs typeface="Courier New" panose="02070309020205020404" pitchFamily="49" charset="0"/>
              </a:rPr>
              <a:t>cursor.execute(“SELECT * FROM employees WHERE class=?”, [whichClass]) </a:t>
            </a:r>
          </a:p>
          <a:p>
            <a:pPr marL="0" indent="0">
              <a:buNone/>
            </a:pPr>
            <a:r>
              <a:rPr lang="en-GB" dirty="0">
                <a:solidFill>
                  <a:srgbClr val="FF0000"/>
                </a:solidFill>
                <a:latin typeface="Courier New" panose="02070309020205020404" pitchFamily="49" charset="0"/>
                <a:cs typeface="Courier New" panose="02070309020205020404" pitchFamily="49" charset="0"/>
              </a:rPr>
              <a:t>for x in cursor.fetchall():</a:t>
            </a:r>
          </a:p>
          <a:p>
            <a:pPr marL="0" indent="0">
              <a:buNone/>
            </a:pPr>
            <a:r>
              <a:rPr lang="en-GB" dirty="0">
                <a:solidFill>
                  <a:srgbClr val="FF0000"/>
                </a:solidFill>
                <a:latin typeface="Courier New" panose="02070309020205020404" pitchFamily="49" charset="0"/>
                <a:cs typeface="Courier New" panose="02070309020205020404" pitchFamily="49" charset="0"/>
              </a:rPr>
              <a:t>   print (x) </a:t>
            </a:r>
            <a:r>
              <a:rPr lang="en-GB" dirty="0"/>
              <a:t>allows the user to enter a class and displays the records of all the students in that class.</a:t>
            </a:r>
          </a:p>
          <a:p>
            <a:pPr marL="0" indent="0">
              <a:buNone/>
            </a:pPr>
            <a:endParaRPr lang="en-GB" dirty="0"/>
          </a:p>
          <a:p>
            <a:pPr marL="0" indent="0">
              <a:buNone/>
            </a:pPr>
            <a:r>
              <a:rPr lang="en-GB" dirty="0">
                <a:solidFill>
                  <a:srgbClr val="FF0000"/>
                </a:solidFill>
                <a:latin typeface="Courier New" panose="02070309020205020404" pitchFamily="49" charset="0"/>
                <a:cs typeface="Courier New" panose="02070309020205020404" pitchFamily="49" charset="0"/>
              </a:rPr>
              <a:t>cursor.execute(“““SELECT students.id, students.name, </a:t>
            </a:r>
            <a:r>
              <a:rPr lang="en-GB" dirty="0" err="1">
                <a:solidFill>
                  <a:srgbClr val="FF0000"/>
                </a:solidFill>
                <a:latin typeface="Courier New" panose="02070309020205020404" pitchFamily="49" charset="0"/>
                <a:cs typeface="Courier New" panose="02070309020205020404" pitchFamily="49" charset="0"/>
              </a:rPr>
              <a:t>class.lecturer</a:t>
            </a:r>
            <a:r>
              <a:rPr lang="en-GB" dirty="0">
                <a:solidFill>
                  <a:srgbClr val="FF0000"/>
                </a:solidFill>
                <a:latin typeface="Courier New" panose="02070309020205020404" pitchFamily="49" charset="0"/>
                <a:cs typeface="Courier New" panose="02070309020205020404" pitchFamily="49" charset="0"/>
              </a:rPr>
              <a:t> </a:t>
            </a:r>
          </a:p>
          <a:p>
            <a:pPr marL="0" indent="0">
              <a:buNone/>
            </a:pPr>
            <a:r>
              <a:rPr lang="en-GB" dirty="0">
                <a:solidFill>
                  <a:srgbClr val="FF0000"/>
                </a:solidFill>
                <a:latin typeface="Courier New" panose="02070309020205020404" pitchFamily="49" charset="0"/>
                <a:cs typeface="Courier New" panose="02070309020205020404" pitchFamily="49" charset="0"/>
              </a:rPr>
              <a:t>  FROM </a:t>
            </a:r>
            <a:r>
              <a:rPr lang="en-GB" dirty="0" err="1">
                <a:solidFill>
                  <a:srgbClr val="FF0000"/>
                </a:solidFill>
                <a:latin typeface="Courier New" panose="02070309020205020404" pitchFamily="49" charset="0"/>
                <a:cs typeface="Courier New" panose="02070309020205020404" pitchFamily="49" charset="0"/>
              </a:rPr>
              <a:t>students,class</a:t>
            </a:r>
            <a:r>
              <a:rPr lang="en-GB" dirty="0">
                <a:solidFill>
                  <a:srgbClr val="FF0000"/>
                </a:solidFill>
                <a:latin typeface="Courier New" panose="02070309020205020404" pitchFamily="49" charset="0"/>
                <a:cs typeface="Courier New" panose="02070309020205020404" pitchFamily="49" charset="0"/>
              </a:rPr>
              <a:t> WHERE students.class= </a:t>
            </a:r>
            <a:r>
              <a:rPr lang="en-GB" dirty="0" err="1">
                <a:solidFill>
                  <a:srgbClr val="FF0000"/>
                </a:solidFill>
                <a:latin typeface="Courier New" panose="02070309020205020404" pitchFamily="49" charset="0"/>
                <a:cs typeface="Courier New" panose="02070309020205020404" pitchFamily="49" charset="0"/>
              </a:rPr>
              <a:t>class.class</a:t>
            </a:r>
            <a:r>
              <a:rPr lang="en-GB" dirty="0">
                <a:solidFill>
                  <a:srgbClr val="FF0000"/>
                </a:solidFill>
                <a:latin typeface="Courier New" panose="02070309020205020404" pitchFamily="49" charset="0"/>
                <a:cs typeface="Courier New" panose="02070309020205020404" pitchFamily="49" charset="0"/>
              </a:rPr>
              <a:t>”””) </a:t>
            </a:r>
            <a:r>
              <a:rPr lang="en-GB" dirty="0"/>
              <a:t>selects the ID and name fields from the students table and the lecturer filed from the class table, using the class filed to link the data. If you do not specify how the tables are linked, Python will assume every students takes every class and you will not get the results you are expecting.</a:t>
            </a:r>
          </a:p>
          <a:p>
            <a:pPr marL="0" indent="0">
              <a:buNone/>
            </a:pPr>
            <a:endParaRPr lang="en-GB" dirty="0"/>
          </a:p>
          <a:p>
            <a:pPr marL="0" indent="0">
              <a:buNone/>
            </a:pPr>
            <a:r>
              <a:rPr lang="en-GB" dirty="0">
                <a:solidFill>
                  <a:srgbClr val="FF0000"/>
                </a:solidFill>
                <a:latin typeface="Courier New" panose="02070309020205020404" pitchFamily="49" charset="0"/>
                <a:cs typeface="Courier New" panose="02070309020205020404" pitchFamily="49" charset="0"/>
              </a:rPr>
              <a:t>cursor.execute(“UPDATE students SET name = ‘Richard’ WHERE id =1”) </a:t>
            </a:r>
            <a:r>
              <a:rPr lang="en-GB" dirty="0" err="1">
                <a:solidFill>
                  <a:srgbClr val="FF0000"/>
                </a:solidFill>
                <a:latin typeface="Courier New" panose="02070309020205020404" pitchFamily="49" charset="0"/>
                <a:cs typeface="Courier New" panose="02070309020205020404" pitchFamily="49" charset="0"/>
              </a:rPr>
              <a:t>db.commit</a:t>
            </a:r>
            <a:r>
              <a:rPr lang="en-GB" dirty="0">
                <a:solidFill>
                  <a:srgbClr val="FF0000"/>
                </a:solidFill>
                <a:latin typeface="Courier New" panose="02070309020205020404" pitchFamily="49" charset="0"/>
                <a:cs typeface="Courier New" panose="02070309020205020404" pitchFamily="49" charset="0"/>
              </a:rPr>
              <a:t>() </a:t>
            </a:r>
            <a:r>
              <a:rPr lang="en-GB" dirty="0"/>
              <a:t>updates the data in the table(overwriting the original) to change the name to “Richard” for student ID 1</a:t>
            </a:r>
          </a:p>
          <a:p>
            <a:pPr marL="0" indent="0">
              <a:buNone/>
            </a:pPr>
            <a:endParaRPr lang="en-GB" dirty="0"/>
          </a:p>
          <a:p>
            <a:pPr marL="0" indent="0">
              <a:buNone/>
            </a:pPr>
            <a:r>
              <a:rPr lang="en-GB" dirty="0">
                <a:solidFill>
                  <a:srgbClr val="FF0000"/>
                </a:solidFill>
                <a:latin typeface="Courier New" panose="02070309020205020404" pitchFamily="49" charset="0"/>
                <a:cs typeface="Courier New" panose="02070309020205020404" pitchFamily="49" charset="0"/>
              </a:rPr>
              <a:t>cursor.execute(“DELETE students WHERE id=1”) </a:t>
            </a:r>
            <a:r>
              <a:rPr lang="en-GB" dirty="0"/>
              <a:t>deletes any data in the </a:t>
            </a:r>
            <a:r>
              <a:rPr lang="en-GB" dirty="0">
                <a:latin typeface="Courier New" panose="02070309020205020404" pitchFamily="49" charset="0"/>
                <a:cs typeface="Courier New" panose="02070309020205020404" pitchFamily="49" charset="0"/>
              </a:rPr>
              <a:t>students</a:t>
            </a:r>
            <a:r>
              <a:rPr lang="en-GB" dirty="0"/>
              <a:t> table where the id is 1</a:t>
            </a:r>
          </a:p>
        </p:txBody>
      </p:sp>
    </p:spTree>
    <p:extLst>
      <p:ext uri="{BB962C8B-B14F-4D97-AF65-F5344CB8AC3E}">
        <p14:creationId xmlns:p14="http://schemas.microsoft.com/office/powerpoint/2010/main" val="1730614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346050"/>
          </a:xfrm>
        </p:spPr>
        <p:txBody>
          <a:bodyPr>
            <a:normAutofit fontScale="90000"/>
          </a:bodyPr>
          <a:lstStyle/>
          <a:p>
            <a:r>
              <a:rPr lang="en-GB" dirty="0"/>
              <a:t>Example code</a:t>
            </a:r>
          </a:p>
        </p:txBody>
      </p:sp>
      <p:sp>
        <p:nvSpPr>
          <p:cNvPr id="3" name="Content Placeholder 2"/>
          <p:cNvSpPr>
            <a:spLocks noGrp="1"/>
          </p:cNvSpPr>
          <p:nvPr>
            <p:ph idx="1"/>
          </p:nvPr>
        </p:nvSpPr>
        <p:spPr>
          <a:xfrm>
            <a:off x="179512" y="1700808"/>
            <a:ext cx="2170584" cy="2016224"/>
          </a:xfrm>
        </p:spPr>
        <p:txBody>
          <a:bodyPr>
            <a:normAutofit fontScale="62500" lnSpcReduction="20000"/>
          </a:bodyPr>
          <a:lstStyle/>
          <a:p>
            <a:pPr marL="0" indent="0">
              <a:buNone/>
            </a:pPr>
            <a:r>
              <a:rPr lang="en-GB" dirty="0"/>
              <a:t>Create an SQL database called </a:t>
            </a:r>
            <a:r>
              <a:rPr lang="en-GB" dirty="0" err="1"/>
              <a:t>PhoneBook</a:t>
            </a:r>
            <a:r>
              <a:rPr lang="en-GB" dirty="0"/>
              <a:t> that contains a table called Names with the following data as seen in the code </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836712"/>
            <a:ext cx="6071401" cy="475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6021288"/>
            <a:ext cx="2667000"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6668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Relational Database</a:t>
            </a:r>
          </a:p>
        </p:txBody>
      </p:sp>
      <p:sp>
        <p:nvSpPr>
          <p:cNvPr id="3" name="Content Placeholder 2"/>
          <p:cNvSpPr>
            <a:spLocks noGrp="1"/>
          </p:cNvSpPr>
          <p:nvPr>
            <p:ph idx="1"/>
          </p:nvPr>
        </p:nvSpPr>
        <p:spPr>
          <a:xfrm>
            <a:off x="457200" y="1600200"/>
            <a:ext cx="8363272" cy="4925144"/>
          </a:xfrm>
        </p:spPr>
        <p:txBody>
          <a:bodyPr>
            <a:normAutofit fontScale="70000" lnSpcReduction="20000"/>
          </a:bodyPr>
          <a:lstStyle/>
          <a:p>
            <a:r>
              <a:rPr lang="en-GB" dirty="0"/>
              <a:t>A </a:t>
            </a:r>
            <a:r>
              <a:rPr lang="en-GB" dirty="0">
                <a:latin typeface="Courier New" panose="02070309020205020404" pitchFamily="49" charset="0"/>
                <a:cs typeface="Courier New" panose="02070309020205020404" pitchFamily="49" charset="0"/>
              </a:rPr>
              <a:t>database</a:t>
            </a:r>
            <a:r>
              <a:rPr lang="en-GB" dirty="0"/>
              <a:t> is an organised collection of structured information, or data, typically stored electronically in a computer system.</a:t>
            </a:r>
          </a:p>
          <a:p>
            <a:r>
              <a:rPr lang="en-GB" dirty="0"/>
              <a:t>For examples, all students and lecturers are stored in databases.</a:t>
            </a:r>
          </a:p>
          <a:p>
            <a:r>
              <a:rPr lang="en-GB" dirty="0"/>
              <a:t>Data in a database are stored in tables. For example, a table called students will contain the details of all the students in the university or a particular school.</a:t>
            </a:r>
          </a:p>
          <a:p>
            <a:pPr marL="0" indent="0">
              <a:buNone/>
            </a:pPr>
            <a:r>
              <a:rPr lang="en-GB" dirty="0"/>
              <a:t> </a:t>
            </a:r>
          </a:p>
          <a:p>
            <a:r>
              <a:rPr lang="en-GB" dirty="0">
                <a:latin typeface="Courier New" panose="02070309020205020404" pitchFamily="49" charset="0"/>
                <a:cs typeface="Courier New" panose="02070309020205020404" pitchFamily="49" charset="0"/>
              </a:rPr>
              <a:t>Relational database: </a:t>
            </a:r>
            <a:r>
              <a:rPr lang="en-US" dirty="0"/>
              <a:t>This is an approach where we consider our collections of information about objects as </a:t>
            </a:r>
            <a:r>
              <a:rPr lang="en-US" b="1" dirty="0"/>
              <a:t>Tables</a:t>
            </a:r>
            <a:r>
              <a:rPr lang="en-US" dirty="0"/>
              <a:t> with columns and rows. A database can have many tables.</a:t>
            </a:r>
            <a:r>
              <a:rPr lang="en-GB" dirty="0"/>
              <a:t> Relational database technology provides the most efficient and flexible way to access structured information. </a:t>
            </a:r>
          </a:p>
          <a:p>
            <a:endParaRPr lang="en-GB" dirty="0"/>
          </a:p>
          <a:p>
            <a:r>
              <a:rPr lang="en-GB" dirty="0">
                <a:latin typeface="Courier New" panose="02070309020205020404" pitchFamily="49" charset="0"/>
                <a:cs typeface="Courier New" panose="02070309020205020404" pitchFamily="49" charset="0"/>
              </a:rPr>
              <a:t>Object-oriented databases</a:t>
            </a:r>
            <a:r>
              <a:rPr lang="en-GB" dirty="0"/>
              <a:t>. Information in an object-oriented database is represented in the form of objects, as in object-oriented programming.</a:t>
            </a:r>
          </a:p>
        </p:txBody>
      </p:sp>
    </p:spTree>
    <p:extLst>
      <p:ext uri="{BB962C8B-B14F-4D97-AF65-F5344CB8AC3E}">
        <p14:creationId xmlns:p14="http://schemas.microsoft.com/office/powerpoint/2010/main" val="4035296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97"/>
            <a:ext cx="8229600" cy="562074"/>
          </a:xfrm>
        </p:spPr>
        <p:txBody>
          <a:bodyPr>
            <a:normAutofit fontScale="90000"/>
          </a:bodyPr>
          <a:lstStyle/>
          <a:p>
            <a:r>
              <a:rPr lang="en-GB" dirty="0"/>
              <a:t>Relational Database</a:t>
            </a:r>
          </a:p>
        </p:txBody>
      </p:sp>
      <p:sp>
        <p:nvSpPr>
          <p:cNvPr id="3" name="Content Placeholder 2"/>
          <p:cNvSpPr>
            <a:spLocks noGrp="1"/>
          </p:cNvSpPr>
          <p:nvPr>
            <p:ph idx="1"/>
          </p:nvPr>
        </p:nvSpPr>
        <p:spPr>
          <a:xfrm>
            <a:off x="4693760" y="5373216"/>
            <a:ext cx="4464496" cy="1346310"/>
          </a:xfrm>
          <a:ln w="15875">
            <a:solidFill>
              <a:srgbClr val="00B050"/>
            </a:solidFill>
            <a:prstDash val="dash"/>
          </a:ln>
        </p:spPr>
        <p:txBody>
          <a:bodyPr>
            <a:normAutofit fontScale="77500" lnSpcReduction="20000"/>
          </a:bodyPr>
          <a:lstStyle/>
          <a:p>
            <a:pPr marL="0" indent="0">
              <a:buNone/>
            </a:pPr>
            <a:r>
              <a:rPr lang="en-GB" dirty="0"/>
              <a:t>This is known as </a:t>
            </a:r>
            <a:r>
              <a:rPr lang="en-GB" b="1" dirty="0">
                <a:latin typeface="Courier New" panose="02070309020205020404" pitchFamily="49" charset="0"/>
                <a:cs typeface="Courier New" panose="02070309020205020404" pitchFamily="49" charset="0"/>
              </a:rPr>
              <a:t>one-to-many</a:t>
            </a:r>
            <a:r>
              <a:rPr lang="en-GB" dirty="0"/>
              <a:t> relationship as on class can have many students taking it.</a:t>
            </a:r>
          </a:p>
        </p:txBody>
      </p:sp>
      <p:graphicFrame>
        <p:nvGraphicFramePr>
          <p:cNvPr id="4" name="Table 3"/>
          <p:cNvGraphicFramePr>
            <a:graphicFrameLocks noGrp="1"/>
          </p:cNvGraphicFramePr>
          <p:nvPr>
            <p:extLst>
              <p:ext uri="{D42A27DB-BD31-4B8C-83A1-F6EECF244321}">
                <p14:modId xmlns:p14="http://schemas.microsoft.com/office/powerpoint/2010/main" val="4262849988"/>
              </p:ext>
            </p:extLst>
          </p:nvPr>
        </p:nvGraphicFramePr>
        <p:xfrm>
          <a:off x="4572000" y="954949"/>
          <a:ext cx="4464497" cy="1915408"/>
        </p:xfrm>
        <a:graphic>
          <a:graphicData uri="http://schemas.openxmlformats.org/drawingml/2006/table">
            <a:tbl>
              <a:tblPr firstRow="1" bandRow="1">
                <a:tableStyleId>{5C22544A-7EE6-4342-B048-85BDC9FD1C3A}</a:tableStyleId>
              </a:tblPr>
              <a:tblGrid>
                <a:gridCol w="1685431">
                  <a:extLst>
                    <a:ext uri="{9D8B030D-6E8A-4147-A177-3AD203B41FA5}">
                      <a16:colId xmlns:a16="http://schemas.microsoft.com/office/drawing/2014/main" val="20000"/>
                    </a:ext>
                  </a:extLst>
                </a:gridCol>
                <a:gridCol w="798362">
                  <a:extLst>
                    <a:ext uri="{9D8B030D-6E8A-4147-A177-3AD203B41FA5}">
                      <a16:colId xmlns:a16="http://schemas.microsoft.com/office/drawing/2014/main" val="20001"/>
                    </a:ext>
                  </a:extLst>
                </a:gridCol>
                <a:gridCol w="1064483">
                  <a:extLst>
                    <a:ext uri="{9D8B030D-6E8A-4147-A177-3AD203B41FA5}">
                      <a16:colId xmlns:a16="http://schemas.microsoft.com/office/drawing/2014/main" val="20002"/>
                    </a:ext>
                  </a:extLst>
                </a:gridCol>
                <a:gridCol w="916221">
                  <a:extLst>
                    <a:ext uri="{9D8B030D-6E8A-4147-A177-3AD203B41FA5}">
                      <a16:colId xmlns:a16="http://schemas.microsoft.com/office/drawing/2014/main" val="20003"/>
                    </a:ext>
                  </a:extLst>
                </a:gridCol>
              </a:tblGrid>
              <a:tr h="802888">
                <a:tc>
                  <a:txBody>
                    <a:bodyPr/>
                    <a:lstStyle/>
                    <a:p>
                      <a:r>
                        <a:rPr lang="en-GB" dirty="0"/>
                        <a:t>ID</a:t>
                      </a:r>
                    </a:p>
                  </a:txBody>
                  <a:tcPr/>
                </a:tc>
                <a:tc>
                  <a:txBody>
                    <a:bodyPr/>
                    <a:lstStyle/>
                    <a:p>
                      <a:r>
                        <a:rPr lang="en-GB" dirty="0"/>
                        <a:t>name</a:t>
                      </a:r>
                    </a:p>
                  </a:txBody>
                  <a:tcPr/>
                </a:tc>
                <a:tc>
                  <a:txBody>
                    <a:bodyPr/>
                    <a:lstStyle/>
                    <a:p>
                      <a:r>
                        <a:rPr lang="en-GB" dirty="0"/>
                        <a:t>class</a:t>
                      </a:r>
                    </a:p>
                  </a:txBody>
                  <a:tcPr/>
                </a:tc>
                <a:tc>
                  <a:txBody>
                    <a:bodyPr/>
                    <a:lstStyle/>
                    <a:p>
                      <a:r>
                        <a:rPr lang="en-GB" dirty="0"/>
                        <a:t>grade</a:t>
                      </a:r>
                    </a:p>
                  </a:txBody>
                  <a:tcPr/>
                </a:tc>
                <a:extLst>
                  <a:ext uri="{0D108BD9-81ED-4DB2-BD59-A6C34878D82A}">
                    <a16:rowId xmlns:a16="http://schemas.microsoft.com/office/drawing/2014/main" val="10000"/>
                  </a:ext>
                </a:extLst>
              </a:tr>
              <a:tr h="370840">
                <a:tc>
                  <a:txBody>
                    <a:bodyPr/>
                    <a:lstStyle/>
                    <a:p>
                      <a:r>
                        <a:rPr lang="en-GB" dirty="0"/>
                        <a:t>1899877D</a:t>
                      </a:r>
                    </a:p>
                  </a:txBody>
                  <a:tcPr/>
                </a:tc>
                <a:tc>
                  <a:txBody>
                    <a:bodyPr/>
                    <a:lstStyle/>
                    <a:p>
                      <a:r>
                        <a:rPr lang="en-GB" dirty="0"/>
                        <a:t>Mary</a:t>
                      </a:r>
                    </a:p>
                  </a:txBody>
                  <a:tcPr/>
                </a:tc>
                <a:tc>
                  <a:txBody>
                    <a:bodyPr/>
                    <a:lstStyle/>
                    <a:p>
                      <a:r>
                        <a:rPr lang="en-GB" dirty="0"/>
                        <a:t>Python</a:t>
                      </a:r>
                    </a:p>
                  </a:txBody>
                  <a:tcPr/>
                </a:tc>
                <a:tc>
                  <a:txBody>
                    <a:bodyPr/>
                    <a:lstStyle/>
                    <a:p>
                      <a:r>
                        <a:rPr lang="en-GB" dirty="0"/>
                        <a:t>67</a:t>
                      </a:r>
                    </a:p>
                  </a:txBody>
                  <a:tcPr/>
                </a:tc>
                <a:extLst>
                  <a:ext uri="{0D108BD9-81ED-4DB2-BD59-A6C34878D82A}">
                    <a16:rowId xmlns:a16="http://schemas.microsoft.com/office/drawing/2014/main" val="10001"/>
                  </a:ext>
                </a:extLst>
              </a:tr>
              <a:tr h="370840">
                <a:tc>
                  <a:txBody>
                    <a:bodyPr/>
                    <a:lstStyle/>
                    <a:p>
                      <a:r>
                        <a:rPr lang="en-GB" dirty="0"/>
                        <a:t>2223998M</a:t>
                      </a:r>
                    </a:p>
                  </a:txBody>
                  <a:tcPr/>
                </a:tc>
                <a:tc>
                  <a:txBody>
                    <a:bodyPr/>
                    <a:lstStyle/>
                    <a:p>
                      <a:r>
                        <a:rPr lang="en-GB" dirty="0"/>
                        <a:t>John</a:t>
                      </a:r>
                    </a:p>
                  </a:txBody>
                  <a:tcPr/>
                </a:tc>
                <a:tc>
                  <a:txBody>
                    <a:bodyPr/>
                    <a:lstStyle/>
                    <a:p>
                      <a:r>
                        <a:rPr lang="en-GB" dirty="0"/>
                        <a:t>Maths</a:t>
                      </a:r>
                    </a:p>
                  </a:txBody>
                  <a:tcPr/>
                </a:tc>
                <a:tc>
                  <a:txBody>
                    <a:bodyPr/>
                    <a:lstStyle/>
                    <a:p>
                      <a:r>
                        <a:rPr lang="en-GB" dirty="0"/>
                        <a:t>34</a:t>
                      </a:r>
                    </a:p>
                  </a:txBody>
                  <a:tcPr/>
                </a:tc>
                <a:extLst>
                  <a:ext uri="{0D108BD9-81ED-4DB2-BD59-A6C34878D82A}">
                    <a16:rowId xmlns:a16="http://schemas.microsoft.com/office/drawing/2014/main" val="10002"/>
                  </a:ext>
                </a:extLst>
              </a:tr>
              <a:tr h="370840">
                <a:tc>
                  <a:txBody>
                    <a:bodyPr/>
                    <a:lstStyle/>
                    <a:p>
                      <a:r>
                        <a:rPr lang="en-GB" dirty="0"/>
                        <a:t>2348990M</a:t>
                      </a:r>
                    </a:p>
                  </a:txBody>
                  <a:tcPr/>
                </a:tc>
                <a:tc>
                  <a:txBody>
                    <a:bodyPr/>
                    <a:lstStyle/>
                    <a:p>
                      <a:r>
                        <a:rPr lang="en-GB" dirty="0"/>
                        <a:t>Anne</a:t>
                      </a:r>
                    </a:p>
                  </a:txBody>
                  <a:tcPr/>
                </a:tc>
                <a:tc>
                  <a:txBody>
                    <a:bodyPr/>
                    <a:lstStyle/>
                    <a:p>
                      <a:r>
                        <a:rPr lang="en-GB" dirty="0"/>
                        <a:t>Python</a:t>
                      </a:r>
                    </a:p>
                  </a:txBody>
                  <a:tcPr/>
                </a:tc>
                <a:tc>
                  <a:txBody>
                    <a:bodyPr/>
                    <a:lstStyle/>
                    <a:p>
                      <a:r>
                        <a:rPr lang="en-GB" dirty="0"/>
                        <a:t>70</a:t>
                      </a:r>
                    </a:p>
                  </a:txBody>
                  <a:tcPr/>
                </a:tc>
                <a:extLst>
                  <a:ext uri="{0D108BD9-81ED-4DB2-BD59-A6C34878D82A}">
                    <a16:rowId xmlns:a16="http://schemas.microsoft.com/office/drawing/2014/main" val="10003"/>
                  </a:ext>
                </a:extLst>
              </a:tr>
            </a:tbl>
          </a:graphicData>
        </a:graphic>
      </p:graphicFrame>
      <p:sp>
        <p:nvSpPr>
          <p:cNvPr id="5" name="Content Placeholder 2"/>
          <p:cNvSpPr txBox="1">
            <a:spLocks/>
          </p:cNvSpPr>
          <p:nvPr/>
        </p:nvSpPr>
        <p:spPr>
          <a:xfrm>
            <a:off x="107504" y="584538"/>
            <a:ext cx="4392488" cy="3168352"/>
          </a:xfrm>
          <a:prstGeom prst="rect">
            <a:avLst/>
          </a:prstGeom>
          <a:ln w="12700">
            <a:solidFill>
              <a:srgbClr val="FF0000"/>
            </a:solidFill>
            <a:prstDash val="lgDash"/>
          </a:ln>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a:latin typeface="Courier New" panose="02070309020205020404" pitchFamily="49" charset="0"/>
                <a:cs typeface="Courier New" panose="02070309020205020404" pitchFamily="49" charset="0"/>
              </a:rPr>
              <a:t>You will notice that more than one student takes the same class. In most databases you will find repetitive data such as this. To make database work more efficiently, the repeated data is often stored in a separate table. In this case there is a </a:t>
            </a:r>
            <a:r>
              <a:rPr lang="en-GB" b="1" dirty="0">
                <a:latin typeface="Courier New" panose="02070309020205020404" pitchFamily="49" charset="0"/>
                <a:cs typeface="Courier New" panose="02070309020205020404" pitchFamily="49" charset="0"/>
              </a:rPr>
              <a:t>class</a:t>
            </a:r>
            <a:r>
              <a:rPr lang="en-GB" dirty="0">
                <a:latin typeface="Courier New" panose="02070309020205020404" pitchFamily="49" charset="0"/>
                <a:cs typeface="Courier New" panose="02070309020205020404" pitchFamily="49" charset="0"/>
              </a:rPr>
              <a:t> table which would store all the information about each class to save having to repeat all the class details for each student.</a:t>
            </a:r>
          </a:p>
        </p:txBody>
      </p:sp>
      <p:graphicFrame>
        <p:nvGraphicFramePr>
          <p:cNvPr id="6" name="Table 5"/>
          <p:cNvGraphicFramePr>
            <a:graphicFrameLocks noGrp="1"/>
          </p:cNvGraphicFramePr>
          <p:nvPr>
            <p:extLst>
              <p:ext uri="{D42A27DB-BD31-4B8C-83A1-F6EECF244321}">
                <p14:modId xmlns:p14="http://schemas.microsoft.com/office/powerpoint/2010/main" val="1960131867"/>
              </p:ext>
            </p:extLst>
          </p:nvPr>
        </p:nvGraphicFramePr>
        <p:xfrm>
          <a:off x="5436096" y="3716516"/>
          <a:ext cx="3240360" cy="1483360"/>
        </p:xfrm>
        <a:graphic>
          <a:graphicData uri="http://schemas.openxmlformats.org/drawingml/2006/table">
            <a:tbl>
              <a:tblPr firstRow="1" bandRow="1">
                <a:tableStyleId>{5C22544A-7EE6-4342-B048-85BDC9FD1C3A}</a:tableStyleId>
              </a:tblPr>
              <a:tblGrid>
                <a:gridCol w="1620180">
                  <a:extLst>
                    <a:ext uri="{9D8B030D-6E8A-4147-A177-3AD203B41FA5}">
                      <a16:colId xmlns:a16="http://schemas.microsoft.com/office/drawing/2014/main" val="20000"/>
                    </a:ext>
                  </a:extLst>
                </a:gridCol>
                <a:gridCol w="1620180">
                  <a:extLst>
                    <a:ext uri="{9D8B030D-6E8A-4147-A177-3AD203B41FA5}">
                      <a16:colId xmlns:a16="http://schemas.microsoft.com/office/drawing/2014/main" val="20001"/>
                    </a:ext>
                  </a:extLst>
                </a:gridCol>
              </a:tblGrid>
              <a:tr h="370840">
                <a:tc>
                  <a:txBody>
                    <a:bodyPr/>
                    <a:lstStyle/>
                    <a:p>
                      <a:r>
                        <a:rPr lang="en-GB" dirty="0"/>
                        <a:t>class</a:t>
                      </a:r>
                    </a:p>
                  </a:txBody>
                  <a:tcPr/>
                </a:tc>
                <a:tc>
                  <a:txBody>
                    <a:bodyPr/>
                    <a:lstStyle/>
                    <a:p>
                      <a:r>
                        <a:rPr lang="en-GB" dirty="0"/>
                        <a:t>lecturer</a:t>
                      </a:r>
                    </a:p>
                  </a:txBody>
                  <a:tcPr/>
                </a:tc>
                <a:extLst>
                  <a:ext uri="{0D108BD9-81ED-4DB2-BD59-A6C34878D82A}">
                    <a16:rowId xmlns:a16="http://schemas.microsoft.com/office/drawing/2014/main" val="10000"/>
                  </a:ext>
                </a:extLst>
              </a:tr>
              <a:tr h="370840">
                <a:tc>
                  <a:txBody>
                    <a:bodyPr/>
                    <a:lstStyle/>
                    <a:p>
                      <a:r>
                        <a:rPr lang="en-GB" dirty="0"/>
                        <a:t>Python</a:t>
                      </a:r>
                    </a:p>
                  </a:txBody>
                  <a:tcPr/>
                </a:tc>
                <a:tc>
                  <a:txBody>
                    <a:bodyPr/>
                    <a:lstStyle/>
                    <a:p>
                      <a:r>
                        <a:rPr lang="en-GB" dirty="0"/>
                        <a:t>Jack</a:t>
                      </a:r>
                    </a:p>
                  </a:txBody>
                  <a:tcPr/>
                </a:tc>
                <a:extLst>
                  <a:ext uri="{0D108BD9-81ED-4DB2-BD59-A6C34878D82A}">
                    <a16:rowId xmlns:a16="http://schemas.microsoft.com/office/drawing/2014/main" val="10001"/>
                  </a:ext>
                </a:extLst>
              </a:tr>
              <a:tr h="370840">
                <a:tc>
                  <a:txBody>
                    <a:bodyPr/>
                    <a:lstStyle/>
                    <a:p>
                      <a:r>
                        <a:rPr lang="en-GB" dirty="0"/>
                        <a:t>Maths</a:t>
                      </a:r>
                    </a:p>
                  </a:txBody>
                  <a:tcPr/>
                </a:tc>
                <a:tc>
                  <a:txBody>
                    <a:bodyPr/>
                    <a:lstStyle/>
                    <a:p>
                      <a:r>
                        <a:rPr lang="en-GB" dirty="0"/>
                        <a:t>Laurie</a:t>
                      </a:r>
                    </a:p>
                  </a:txBody>
                  <a:tcPr/>
                </a:tc>
                <a:extLst>
                  <a:ext uri="{0D108BD9-81ED-4DB2-BD59-A6C34878D82A}">
                    <a16:rowId xmlns:a16="http://schemas.microsoft.com/office/drawing/2014/main" val="10002"/>
                  </a:ext>
                </a:extLst>
              </a:tr>
              <a:tr h="370840">
                <a:tc>
                  <a:txBody>
                    <a:bodyPr/>
                    <a:lstStyle/>
                    <a:p>
                      <a:r>
                        <a:rPr lang="en-GB" dirty="0"/>
                        <a:t>Java</a:t>
                      </a:r>
                    </a:p>
                  </a:txBody>
                  <a:tcPr/>
                </a:tc>
                <a:tc>
                  <a:txBody>
                    <a:bodyPr/>
                    <a:lstStyle/>
                    <a:p>
                      <a:r>
                        <a:rPr lang="en-GB" dirty="0"/>
                        <a:t>Joe</a:t>
                      </a:r>
                    </a:p>
                  </a:txBody>
                  <a:tcPr/>
                </a:tc>
                <a:extLst>
                  <a:ext uri="{0D108BD9-81ED-4DB2-BD59-A6C34878D82A}">
                    <a16:rowId xmlns:a16="http://schemas.microsoft.com/office/drawing/2014/main" val="10003"/>
                  </a:ext>
                </a:extLst>
              </a:tr>
            </a:tbl>
          </a:graphicData>
        </a:graphic>
      </p:graphicFrame>
      <p:sp>
        <p:nvSpPr>
          <p:cNvPr id="9" name="TextBox 8"/>
          <p:cNvSpPr txBox="1"/>
          <p:nvPr/>
        </p:nvSpPr>
        <p:spPr>
          <a:xfrm>
            <a:off x="6300192" y="585617"/>
            <a:ext cx="2232248" cy="369332"/>
          </a:xfrm>
          <a:prstGeom prst="rect">
            <a:avLst/>
          </a:prstGeom>
          <a:noFill/>
        </p:spPr>
        <p:txBody>
          <a:bodyPr wrap="square" rtlCol="0">
            <a:spAutoFit/>
          </a:bodyPr>
          <a:lstStyle/>
          <a:p>
            <a:r>
              <a:rPr lang="en-GB" dirty="0">
                <a:latin typeface="Courier New" panose="02070309020205020404" pitchFamily="49" charset="0"/>
                <a:cs typeface="Courier New" panose="02070309020205020404" pitchFamily="49" charset="0"/>
              </a:rPr>
              <a:t>Table: students</a:t>
            </a:r>
          </a:p>
        </p:txBody>
      </p:sp>
      <p:sp>
        <p:nvSpPr>
          <p:cNvPr id="10" name="TextBox 9"/>
          <p:cNvSpPr txBox="1"/>
          <p:nvPr/>
        </p:nvSpPr>
        <p:spPr>
          <a:xfrm>
            <a:off x="6804248" y="3190532"/>
            <a:ext cx="1944216" cy="369332"/>
          </a:xfrm>
          <a:prstGeom prst="rect">
            <a:avLst/>
          </a:prstGeom>
          <a:noFill/>
        </p:spPr>
        <p:txBody>
          <a:bodyPr wrap="square" rtlCol="0">
            <a:spAutoFit/>
          </a:bodyPr>
          <a:lstStyle/>
          <a:p>
            <a:r>
              <a:rPr lang="en-GB" dirty="0">
                <a:latin typeface="Courier New" panose="02070309020205020404" pitchFamily="49" charset="0"/>
                <a:cs typeface="Courier New" panose="02070309020205020404" pitchFamily="49" charset="0"/>
              </a:rPr>
              <a:t>Table: class</a:t>
            </a:r>
          </a:p>
        </p:txBody>
      </p:sp>
      <p:sp>
        <p:nvSpPr>
          <p:cNvPr id="11" name="TextBox 10"/>
          <p:cNvSpPr txBox="1"/>
          <p:nvPr/>
        </p:nvSpPr>
        <p:spPr>
          <a:xfrm>
            <a:off x="395536" y="3861048"/>
            <a:ext cx="4104456" cy="2677656"/>
          </a:xfrm>
          <a:prstGeom prst="rect">
            <a:avLst/>
          </a:prstGeom>
          <a:noFill/>
        </p:spPr>
        <p:txBody>
          <a:bodyPr wrap="square" rtlCol="0">
            <a:spAutoFit/>
          </a:bodyPr>
          <a:lstStyle/>
          <a:p>
            <a:r>
              <a:rPr lang="en-GB" sz="2400" dirty="0"/>
              <a:t>By splitting the data into two tables, if we need to update the lecturer, it will only need to be updated once rather than updating it several times, which would have happened if it was all stored in one table.</a:t>
            </a:r>
          </a:p>
        </p:txBody>
      </p:sp>
      <p:cxnSp>
        <p:nvCxnSpPr>
          <p:cNvPr id="14" name="Straight Arrow Connector 13"/>
          <p:cNvCxnSpPr/>
          <p:nvPr/>
        </p:nvCxnSpPr>
        <p:spPr>
          <a:xfrm flipV="1">
            <a:off x="4644008" y="2996952"/>
            <a:ext cx="504056" cy="193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283968" y="4365104"/>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738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418058"/>
          </a:xfrm>
        </p:spPr>
        <p:txBody>
          <a:bodyPr>
            <a:normAutofit fontScale="90000"/>
          </a:bodyPr>
          <a:lstStyle/>
          <a:p>
            <a:r>
              <a:rPr lang="en-GB" dirty="0"/>
              <a:t>Primary Keys</a:t>
            </a:r>
          </a:p>
        </p:txBody>
      </p:sp>
      <p:sp>
        <p:nvSpPr>
          <p:cNvPr id="3" name="Content Placeholder 2"/>
          <p:cNvSpPr>
            <a:spLocks noGrp="1"/>
          </p:cNvSpPr>
          <p:nvPr>
            <p:ph idx="1"/>
          </p:nvPr>
        </p:nvSpPr>
        <p:spPr>
          <a:xfrm>
            <a:off x="179512" y="548680"/>
            <a:ext cx="8856984" cy="5904656"/>
          </a:xfrm>
        </p:spPr>
        <p:txBody>
          <a:bodyPr>
            <a:noAutofit/>
          </a:bodyPr>
          <a:lstStyle/>
          <a:p>
            <a:pPr marL="0" lvl="0" indent="0">
              <a:buNone/>
            </a:pPr>
            <a:r>
              <a:rPr lang="en-GB" sz="2000" dirty="0">
                <a:solidFill>
                  <a:prstClr val="black"/>
                </a:solidFill>
              </a:rPr>
              <a:t>A </a:t>
            </a:r>
            <a:r>
              <a:rPr lang="en-GB" sz="2000" dirty="0">
                <a:solidFill>
                  <a:srgbClr val="FF0000"/>
                </a:solidFill>
                <a:latin typeface="Courier New" panose="02070309020205020404" pitchFamily="49" charset="0"/>
                <a:cs typeface="Courier New" panose="02070309020205020404" pitchFamily="49" charset="0"/>
              </a:rPr>
              <a:t>primary key </a:t>
            </a:r>
            <a:r>
              <a:rPr lang="en-GB" sz="2000" dirty="0">
                <a:solidFill>
                  <a:prstClr val="black"/>
                </a:solidFill>
              </a:rPr>
              <a:t>is the field (usually first one) in each table that stores unique identifier for that record.</a:t>
            </a:r>
          </a:p>
          <a:p>
            <a:r>
              <a:rPr lang="en-GB" sz="2000" dirty="0">
                <a:solidFill>
                  <a:prstClr val="black"/>
                </a:solidFill>
              </a:rPr>
              <a:t> For example, in the students table, the primary key will be the </a:t>
            </a:r>
            <a:r>
              <a:rPr lang="en-GB" sz="2000" dirty="0">
                <a:solidFill>
                  <a:prstClr val="black"/>
                </a:solidFill>
                <a:latin typeface="Courier New" panose="02070309020205020404" pitchFamily="49" charset="0"/>
                <a:cs typeface="Courier New" panose="02070309020205020404" pitchFamily="49" charset="0"/>
              </a:rPr>
              <a:t>ID</a:t>
            </a:r>
            <a:r>
              <a:rPr lang="en-GB" sz="2000" dirty="0">
                <a:solidFill>
                  <a:prstClr val="black"/>
                </a:solidFill>
              </a:rPr>
              <a:t> column and in the class table, the primary key is the </a:t>
            </a:r>
            <a:r>
              <a:rPr lang="en-GB" sz="2000" dirty="0">
                <a:solidFill>
                  <a:prstClr val="black"/>
                </a:solidFill>
                <a:latin typeface="Courier New" panose="02070309020205020404" pitchFamily="49" charset="0"/>
                <a:cs typeface="Courier New" panose="02070309020205020404" pitchFamily="49" charset="0"/>
              </a:rPr>
              <a:t>class</a:t>
            </a:r>
            <a:r>
              <a:rPr lang="en-GB" sz="2000" dirty="0">
                <a:solidFill>
                  <a:prstClr val="black"/>
                </a:solidFill>
              </a:rPr>
              <a:t> column.</a:t>
            </a:r>
          </a:p>
          <a:p>
            <a:endParaRPr lang="en-GB" sz="2000" dirty="0"/>
          </a:p>
          <a:p>
            <a:r>
              <a:rPr lang="en-GB" sz="2000" dirty="0"/>
              <a:t>Each item in the supermarket has a bar-code, The bar code represents the product-code. The product-code is the key of the item in the database.</a:t>
            </a:r>
          </a:p>
          <a:p>
            <a:endParaRPr lang="en-GB" sz="2000" dirty="0"/>
          </a:p>
          <a:p>
            <a:r>
              <a:rPr lang="en-GB" sz="2000" dirty="0"/>
              <a:t>Your telephone has a unique number which no-one else has. This is the key of your phone's record held by your service provider</a:t>
            </a:r>
          </a:p>
          <a:p>
            <a:endParaRPr lang="en-GB" sz="2000" dirty="0"/>
          </a:p>
          <a:p>
            <a:r>
              <a:rPr lang="en-GB" sz="2000" dirty="0"/>
              <a:t>When creating a table, you need to identify the following for each field:</a:t>
            </a:r>
          </a:p>
          <a:p>
            <a:pPr lvl="1"/>
            <a:r>
              <a:rPr lang="en-GB" sz="2000" dirty="0"/>
              <a:t>The name of the field (field name cannot contain spaces and must follow the same rules as variables names)</a:t>
            </a:r>
          </a:p>
          <a:p>
            <a:pPr lvl="1"/>
            <a:r>
              <a:rPr lang="en-GB" sz="2000" dirty="0"/>
              <a:t>If it is a primary key</a:t>
            </a:r>
          </a:p>
          <a:p>
            <a:pPr lvl="1"/>
            <a:r>
              <a:rPr lang="en-GB" sz="2000" dirty="0"/>
              <a:t>The data type for that field</a:t>
            </a:r>
          </a:p>
        </p:txBody>
      </p:sp>
    </p:spTree>
    <p:extLst>
      <p:ext uri="{BB962C8B-B14F-4D97-AF65-F5344CB8AC3E}">
        <p14:creationId xmlns:p14="http://schemas.microsoft.com/office/powerpoint/2010/main" val="1298604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types for fields</a:t>
            </a:r>
          </a:p>
        </p:txBody>
      </p:sp>
      <p:sp>
        <p:nvSpPr>
          <p:cNvPr id="3" name="Content Placeholder 2"/>
          <p:cNvSpPr>
            <a:spLocks noGrp="1"/>
          </p:cNvSpPr>
          <p:nvPr>
            <p:ph idx="1"/>
          </p:nvPr>
        </p:nvSpPr>
        <p:spPr/>
        <p:txBody>
          <a:bodyPr/>
          <a:lstStyle/>
          <a:p>
            <a:r>
              <a:rPr lang="en-GB" dirty="0">
                <a:solidFill>
                  <a:srgbClr val="FF0000"/>
                </a:solidFill>
                <a:latin typeface="Courier New" panose="02070309020205020404" pitchFamily="49" charset="0"/>
                <a:cs typeface="Courier New" panose="02070309020205020404" pitchFamily="49" charset="0"/>
              </a:rPr>
              <a:t>Integer</a:t>
            </a:r>
            <a:r>
              <a:rPr lang="en-GB" dirty="0"/>
              <a:t>: the value is an integer value</a:t>
            </a:r>
          </a:p>
          <a:p>
            <a:r>
              <a:rPr lang="en-GB" dirty="0">
                <a:solidFill>
                  <a:srgbClr val="FF0000"/>
                </a:solidFill>
                <a:latin typeface="Courier New" panose="02070309020205020404" pitchFamily="49" charset="0"/>
                <a:cs typeface="Courier New" panose="02070309020205020404" pitchFamily="49" charset="0"/>
              </a:rPr>
              <a:t>Real</a:t>
            </a:r>
            <a:r>
              <a:rPr lang="en-GB" dirty="0"/>
              <a:t>: the value is </a:t>
            </a:r>
            <a:r>
              <a:rPr lang="en-GB"/>
              <a:t>a floating-point </a:t>
            </a:r>
            <a:r>
              <a:rPr lang="en-GB" dirty="0"/>
              <a:t>value</a:t>
            </a:r>
          </a:p>
          <a:p>
            <a:r>
              <a:rPr lang="en-GB" dirty="0">
                <a:solidFill>
                  <a:srgbClr val="FF0000"/>
                </a:solidFill>
                <a:latin typeface="Courier New" panose="02070309020205020404" pitchFamily="49" charset="0"/>
                <a:cs typeface="Courier New" panose="02070309020205020404" pitchFamily="49" charset="0"/>
              </a:rPr>
              <a:t>Text</a:t>
            </a:r>
            <a:r>
              <a:rPr lang="en-GB" dirty="0"/>
              <a:t>: the value is a string text</a:t>
            </a:r>
          </a:p>
          <a:p>
            <a:r>
              <a:rPr lang="en-GB" dirty="0">
                <a:solidFill>
                  <a:srgbClr val="FF0000"/>
                </a:solidFill>
                <a:latin typeface="Courier New" panose="02070309020205020404" pitchFamily="49" charset="0"/>
                <a:cs typeface="Courier New" panose="02070309020205020404" pitchFamily="49" charset="0"/>
              </a:rPr>
              <a:t>Blob</a:t>
            </a:r>
            <a:r>
              <a:rPr lang="en-GB" dirty="0"/>
              <a:t>: the value is stored exactly as it was input.</a:t>
            </a:r>
          </a:p>
          <a:p>
            <a:r>
              <a:rPr lang="en-GB" dirty="0"/>
              <a:t>You can also specify if the field cannot be left blank by adding </a:t>
            </a:r>
            <a:r>
              <a:rPr lang="en-GB" dirty="0">
                <a:solidFill>
                  <a:srgbClr val="FF0000"/>
                </a:solidFill>
                <a:latin typeface="Courier New" panose="02070309020205020404" pitchFamily="49" charset="0"/>
                <a:cs typeface="Courier New" panose="02070309020205020404" pitchFamily="49" charset="0"/>
              </a:rPr>
              <a:t>NOT NULL </a:t>
            </a:r>
            <a:r>
              <a:rPr lang="en-GB" dirty="0"/>
              <a:t>to the end of the field when you create it</a:t>
            </a:r>
          </a:p>
        </p:txBody>
      </p:sp>
    </p:spTree>
    <p:extLst>
      <p:ext uri="{BB962C8B-B14F-4D97-AF65-F5344CB8AC3E}">
        <p14:creationId xmlns:p14="http://schemas.microsoft.com/office/powerpoint/2010/main" val="3220821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SQLite</a:t>
            </a:r>
          </a:p>
        </p:txBody>
      </p:sp>
      <p:sp>
        <p:nvSpPr>
          <p:cNvPr id="3" name="Content Placeholder 2"/>
          <p:cNvSpPr>
            <a:spLocks noGrp="1"/>
          </p:cNvSpPr>
          <p:nvPr>
            <p:ph idx="1"/>
          </p:nvPr>
        </p:nvSpPr>
        <p:spPr/>
        <p:txBody>
          <a:bodyPr>
            <a:normAutofit fontScale="77500" lnSpcReduction="20000"/>
          </a:bodyPr>
          <a:lstStyle/>
          <a:p>
            <a:r>
              <a:rPr lang="en-GB" dirty="0">
                <a:latin typeface="Courier New" panose="02070309020205020404" pitchFamily="49" charset="0"/>
                <a:cs typeface="Courier New" panose="02070309020205020404" pitchFamily="49" charset="0"/>
              </a:rPr>
              <a:t>SQL</a:t>
            </a:r>
            <a:r>
              <a:rPr lang="en-GB" dirty="0"/>
              <a:t> stands for “</a:t>
            </a:r>
            <a:r>
              <a:rPr lang="en-GB" dirty="0">
                <a:latin typeface="Courier New" panose="02070309020205020404" pitchFamily="49" charset="0"/>
                <a:cs typeface="Courier New" panose="02070309020205020404" pitchFamily="49" charset="0"/>
              </a:rPr>
              <a:t>Structured Query Languages</a:t>
            </a:r>
            <a:r>
              <a:rPr lang="en-GB" dirty="0"/>
              <a:t>” and is the main language that large database packages use. Open source relational database management system based on SQL.</a:t>
            </a:r>
          </a:p>
          <a:p>
            <a:endParaRPr lang="en-GB" dirty="0"/>
          </a:p>
          <a:p>
            <a:r>
              <a:rPr lang="en-GB" dirty="0"/>
              <a:t>SQLite is free and can be downloaded from </a:t>
            </a:r>
            <a:r>
              <a:rPr lang="en-GB" dirty="0">
                <a:hlinkClick r:id="rId2"/>
              </a:rPr>
              <a:t>www.sqlite.org</a:t>
            </a:r>
            <a:endParaRPr lang="en-GB" dirty="0"/>
          </a:p>
          <a:p>
            <a:endParaRPr lang="en-GB" dirty="0"/>
          </a:p>
          <a:p>
            <a:r>
              <a:rPr lang="en-GB" dirty="0"/>
              <a:t>To download select the “</a:t>
            </a:r>
            <a:r>
              <a:rPr lang="en-GB" dirty="0" err="1">
                <a:latin typeface="Courier New" panose="02070309020205020404" pitchFamily="49" charset="0"/>
                <a:cs typeface="Courier New" panose="02070309020205020404" pitchFamily="49" charset="0"/>
              </a:rPr>
              <a:t>Precomplied</a:t>
            </a:r>
            <a:r>
              <a:rPr lang="en-GB" dirty="0">
                <a:latin typeface="Courier New" panose="02070309020205020404" pitchFamily="49" charset="0"/>
                <a:cs typeface="Courier New" panose="02070309020205020404" pitchFamily="49" charset="0"/>
              </a:rPr>
              <a:t> Binaries</a:t>
            </a:r>
            <a:r>
              <a:rPr lang="en-GB" dirty="0"/>
              <a:t>” for your operating system (Mac OS, Windows or Linux)</a:t>
            </a:r>
          </a:p>
          <a:p>
            <a:endParaRPr lang="en-GB" dirty="0"/>
          </a:p>
          <a:p>
            <a:r>
              <a:rPr lang="en-GB" dirty="0"/>
              <a:t>To use SQLite you need to load the “DB Browser for SQLite from </a:t>
            </a:r>
            <a:r>
              <a:rPr lang="en-GB" dirty="0">
                <a:hlinkClick r:id="rId3"/>
              </a:rPr>
              <a:t>https://sqlitebrowser.org</a:t>
            </a:r>
            <a:endParaRPr lang="en-GB" dirty="0"/>
          </a:p>
          <a:p>
            <a:endParaRPr lang="en-GB" dirty="0"/>
          </a:p>
        </p:txBody>
      </p:sp>
    </p:spTree>
    <p:extLst>
      <p:ext uri="{BB962C8B-B14F-4D97-AF65-F5344CB8AC3E}">
        <p14:creationId xmlns:p14="http://schemas.microsoft.com/office/powerpoint/2010/main" val="97370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GB" dirty="0"/>
              <a:t>SQLite3 - Example code</a:t>
            </a:r>
          </a:p>
        </p:txBody>
      </p:sp>
      <p:sp>
        <p:nvSpPr>
          <p:cNvPr id="3" name="Content Placeholder 2"/>
          <p:cNvSpPr>
            <a:spLocks noGrp="1"/>
          </p:cNvSpPr>
          <p:nvPr>
            <p:ph idx="1"/>
          </p:nvPr>
        </p:nvSpPr>
        <p:spPr>
          <a:xfrm>
            <a:off x="0" y="1628800"/>
            <a:ext cx="9217024" cy="4968552"/>
          </a:xfrm>
        </p:spPr>
        <p:txBody>
          <a:bodyPr>
            <a:normAutofit fontScale="70000" lnSpcReduction="20000"/>
          </a:bodyPr>
          <a:lstStyle/>
          <a:p>
            <a:r>
              <a:rPr lang="en-GB" dirty="0">
                <a:solidFill>
                  <a:srgbClr val="FF0000"/>
                </a:solidFill>
                <a:latin typeface="Courier New" panose="02070309020205020404" pitchFamily="49" charset="0"/>
                <a:cs typeface="Courier New" panose="02070309020205020404" pitchFamily="49" charset="0"/>
              </a:rPr>
              <a:t>import sqlite3</a:t>
            </a:r>
            <a:r>
              <a:rPr lang="en-GB" dirty="0">
                <a:solidFill>
                  <a:srgbClr val="FF0000"/>
                </a:solidFill>
              </a:rPr>
              <a:t> </a:t>
            </a:r>
            <a:r>
              <a:rPr lang="en-GB" dirty="0"/>
              <a:t>Allows Python to use the SQLite3 library</a:t>
            </a:r>
          </a:p>
          <a:p>
            <a:pPr marL="0" indent="0">
              <a:buNone/>
            </a:pPr>
            <a:endParaRPr lang="en-GB" dirty="0"/>
          </a:p>
          <a:p>
            <a:r>
              <a:rPr lang="en-GB" dirty="0">
                <a:solidFill>
                  <a:srgbClr val="FF0000"/>
                </a:solidFill>
                <a:latin typeface="Courier New" panose="02070309020205020404" pitchFamily="49" charset="0"/>
                <a:cs typeface="Courier New" panose="02070309020205020404" pitchFamily="49" charset="0"/>
              </a:rPr>
              <a:t>with sqlite3.connect(“</a:t>
            </a:r>
            <a:r>
              <a:rPr lang="en-GB" dirty="0" err="1">
                <a:solidFill>
                  <a:srgbClr val="FF0000"/>
                </a:solidFill>
                <a:latin typeface="Courier New" panose="02070309020205020404" pitchFamily="49" charset="0"/>
                <a:cs typeface="Courier New" panose="02070309020205020404" pitchFamily="49" charset="0"/>
              </a:rPr>
              <a:t>company.db</a:t>
            </a:r>
            <a:r>
              <a:rPr lang="en-GB" dirty="0">
                <a:solidFill>
                  <a:srgbClr val="FF0000"/>
                </a:solidFill>
                <a:latin typeface="Courier New" panose="02070309020205020404" pitchFamily="49" charset="0"/>
                <a:cs typeface="Courier New" panose="02070309020205020404" pitchFamily="49" charset="0"/>
              </a:rPr>
              <a:t>”) as </a:t>
            </a:r>
            <a:r>
              <a:rPr lang="en-GB" dirty="0" err="1">
                <a:solidFill>
                  <a:srgbClr val="FF0000"/>
                </a:solidFill>
                <a:latin typeface="Courier New" panose="02070309020205020404" pitchFamily="49" charset="0"/>
                <a:cs typeface="Courier New" panose="02070309020205020404" pitchFamily="49" charset="0"/>
              </a:rPr>
              <a:t>db</a:t>
            </a:r>
            <a:r>
              <a:rPr lang="en-GB" dirty="0">
                <a:solidFill>
                  <a:srgbClr val="FF0000"/>
                </a:solidFill>
                <a:latin typeface="Courier New" panose="02070309020205020404" pitchFamily="49" charset="0"/>
                <a:cs typeface="Courier New" panose="02070309020205020404" pitchFamily="49" charset="0"/>
              </a:rPr>
              <a:t>: </a:t>
            </a:r>
          </a:p>
          <a:p>
            <a:pPr marL="457200" lvl="1" indent="0">
              <a:buNone/>
            </a:pPr>
            <a:r>
              <a:rPr lang="en-GB" dirty="0">
                <a:solidFill>
                  <a:srgbClr val="FF0000"/>
                </a:solidFill>
                <a:latin typeface="Courier New" panose="02070309020205020404" pitchFamily="49" charset="0"/>
                <a:cs typeface="Courier New" panose="02070309020205020404" pitchFamily="49" charset="0"/>
              </a:rPr>
              <a:t> cursor=</a:t>
            </a:r>
            <a:r>
              <a:rPr lang="en-GB" dirty="0" err="1">
                <a:solidFill>
                  <a:srgbClr val="FF0000"/>
                </a:solidFill>
                <a:latin typeface="Courier New" panose="02070309020205020404" pitchFamily="49" charset="0"/>
                <a:cs typeface="Courier New" panose="02070309020205020404" pitchFamily="49" charset="0"/>
              </a:rPr>
              <a:t>db.cursor</a:t>
            </a:r>
            <a:r>
              <a:rPr lang="en-GB" dirty="0">
                <a:solidFill>
                  <a:srgbClr val="FF0000"/>
                </a:solidFill>
                <a:latin typeface="Courier New" panose="02070309020205020404" pitchFamily="49" charset="0"/>
                <a:cs typeface="Courier New" panose="02070309020205020404" pitchFamily="49" charset="0"/>
              </a:rPr>
              <a:t>() </a:t>
            </a:r>
            <a:r>
              <a:rPr lang="en-GB" dirty="0"/>
              <a:t>Connects to the </a:t>
            </a:r>
            <a:r>
              <a:rPr lang="en-GB" dirty="0">
                <a:latin typeface="Courier New" panose="02070309020205020404" pitchFamily="49" charset="0"/>
                <a:cs typeface="Courier New" panose="02070309020205020404" pitchFamily="49" charset="0"/>
              </a:rPr>
              <a:t>company</a:t>
            </a:r>
            <a:r>
              <a:rPr lang="en-GB" dirty="0"/>
              <a:t> database. If no such database exists, it will create one. The file will be stored in the same folder as the programme.</a:t>
            </a:r>
          </a:p>
          <a:p>
            <a:pPr marL="0" indent="0">
              <a:buNone/>
            </a:pPr>
            <a:r>
              <a:rPr lang="en-GB" dirty="0">
                <a:solidFill>
                  <a:srgbClr val="FF0000"/>
                </a:solidFill>
                <a:latin typeface="Courier New" panose="02070309020205020404" pitchFamily="49" charset="0"/>
                <a:cs typeface="Courier New" panose="02070309020205020404" pitchFamily="49" charset="0"/>
              </a:rPr>
              <a:t>cursor.execute(“““CREATE TABLE IF NOT EXIST students(</a:t>
            </a:r>
          </a:p>
          <a:p>
            <a:pPr marL="457200" lvl="1" indent="0">
              <a:buNone/>
            </a:pPr>
            <a:r>
              <a:rPr lang="en-GB" dirty="0">
                <a:solidFill>
                  <a:srgbClr val="FF0000"/>
                </a:solidFill>
                <a:latin typeface="Courier New" panose="02070309020205020404" pitchFamily="49" charset="0"/>
                <a:cs typeface="Courier New" panose="02070309020205020404" pitchFamily="49" charset="0"/>
              </a:rPr>
              <a:t>	id integer PRIMARY KEY, </a:t>
            </a:r>
          </a:p>
          <a:p>
            <a:pPr marL="457200" lvl="1" indent="0">
              <a:buNone/>
            </a:pPr>
            <a:r>
              <a:rPr lang="en-GB" dirty="0">
                <a:solidFill>
                  <a:srgbClr val="FF0000"/>
                </a:solidFill>
                <a:latin typeface="Courier New" panose="02070309020205020404" pitchFamily="49" charset="0"/>
                <a:cs typeface="Courier New" panose="02070309020205020404" pitchFamily="49" charset="0"/>
              </a:rPr>
              <a:t>	name text NOT NULL, </a:t>
            </a:r>
          </a:p>
          <a:p>
            <a:pPr marL="457200" lvl="1" indent="0">
              <a:buNone/>
            </a:pPr>
            <a:r>
              <a:rPr lang="en-GB" dirty="0">
                <a:solidFill>
                  <a:srgbClr val="FF0000"/>
                </a:solidFill>
                <a:latin typeface="Courier New" panose="02070309020205020404" pitchFamily="49" charset="0"/>
                <a:cs typeface="Courier New" panose="02070309020205020404" pitchFamily="49" charset="0"/>
              </a:rPr>
              <a:t>	class text NOT NULL, </a:t>
            </a:r>
          </a:p>
          <a:p>
            <a:pPr marL="457200" lvl="1" indent="0">
              <a:buNone/>
            </a:pPr>
            <a:r>
              <a:rPr lang="en-GB" dirty="0">
                <a:solidFill>
                  <a:srgbClr val="FF0000"/>
                </a:solidFill>
                <a:latin typeface="Courier New" panose="02070309020205020404" pitchFamily="49" charset="0"/>
                <a:cs typeface="Courier New" panose="02070309020205020404" pitchFamily="49" charset="0"/>
              </a:rPr>
              <a:t>	grade integer);”””) </a:t>
            </a:r>
            <a:r>
              <a:rPr lang="en-GB" dirty="0"/>
              <a:t>creates a table called </a:t>
            </a:r>
            <a:r>
              <a:rPr lang="en-GB" dirty="0">
                <a:latin typeface="Courier New" panose="02070309020205020404" pitchFamily="49" charset="0"/>
                <a:cs typeface="Courier New" panose="02070309020205020404" pitchFamily="49" charset="0"/>
              </a:rPr>
              <a:t>students</a:t>
            </a:r>
            <a:r>
              <a:rPr lang="en-GB" dirty="0"/>
              <a:t> which has four fields (id, name, class and grade). It specifies the data type for each field, defines which field is the primary key and which field cannot be left blank. The triple speech marks allow the code to be split over several lines to make it easier to read rather than having it all displayed in one line.</a:t>
            </a:r>
          </a:p>
        </p:txBody>
      </p:sp>
    </p:spTree>
    <p:extLst>
      <p:ext uri="{BB962C8B-B14F-4D97-AF65-F5344CB8AC3E}">
        <p14:creationId xmlns:p14="http://schemas.microsoft.com/office/powerpoint/2010/main" val="3663403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24744"/>
            <a:ext cx="8712968" cy="5617840"/>
          </a:xfrm>
        </p:spPr>
        <p:txBody>
          <a:bodyPr>
            <a:normAutofit fontScale="55000" lnSpcReduction="20000"/>
          </a:bodyPr>
          <a:lstStyle/>
          <a:p>
            <a:pPr marL="0" indent="0">
              <a:buNone/>
            </a:pPr>
            <a:r>
              <a:rPr lang="en-GB" dirty="0">
                <a:solidFill>
                  <a:srgbClr val="FF0000"/>
                </a:solidFill>
                <a:latin typeface="Courier New" panose="02070309020205020404" pitchFamily="49" charset="0"/>
                <a:cs typeface="Courier New" panose="02070309020205020404" pitchFamily="49" charset="0"/>
              </a:rPr>
              <a:t>cursor.execute(“““INSERT INTO students(</a:t>
            </a:r>
            <a:r>
              <a:rPr lang="en-GB" dirty="0" err="1">
                <a:solidFill>
                  <a:srgbClr val="FF0000"/>
                </a:solidFill>
                <a:latin typeface="Courier New" panose="02070309020205020404" pitchFamily="49" charset="0"/>
                <a:cs typeface="Courier New" panose="02070309020205020404" pitchFamily="49" charset="0"/>
              </a:rPr>
              <a:t>id,name</a:t>
            </a:r>
            <a:r>
              <a:rPr lang="en-GB" dirty="0">
                <a:solidFill>
                  <a:srgbClr val="FF0000"/>
                </a:solidFill>
                <a:latin typeface="Courier New" panose="02070309020205020404" pitchFamily="49" charset="0"/>
                <a:cs typeface="Courier New" panose="02070309020205020404" pitchFamily="49" charset="0"/>
              </a:rPr>
              <a:t>, </a:t>
            </a:r>
            <a:r>
              <a:rPr lang="en-GB" dirty="0" err="1">
                <a:solidFill>
                  <a:srgbClr val="FF0000"/>
                </a:solidFill>
                <a:latin typeface="Courier New" panose="02070309020205020404" pitchFamily="49" charset="0"/>
                <a:cs typeface="Courier New" panose="02070309020205020404" pitchFamily="49" charset="0"/>
              </a:rPr>
              <a:t>class,grade</a:t>
            </a:r>
            <a:r>
              <a:rPr lang="en-GB" dirty="0">
                <a:solidFill>
                  <a:srgbClr val="FF0000"/>
                </a:solidFill>
                <a:latin typeface="Courier New" panose="02070309020205020404" pitchFamily="49" charset="0"/>
                <a:cs typeface="Courier New" panose="02070309020205020404" pitchFamily="49" charset="0"/>
              </a:rPr>
              <a:t>) </a:t>
            </a:r>
          </a:p>
          <a:p>
            <a:pPr marL="0" indent="0">
              <a:buNone/>
            </a:pPr>
            <a:r>
              <a:rPr lang="en-GB" dirty="0">
                <a:solidFill>
                  <a:srgbClr val="FF0000"/>
                </a:solidFill>
                <a:latin typeface="Courier New" panose="02070309020205020404" pitchFamily="49" charset="0"/>
                <a:cs typeface="Courier New" panose="02070309020205020404" pitchFamily="49" charset="0"/>
              </a:rPr>
              <a:t>  VALUES(1,Mary,“Python”,“67”)”””)</a:t>
            </a:r>
          </a:p>
          <a:p>
            <a:pPr marL="0" indent="0">
              <a:buNone/>
            </a:pPr>
            <a:r>
              <a:rPr lang="en-GB" dirty="0" err="1">
                <a:solidFill>
                  <a:srgbClr val="FF0000"/>
                </a:solidFill>
                <a:latin typeface="Courier New" panose="02070309020205020404" pitchFamily="49" charset="0"/>
                <a:cs typeface="Courier New" panose="02070309020205020404" pitchFamily="49" charset="0"/>
              </a:rPr>
              <a:t>db.commit</a:t>
            </a:r>
            <a:r>
              <a:rPr lang="en-GB" dirty="0">
                <a:solidFill>
                  <a:srgbClr val="FF0000"/>
                </a:solidFill>
                <a:latin typeface="Courier New" panose="02070309020205020404" pitchFamily="49" charset="0"/>
                <a:cs typeface="Courier New" panose="02070309020205020404" pitchFamily="49" charset="0"/>
              </a:rPr>
              <a:t>() </a:t>
            </a:r>
            <a:r>
              <a:rPr lang="en-GB" dirty="0"/>
              <a:t>Inserts data into the </a:t>
            </a:r>
            <a:r>
              <a:rPr lang="en-GB" dirty="0">
                <a:latin typeface="Courier New" panose="02070309020205020404" pitchFamily="49" charset="0"/>
                <a:cs typeface="Courier New" panose="02070309020205020404" pitchFamily="49" charset="0"/>
              </a:rPr>
              <a:t>students</a:t>
            </a:r>
            <a:r>
              <a:rPr lang="en-GB" dirty="0"/>
              <a:t> table. The </a:t>
            </a:r>
            <a:r>
              <a:rPr lang="en-GB" dirty="0" err="1">
                <a:solidFill>
                  <a:srgbClr val="FF0000"/>
                </a:solidFill>
                <a:latin typeface="Courier New" panose="02070309020205020404" pitchFamily="49" charset="0"/>
                <a:cs typeface="Courier New" panose="02070309020205020404" pitchFamily="49" charset="0"/>
              </a:rPr>
              <a:t>db.commit</a:t>
            </a:r>
            <a:r>
              <a:rPr lang="en-GB" dirty="0">
                <a:solidFill>
                  <a:srgbClr val="FF0000"/>
                </a:solidFill>
                <a:latin typeface="Courier New" panose="02070309020205020404" pitchFamily="49" charset="0"/>
                <a:cs typeface="Courier New" panose="02070309020205020404" pitchFamily="49" charset="0"/>
              </a:rPr>
              <a:t>() </a:t>
            </a:r>
            <a:r>
              <a:rPr lang="en-GB" dirty="0"/>
              <a:t>line saves the changes.</a:t>
            </a:r>
          </a:p>
          <a:p>
            <a:pPr marL="0" indent="0">
              <a:buNone/>
            </a:pPr>
            <a:endParaRPr lang="en-GB" dirty="0"/>
          </a:p>
          <a:p>
            <a:pPr marL="0" indent="0">
              <a:buNone/>
            </a:pPr>
            <a:r>
              <a:rPr lang="en-GB" dirty="0" err="1">
                <a:solidFill>
                  <a:srgbClr val="FF0000"/>
                </a:solidFill>
                <a:latin typeface="Courier New" panose="02070309020205020404" pitchFamily="49" charset="0"/>
                <a:cs typeface="Courier New" panose="02070309020205020404" pitchFamily="49" charset="0"/>
              </a:rPr>
              <a:t>newID</a:t>
            </a:r>
            <a:r>
              <a:rPr lang="en-GB" dirty="0">
                <a:solidFill>
                  <a:srgbClr val="FF0000"/>
                </a:solidFill>
                <a:latin typeface="Courier New" panose="02070309020205020404" pitchFamily="49" charset="0"/>
                <a:cs typeface="Courier New" panose="02070309020205020404" pitchFamily="49" charset="0"/>
              </a:rPr>
              <a:t> = input (“Enter ID number: ”)</a:t>
            </a:r>
          </a:p>
          <a:p>
            <a:pPr marL="0" indent="0">
              <a:buNone/>
            </a:pPr>
            <a:r>
              <a:rPr lang="en-GB" dirty="0" err="1">
                <a:solidFill>
                  <a:srgbClr val="FF0000"/>
                </a:solidFill>
                <a:latin typeface="Courier New" panose="02070309020205020404" pitchFamily="49" charset="0"/>
                <a:cs typeface="Courier New" panose="02070309020205020404" pitchFamily="49" charset="0"/>
              </a:rPr>
              <a:t>newName</a:t>
            </a:r>
            <a:r>
              <a:rPr lang="en-GB" dirty="0">
                <a:solidFill>
                  <a:srgbClr val="FF0000"/>
                </a:solidFill>
                <a:latin typeface="Courier New" panose="02070309020205020404" pitchFamily="49" charset="0"/>
                <a:cs typeface="Courier New" panose="02070309020205020404" pitchFamily="49" charset="0"/>
              </a:rPr>
              <a:t> = input(“Enter name: ”)</a:t>
            </a:r>
          </a:p>
          <a:p>
            <a:pPr marL="0" indent="0">
              <a:buNone/>
            </a:pPr>
            <a:r>
              <a:rPr lang="en-GB" dirty="0" err="1">
                <a:solidFill>
                  <a:srgbClr val="FF0000"/>
                </a:solidFill>
                <a:latin typeface="Courier New" panose="02070309020205020404" pitchFamily="49" charset="0"/>
                <a:cs typeface="Courier New" panose="02070309020205020404" pitchFamily="49" charset="0"/>
              </a:rPr>
              <a:t>newClass</a:t>
            </a:r>
            <a:r>
              <a:rPr lang="en-GB" dirty="0">
                <a:solidFill>
                  <a:srgbClr val="FF0000"/>
                </a:solidFill>
                <a:latin typeface="Courier New" panose="02070309020205020404" pitchFamily="49" charset="0"/>
                <a:cs typeface="Courier New" panose="02070309020205020404" pitchFamily="49" charset="0"/>
              </a:rPr>
              <a:t> = input(“Enter class: ”)</a:t>
            </a:r>
          </a:p>
          <a:p>
            <a:pPr marL="0" indent="0">
              <a:buNone/>
            </a:pPr>
            <a:r>
              <a:rPr lang="en-GB" dirty="0" err="1">
                <a:solidFill>
                  <a:srgbClr val="FF0000"/>
                </a:solidFill>
                <a:latin typeface="Courier New" panose="02070309020205020404" pitchFamily="49" charset="0"/>
                <a:cs typeface="Courier New" panose="02070309020205020404" pitchFamily="49" charset="0"/>
              </a:rPr>
              <a:t>newGrade</a:t>
            </a:r>
            <a:r>
              <a:rPr lang="en-GB" dirty="0">
                <a:solidFill>
                  <a:srgbClr val="FF0000"/>
                </a:solidFill>
                <a:latin typeface="Courier New" panose="02070309020205020404" pitchFamily="49" charset="0"/>
                <a:cs typeface="Courier New" panose="02070309020205020404" pitchFamily="49" charset="0"/>
              </a:rPr>
              <a:t> = input(“Enter grade: ”)</a:t>
            </a:r>
          </a:p>
          <a:p>
            <a:pPr marL="0" indent="0">
              <a:buNone/>
            </a:pPr>
            <a:r>
              <a:rPr lang="en-GB" dirty="0">
                <a:solidFill>
                  <a:srgbClr val="FF0000"/>
                </a:solidFill>
                <a:latin typeface="Courier New" panose="02070309020205020404" pitchFamily="49" charset="0"/>
                <a:cs typeface="Courier New" panose="02070309020205020404" pitchFamily="49" charset="0"/>
              </a:rPr>
              <a:t>cursor.execute(“““INSERT INTO students(id, name, class, grade) </a:t>
            </a:r>
          </a:p>
          <a:p>
            <a:pPr marL="0" indent="0">
              <a:buNone/>
            </a:pPr>
            <a:r>
              <a:rPr lang="en-GB" dirty="0">
                <a:solidFill>
                  <a:srgbClr val="FF0000"/>
                </a:solidFill>
                <a:latin typeface="Courier New" panose="02070309020205020404" pitchFamily="49" charset="0"/>
                <a:cs typeface="Courier New" panose="02070309020205020404" pitchFamily="49" charset="0"/>
              </a:rPr>
              <a:t>  VALUES(?, ?, ?, ?)”””, (</a:t>
            </a:r>
            <a:r>
              <a:rPr lang="en-GB" dirty="0" err="1">
                <a:solidFill>
                  <a:srgbClr val="FF0000"/>
                </a:solidFill>
                <a:latin typeface="Courier New" panose="02070309020205020404" pitchFamily="49" charset="0"/>
                <a:cs typeface="Courier New" panose="02070309020205020404" pitchFamily="49" charset="0"/>
              </a:rPr>
              <a:t>newID</a:t>
            </a:r>
            <a:r>
              <a:rPr lang="en-GB" dirty="0">
                <a:solidFill>
                  <a:srgbClr val="FF0000"/>
                </a:solidFill>
                <a:latin typeface="Courier New" panose="02070309020205020404" pitchFamily="49" charset="0"/>
                <a:cs typeface="Courier New" panose="02070309020205020404" pitchFamily="49" charset="0"/>
              </a:rPr>
              <a:t>, </a:t>
            </a:r>
            <a:r>
              <a:rPr lang="en-GB" dirty="0" err="1">
                <a:solidFill>
                  <a:srgbClr val="FF0000"/>
                </a:solidFill>
                <a:latin typeface="Courier New" panose="02070309020205020404" pitchFamily="49" charset="0"/>
                <a:cs typeface="Courier New" panose="02070309020205020404" pitchFamily="49" charset="0"/>
              </a:rPr>
              <a:t>newName</a:t>
            </a:r>
            <a:r>
              <a:rPr lang="en-GB" dirty="0">
                <a:solidFill>
                  <a:srgbClr val="FF0000"/>
                </a:solidFill>
                <a:latin typeface="Courier New" panose="02070309020205020404" pitchFamily="49" charset="0"/>
                <a:cs typeface="Courier New" panose="02070309020205020404" pitchFamily="49" charset="0"/>
              </a:rPr>
              <a:t>, </a:t>
            </a:r>
            <a:r>
              <a:rPr lang="en-GB" dirty="0" err="1">
                <a:solidFill>
                  <a:srgbClr val="FF0000"/>
                </a:solidFill>
                <a:latin typeface="Courier New" panose="02070309020205020404" pitchFamily="49" charset="0"/>
                <a:cs typeface="Courier New" panose="02070309020205020404" pitchFamily="49" charset="0"/>
              </a:rPr>
              <a:t>newClass</a:t>
            </a:r>
            <a:r>
              <a:rPr lang="en-GB" dirty="0">
                <a:solidFill>
                  <a:srgbClr val="FF0000"/>
                </a:solidFill>
                <a:latin typeface="Courier New" panose="02070309020205020404" pitchFamily="49" charset="0"/>
                <a:cs typeface="Courier New" panose="02070309020205020404" pitchFamily="49" charset="0"/>
              </a:rPr>
              <a:t>, </a:t>
            </a:r>
            <a:r>
              <a:rPr lang="en-GB" dirty="0" err="1">
                <a:solidFill>
                  <a:srgbClr val="FF0000"/>
                </a:solidFill>
                <a:latin typeface="Courier New" panose="02070309020205020404" pitchFamily="49" charset="0"/>
                <a:cs typeface="Courier New" panose="02070309020205020404" pitchFamily="49" charset="0"/>
              </a:rPr>
              <a:t>newGrade</a:t>
            </a:r>
            <a:r>
              <a:rPr lang="en-GB" dirty="0">
                <a:solidFill>
                  <a:srgbClr val="FF0000"/>
                </a:solidFill>
                <a:latin typeface="Courier New" panose="02070309020205020404" pitchFamily="49" charset="0"/>
                <a:cs typeface="Courier New" panose="02070309020205020404" pitchFamily="49" charset="0"/>
              </a:rPr>
              <a:t>)) </a:t>
            </a:r>
          </a:p>
          <a:p>
            <a:pPr marL="0" indent="0">
              <a:buNone/>
            </a:pPr>
            <a:r>
              <a:rPr lang="en-GB" dirty="0" err="1">
                <a:solidFill>
                  <a:srgbClr val="FF0000"/>
                </a:solidFill>
                <a:latin typeface="Courier New" panose="02070309020205020404" pitchFamily="49" charset="0"/>
                <a:cs typeface="Courier New" panose="02070309020205020404" pitchFamily="49" charset="0"/>
              </a:rPr>
              <a:t>db.commit</a:t>
            </a:r>
            <a:r>
              <a:rPr lang="en-GB" dirty="0">
                <a:solidFill>
                  <a:srgbClr val="FF0000"/>
                </a:solidFill>
                <a:latin typeface="Courier New" panose="02070309020205020404" pitchFamily="49" charset="0"/>
                <a:cs typeface="Courier New" panose="02070309020205020404" pitchFamily="49" charset="0"/>
              </a:rPr>
              <a:t>() </a:t>
            </a:r>
            <a:r>
              <a:rPr lang="en-GB" dirty="0"/>
              <a:t>allows a user to enter new data which is then inserted into the </a:t>
            </a:r>
            <a:r>
              <a:rPr lang="en-GB" dirty="0">
                <a:latin typeface="Courier New" panose="02070309020205020404" pitchFamily="49" charset="0"/>
                <a:cs typeface="Courier New" panose="02070309020205020404" pitchFamily="49" charset="0"/>
              </a:rPr>
              <a:t>students</a:t>
            </a:r>
            <a:r>
              <a:rPr lang="en-GB" dirty="0"/>
              <a:t> table</a:t>
            </a:r>
          </a:p>
          <a:p>
            <a:pPr marL="0" indent="0">
              <a:buNone/>
            </a:pPr>
            <a:endParaRPr lang="en-GB" dirty="0"/>
          </a:p>
          <a:p>
            <a:pPr marL="0" indent="0">
              <a:buNone/>
            </a:pPr>
            <a:r>
              <a:rPr lang="en-GB" dirty="0">
                <a:solidFill>
                  <a:srgbClr val="FF0000"/>
                </a:solidFill>
                <a:latin typeface="Courier New" panose="02070309020205020404" pitchFamily="49" charset="0"/>
                <a:cs typeface="Courier New" panose="02070309020205020404" pitchFamily="49" charset="0"/>
              </a:rPr>
              <a:t>cursor.execute(“SELECT * FROM students”)</a:t>
            </a:r>
          </a:p>
          <a:p>
            <a:pPr marL="0" indent="0">
              <a:buNone/>
            </a:pPr>
            <a:r>
              <a:rPr lang="en-GB" dirty="0">
                <a:solidFill>
                  <a:srgbClr val="FF0000"/>
                </a:solidFill>
                <a:latin typeface="Courier New" panose="02070309020205020404" pitchFamily="49" charset="0"/>
                <a:cs typeface="Courier New" panose="02070309020205020404" pitchFamily="49" charset="0"/>
              </a:rPr>
              <a:t>Print(</a:t>
            </a:r>
            <a:r>
              <a:rPr lang="en-GB" dirty="0" err="1">
                <a:solidFill>
                  <a:srgbClr val="FF0000"/>
                </a:solidFill>
                <a:latin typeface="Courier New" panose="02070309020205020404" pitchFamily="49" charset="0"/>
                <a:cs typeface="Courier New" panose="02070309020205020404" pitchFamily="49" charset="0"/>
              </a:rPr>
              <a:t>cursor.fetchall</a:t>
            </a:r>
            <a:r>
              <a:rPr lang="en-GB" dirty="0">
                <a:solidFill>
                  <a:srgbClr val="FF0000"/>
                </a:solidFill>
                <a:latin typeface="Courier New" panose="02070309020205020404" pitchFamily="49" charset="0"/>
                <a:cs typeface="Courier New" panose="02070309020205020404" pitchFamily="49" charset="0"/>
              </a:rPr>
              <a:t>() </a:t>
            </a:r>
            <a:r>
              <a:rPr lang="en-GB" dirty="0"/>
              <a:t>Displays all the data from the </a:t>
            </a:r>
            <a:r>
              <a:rPr lang="en-GB" dirty="0">
                <a:latin typeface="Courier New" panose="02070309020205020404" pitchFamily="49" charset="0"/>
                <a:cs typeface="Courier New" panose="02070309020205020404" pitchFamily="49" charset="0"/>
              </a:rPr>
              <a:t>students</a:t>
            </a:r>
            <a:r>
              <a:rPr lang="en-GB" dirty="0"/>
              <a:t> table.</a:t>
            </a:r>
          </a:p>
          <a:p>
            <a:pPr marL="0" indent="0">
              <a:buNone/>
            </a:pPr>
            <a:endParaRPr lang="en-GB" dirty="0"/>
          </a:p>
          <a:p>
            <a:pPr marL="0" indent="0">
              <a:buNone/>
            </a:pPr>
            <a:r>
              <a:rPr lang="en-GB" dirty="0" err="1">
                <a:solidFill>
                  <a:srgbClr val="FF0000"/>
                </a:solidFill>
                <a:latin typeface="Courier New" panose="02070309020205020404" pitchFamily="49" charset="0"/>
                <a:cs typeface="Courier New" panose="02070309020205020404" pitchFamily="49" charset="0"/>
              </a:rPr>
              <a:t>db.close</a:t>
            </a:r>
            <a:r>
              <a:rPr lang="en-GB" dirty="0">
                <a:solidFill>
                  <a:srgbClr val="FF0000"/>
                </a:solidFill>
                <a:latin typeface="Courier New" panose="02070309020205020404" pitchFamily="49" charset="0"/>
                <a:cs typeface="Courier New" panose="02070309020205020404" pitchFamily="49" charset="0"/>
              </a:rPr>
              <a:t>() </a:t>
            </a:r>
            <a:r>
              <a:rPr lang="en-GB" dirty="0"/>
              <a:t>This must be the last line in the programme to close the database.</a:t>
            </a:r>
          </a:p>
        </p:txBody>
      </p:sp>
      <p:sp>
        <p:nvSpPr>
          <p:cNvPr id="4" name="Title 1"/>
          <p:cNvSpPr>
            <a:spLocks noGrp="1"/>
          </p:cNvSpPr>
          <p:nvPr>
            <p:ph type="title"/>
          </p:nvPr>
        </p:nvSpPr>
        <p:spPr>
          <a:xfrm>
            <a:off x="395536" y="0"/>
            <a:ext cx="8229600" cy="778098"/>
          </a:xfrm>
        </p:spPr>
        <p:txBody>
          <a:bodyPr>
            <a:normAutofit/>
          </a:bodyPr>
          <a:lstStyle/>
          <a:p>
            <a:r>
              <a:rPr lang="en-GB" dirty="0"/>
              <a:t>Example code</a:t>
            </a:r>
          </a:p>
        </p:txBody>
      </p:sp>
    </p:spTree>
    <p:extLst>
      <p:ext uri="{BB962C8B-B14F-4D97-AF65-F5344CB8AC3E}">
        <p14:creationId xmlns:p14="http://schemas.microsoft.com/office/powerpoint/2010/main" val="4076088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365"/>
            <a:ext cx="8229600" cy="227283"/>
          </a:xfrm>
        </p:spPr>
        <p:txBody>
          <a:bodyPr>
            <a:normAutofit fontScale="90000"/>
          </a:bodyPr>
          <a:lstStyle/>
          <a:p>
            <a:r>
              <a:rPr lang="en-GB" dirty="0"/>
              <a:t>Example code</a:t>
            </a:r>
          </a:p>
        </p:txBody>
      </p:sp>
      <p:sp>
        <p:nvSpPr>
          <p:cNvPr id="3" name="Content Placeholder 2"/>
          <p:cNvSpPr>
            <a:spLocks noGrp="1"/>
          </p:cNvSpPr>
          <p:nvPr>
            <p:ph idx="1"/>
          </p:nvPr>
        </p:nvSpPr>
        <p:spPr>
          <a:xfrm>
            <a:off x="251520" y="476672"/>
            <a:ext cx="8784976" cy="6264696"/>
          </a:xfrm>
        </p:spPr>
        <p:txBody>
          <a:bodyPr>
            <a:normAutofit fontScale="55000" lnSpcReduction="20000"/>
          </a:bodyPr>
          <a:lstStyle/>
          <a:p>
            <a:pPr marL="0" indent="0">
              <a:buNone/>
            </a:pPr>
            <a:r>
              <a:rPr lang="en-GB" dirty="0">
                <a:solidFill>
                  <a:srgbClr val="FF0000"/>
                </a:solidFill>
                <a:latin typeface="Courier New" panose="02070309020205020404" pitchFamily="49" charset="0"/>
                <a:cs typeface="Courier New" panose="02070309020205020404" pitchFamily="49" charset="0"/>
              </a:rPr>
              <a:t>cursor.execute(“SELECT * FROM students”) for x in cursor.fetchall():</a:t>
            </a:r>
          </a:p>
          <a:p>
            <a:pPr marL="0" indent="0">
              <a:buNone/>
            </a:pPr>
            <a:r>
              <a:rPr lang="en-GB" dirty="0">
                <a:solidFill>
                  <a:srgbClr val="FF0000"/>
                </a:solidFill>
                <a:latin typeface="Courier New" panose="02070309020205020404" pitchFamily="49" charset="0"/>
                <a:cs typeface="Courier New" panose="02070309020205020404" pitchFamily="49" charset="0"/>
              </a:rPr>
              <a:t>  print(x) </a:t>
            </a:r>
            <a:r>
              <a:rPr lang="en-GB" dirty="0"/>
              <a:t>Displays all the data from the </a:t>
            </a:r>
            <a:r>
              <a:rPr lang="en-GB" dirty="0">
                <a:latin typeface="Courier New" panose="02070309020205020404" pitchFamily="49" charset="0"/>
                <a:cs typeface="Courier New" panose="02070309020205020404" pitchFamily="49" charset="0"/>
              </a:rPr>
              <a:t>students</a:t>
            </a:r>
            <a:r>
              <a:rPr lang="en-GB" dirty="0"/>
              <a:t> table and displays each record on a separate line</a:t>
            </a:r>
          </a:p>
          <a:p>
            <a:pPr marL="0" indent="0">
              <a:buNone/>
            </a:pPr>
            <a:endParaRPr lang="en-GB" dirty="0"/>
          </a:p>
          <a:p>
            <a:pPr marL="0" indent="0">
              <a:buNone/>
            </a:pPr>
            <a:r>
              <a:rPr lang="en-GB" dirty="0">
                <a:solidFill>
                  <a:srgbClr val="FF0000"/>
                </a:solidFill>
                <a:latin typeface="Courier New" panose="02070309020205020404" pitchFamily="49" charset="0"/>
                <a:cs typeface="Courier New" panose="02070309020205020404" pitchFamily="49" charset="0"/>
              </a:rPr>
              <a:t>cursor.execute(“SELECT * FROM students ORDER By name”) for x in cursor.fetchall():</a:t>
            </a:r>
          </a:p>
          <a:p>
            <a:pPr marL="0" indent="0">
              <a:buNone/>
            </a:pPr>
            <a:r>
              <a:rPr lang="en-GB" dirty="0">
                <a:solidFill>
                  <a:srgbClr val="FF0000"/>
                </a:solidFill>
                <a:latin typeface="Courier New" panose="02070309020205020404" pitchFamily="49" charset="0"/>
                <a:cs typeface="Courier New" panose="02070309020205020404" pitchFamily="49" charset="0"/>
              </a:rPr>
              <a:t>  print(x) </a:t>
            </a:r>
            <a:r>
              <a:rPr lang="en-GB" dirty="0"/>
              <a:t>Selects all the data from the </a:t>
            </a:r>
            <a:r>
              <a:rPr lang="en-GB" dirty="0">
                <a:latin typeface="Courier New" panose="02070309020205020404" pitchFamily="49" charset="0"/>
                <a:cs typeface="Courier New" panose="02070309020205020404" pitchFamily="49" charset="0"/>
              </a:rPr>
              <a:t>students</a:t>
            </a:r>
            <a:r>
              <a:rPr lang="en-GB" dirty="0"/>
              <a:t> table, sorted by name and displays each record on a separate line.</a:t>
            </a:r>
          </a:p>
          <a:p>
            <a:pPr marL="0" indent="0">
              <a:buNone/>
            </a:pPr>
            <a:endParaRPr lang="en-GB" dirty="0"/>
          </a:p>
          <a:p>
            <a:pPr marL="0" indent="0">
              <a:buNone/>
            </a:pPr>
            <a:r>
              <a:rPr lang="en-GB" dirty="0">
                <a:solidFill>
                  <a:srgbClr val="FF0000"/>
                </a:solidFill>
                <a:latin typeface="Courier New" panose="02070309020205020404" pitchFamily="49" charset="0"/>
                <a:cs typeface="Courier New" panose="02070309020205020404" pitchFamily="49" charset="0"/>
              </a:rPr>
              <a:t>cursor.execute(“SELECT * FROM students WHERE grade&gt;50”) </a:t>
            </a:r>
            <a:r>
              <a:rPr lang="en-GB" dirty="0"/>
              <a:t>Selects all the data from the </a:t>
            </a:r>
            <a:r>
              <a:rPr lang="en-GB" dirty="0">
                <a:latin typeface="Courier New" panose="02070309020205020404" pitchFamily="49" charset="0"/>
                <a:cs typeface="Courier New" panose="02070309020205020404" pitchFamily="49" charset="0"/>
              </a:rPr>
              <a:t>students</a:t>
            </a:r>
            <a:r>
              <a:rPr lang="en-GB" dirty="0"/>
              <a:t> table where the grade is over 50.</a:t>
            </a:r>
          </a:p>
          <a:p>
            <a:pPr marL="0" indent="0">
              <a:buNone/>
            </a:pPr>
            <a:endParaRPr lang="en-GB" dirty="0"/>
          </a:p>
          <a:p>
            <a:pPr marL="0" indent="0">
              <a:buNone/>
            </a:pPr>
            <a:r>
              <a:rPr lang="en-GB" dirty="0">
                <a:solidFill>
                  <a:srgbClr val="FF0000"/>
                </a:solidFill>
                <a:latin typeface="Courier New" panose="02070309020205020404" pitchFamily="49" charset="0"/>
                <a:cs typeface="Courier New" panose="02070309020205020404" pitchFamily="49" charset="0"/>
              </a:rPr>
              <a:t>cursor.execute(“SELECT * FROM students WHERE class = ‘Python’”) </a:t>
            </a:r>
            <a:r>
              <a:rPr lang="en-GB" dirty="0"/>
              <a:t>selects all the data from the </a:t>
            </a:r>
            <a:r>
              <a:rPr lang="en-GB" dirty="0">
                <a:latin typeface="Courier New" panose="02070309020205020404" pitchFamily="49" charset="0"/>
                <a:cs typeface="Courier New" panose="02070309020205020404" pitchFamily="49" charset="0"/>
              </a:rPr>
              <a:t>students</a:t>
            </a:r>
            <a:r>
              <a:rPr lang="en-GB" dirty="0"/>
              <a:t> table where the class is “Python”.</a:t>
            </a:r>
          </a:p>
          <a:p>
            <a:pPr marL="0" indent="0">
              <a:buNone/>
            </a:pPr>
            <a:endParaRPr lang="en-GB" dirty="0">
              <a:solidFill>
                <a:srgbClr val="FF0000"/>
              </a:solidFill>
            </a:endParaRPr>
          </a:p>
          <a:p>
            <a:pPr marL="0" indent="0">
              <a:buNone/>
            </a:pPr>
            <a:r>
              <a:rPr lang="en-GB" dirty="0">
                <a:solidFill>
                  <a:srgbClr val="FF0000"/>
                </a:solidFill>
                <a:latin typeface="Courier New" panose="02070309020205020404" pitchFamily="49" charset="0"/>
                <a:cs typeface="Courier New" panose="02070309020205020404" pitchFamily="49" charset="0"/>
              </a:rPr>
              <a:t>cursor.execute(“““SELECT students.id, students.name, students.lecturer </a:t>
            </a:r>
          </a:p>
          <a:p>
            <a:pPr marL="0" indent="0">
              <a:buNone/>
            </a:pPr>
            <a:r>
              <a:rPr lang="en-GB" dirty="0">
                <a:solidFill>
                  <a:srgbClr val="FF0000"/>
                </a:solidFill>
                <a:latin typeface="Courier New" panose="02070309020205020404" pitchFamily="49" charset="0"/>
                <a:cs typeface="Courier New" panose="02070309020205020404" pitchFamily="49" charset="0"/>
              </a:rPr>
              <a:t> FROM students, class WHERE students.class=</a:t>
            </a:r>
            <a:r>
              <a:rPr lang="en-GB" dirty="0" err="1">
                <a:solidFill>
                  <a:srgbClr val="FF0000"/>
                </a:solidFill>
                <a:latin typeface="Courier New" panose="02070309020205020404" pitchFamily="49" charset="0"/>
                <a:cs typeface="Courier New" panose="02070309020205020404" pitchFamily="49" charset="0"/>
              </a:rPr>
              <a:t>class.class</a:t>
            </a:r>
            <a:r>
              <a:rPr lang="en-GB" dirty="0">
                <a:solidFill>
                  <a:srgbClr val="FF0000"/>
                </a:solidFill>
                <a:latin typeface="Courier New" panose="02070309020205020404" pitchFamily="49" charset="0"/>
                <a:cs typeface="Courier New" panose="02070309020205020404" pitchFamily="49" charset="0"/>
              </a:rPr>
              <a:t> </a:t>
            </a:r>
          </a:p>
          <a:p>
            <a:pPr marL="0" indent="0">
              <a:buNone/>
            </a:pPr>
            <a:r>
              <a:rPr lang="en-GB" dirty="0">
                <a:solidFill>
                  <a:srgbClr val="FF0000"/>
                </a:solidFill>
                <a:latin typeface="Courier New" panose="02070309020205020404" pitchFamily="49" charset="0"/>
                <a:cs typeface="Courier New" panose="02070309020205020404" pitchFamily="49" charset="0"/>
              </a:rPr>
              <a:t> AND students.grade &gt; 70”””) </a:t>
            </a:r>
            <a:r>
              <a:rPr lang="en-GB" dirty="0"/>
              <a:t>Selects the ID and name fields from the </a:t>
            </a:r>
            <a:r>
              <a:rPr lang="en-GB" dirty="0">
                <a:latin typeface="Courier New" panose="02070309020205020404" pitchFamily="49" charset="0"/>
                <a:cs typeface="Courier New" panose="02070309020205020404" pitchFamily="49" charset="0"/>
              </a:rPr>
              <a:t>students</a:t>
            </a:r>
            <a:r>
              <a:rPr lang="en-GB" dirty="0"/>
              <a:t> table and the lecturer field from the </a:t>
            </a:r>
            <a:r>
              <a:rPr lang="en-GB" dirty="0">
                <a:latin typeface="Courier New" panose="02070309020205020404" pitchFamily="49" charset="0"/>
                <a:cs typeface="Courier New" panose="02070309020205020404" pitchFamily="49" charset="0"/>
              </a:rPr>
              <a:t>class</a:t>
            </a:r>
            <a:r>
              <a:rPr lang="en-GB" dirty="0"/>
              <a:t> table if the grade is over 70.</a:t>
            </a:r>
          </a:p>
          <a:p>
            <a:pPr marL="0" indent="0">
              <a:buNone/>
            </a:pPr>
            <a:endParaRPr lang="en-GB" dirty="0"/>
          </a:p>
          <a:p>
            <a:pPr marL="0" indent="0">
              <a:buNone/>
            </a:pPr>
            <a:r>
              <a:rPr lang="en-GB" dirty="0">
                <a:solidFill>
                  <a:srgbClr val="FF0000"/>
                </a:solidFill>
                <a:latin typeface="Courier New" panose="02070309020205020404" pitchFamily="49" charset="0"/>
                <a:cs typeface="Courier New" panose="02070309020205020404" pitchFamily="49" charset="0"/>
              </a:rPr>
              <a:t>cursor.execute(“SELECT id, name, grade FROM students”) </a:t>
            </a:r>
            <a:r>
              <a:rPr lang="en-GB" dirty="0"/>
              <a:t>Selects the ID, name and grade from the </a:t>
            </a:r>
            <a:r>
              <a:rPr lang="en-GB" dirty="0">
                <a:latin typeface="Courier New" panose="02070309020205020404" pitchFamily="49" charset="0"/>
                <a:cs typeface="Courier New" panose="02070309020205020404" pitchFamily="49" charset="0"/>
              </a:rPr>
              <a:t>students</a:t>
            </a:r>
            <a:r>
              <a:rPr lang="en-GB" dirty="0"/>
              <a:t> table.</a:t>
            </a:r>
          </a:p>
        </p:txBody>
      </p:sp>
    </p:spTree>
    <p:extLst>
      <p:ext uri="{BB962C8B-B14F-4D97-AF65-F5344CB8AC3E}">
        <p14:creationId xmlns:p14="http://schemas.microsoft.com/office/powerpoint/2010/main" val="1091768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4332</TotalTime>
  <Words>1405</Words>
  <Application>Microsoft Macintosh PowerPoint</Application>
  <PresentationFormat>On-screen Show (4:3)</PresentationFormat>
  <Paragraphs>122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Courier New</vt:lpstr>
      <vt:lpstr>Office Theme</vt:lpstr>
      <vt:lpstr>SQLite</vt:lpstr>
      <vt:lpstr>Relational Database</vt:lpstr>
      <vt:lpstr>Relational Database</vt:lpstr>
      <vt:lpstr>Primary Keys</vt:lpstr>
      <vt:lpstr>Data types for fields</vt:lpstr>
      <vt:lpstr>SQLite</vt:lpstr>
      <vt:lpstr>SQLite3 - Example code</vt:lpstr>
      <vt:lpstr>Example code</vt:lpstr>
      <vt:lpstr>Example code</vt:lpstr>
      <vt:lpstr>Example code</vt:lpstr>
      <vt:lpstr>Example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SQLite</dc:title>
  <dc:creator>Mireilla Bikanga</dc:creator>
  <cp:lastModifiedBy>Microsoft Office User</cp:lastModifiedBy>
  <cp:revision>26</cp:revision>
  <dcterms:created xsi:type="dcterms:W3CDTF">2019-08-23T15:12:54Z</dcterms:created>
  <dcterms:modified xsi:type="dcterms:W3CDTF">2023-10-06T09:59:15Z</dcterms:modified>
</cp:coreProperties>
</file>