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300" r:id="rId3"/>
    <p:sldId id="301" r:id="rId4"/>
    <p:sldId id="302" r:id="rId5"/>
    <p:sldId id="309" r:id="rId6"/>
    <p:sldId id="303" r:id="rId7"/>
    <p:sldId id="307" r:id="rId8"/>
    <p:sldId id="315" r:id="rId9"/>
    <p:sldId id="310" r:id="rId10"/>
    <p:sldId id="311" r:id="rId11"/>
    <p:sldId id="312" r:id="rId12"/>
    <p:sldId id="313" r:id="rId13"/>
    <p:sldId id="314" r:id="rId14"/>
    <p:sldId id="316" r:id="rId15"/>
    <p:sldId id="258" r:id="rId16"/>
    <p:sldId id="324" r:id="rId17"/>
    <p:sldId id="260" r:id="rId18"/>
    <p:sldId id="262" r:id="rId19"/>
    <p:sldId id="263" r:id="rId20"/>
    <p:sldId id="267" r:id="rId21"/>
    <p:sldId id="325" r:id="rId22"/>
    <p:sldId id="268" r:id="rId23"/>
    <p:sldId id="269" r:id="rId24"/>
    <p:sldId id="270" r:id="rId25"/>
    <p:sldId id="271" r:id="rId26"/>
    <p:sldId id="317" r:id="rId27"/>
    <p:sldId id="272" r:id="rId28"/>
    <p:sldId id="322" r:id="rId29"/>
    <p:sldId id="273" r:id="rId30"/>
    <p:sldId id="275" r:id="rId31"/>
    <p:sldId id="276" r:id="rId32"/>
    <p:sldId id="278" r:id="rId33"/>
    <p:sldId id="281" r:id="rId34"/>
    <p:sldId id="282" r:id="rId35"/>
    <p:sldId id="320" r:id="rId36"/>
    <p:sldId id="294" r:id="rId37"/>
    <p:sldId id="321" r:id="rId38"/>
    <p:sldId id="288" r:id="rId39"/>
    <p:sldId id="318" r:id="rId40"/>
    <p:sldId id="289" r:id="rId41"/>
    <p:sldId id="292" r:id="rId42"/>
    <p:sldId id="293" r:id="rId43"/>
    <p:sldId id="319" r:id="rId44"/>
    <p:sldId id="323" r:id="rId45"/>
    <p:sldId id="29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0"/>
    <p:restoredTop sz="94668"/>
  </p:normalViewPr>
  <p:slideViewPr>
    <p:cSldViewPr snapToGrid="0" snapToObjects="1">
      <p:cViewPr varScale="1">
        <p:scale>
          <a:sx n="170" d="100"/>
          <a:sy n="17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686D9-91F2-304A-8943-AC91E2D8016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4425-E4A2-924C-8036-31172664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0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25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837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5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81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4c788a4daf_0_1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4" name="Google Shape;1084;g4c788a4daf_0_1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g4c788a4daf_0_19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47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09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95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29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99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26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: Web Development">
  <p:cSld name="1. Title Slide: Web Developm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4" name="Google Shape;54;p14"/>
          <p:cNvSpPr/>
          <p:nvPr/>
        </p:nvSpPr>
        <p:spPr>
          <a:xfrm>
            <a:off x="365200" y="5076133"/>
            <a:ext cx="11461600" cy="1416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4"/>
          <p:cNvSpPr txBox="1"/>
          <p:nvPr/>
        </p:nvSpPr>
        <p:spPr>
          <a:xfrm>
            <a:off x="275067" y="6491667"/>
            <a:ext cx="115512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© 2019 Trilogy Education Services, Inc. </a:t>
            </a:r>
            <a:endParaRPr sz="800"/>
          </a:p>
        </p:txBody>
      </p:sp>
      <p:sp>
        <p:nvSpPr>
          <p:cNvPr id="56" name="Google Shape;56;p14"/>
          <p:cNvSpPr txBox="1"/>
          <p:nvPr/>
        </p:nvSpPr>
        <p:spPr>
          <a:xfrm>
            <a:off x="366400" y="5310000"/>
            <a:ext cx="11460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584933" bIns="12190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Web Development Boot Camp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997" y="5310001"/>
            <a:ext cx="1097279" cy="948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00800" y="5759700"/>
            <a:ext cx="11126000" cy="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11887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365800" y="2438400"/>
            <a:ext cx="11460400" cy="1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80350" tIns="0" rIns="457200" bIns="457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3"/>
          </p:nvPr>
        </p:nvSpPr>
        <p:spPr>
          <a:xfrm>
            <a:off x="700800" y="4596033"/>
            <a:ext cx="11126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0400" tIns="9125" rIns="2743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813" y="1641616"/>
            <a:ext cx="3048003" cy="227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5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98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7. Text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886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Activity with Instructions ">
  <p:cSld name="12. Activity with Instructions 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 t="29" b="39"/>
          <a:stretch/>
        </p:blipFill>
        <p:spPr>
          <a:xfrm>
            <a:off x="11034168" y="5539734"/>
            <a:ext cx="792481" cy="871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233" y="1712333"/>
            <a:ext cx="12192000" cy="4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5"/>
          <p:cNvSpPr txBox="1">
            <a:spLocks noGrp="1"/>
          </p:cNvSpPr>
          <p:nvPr>
            <p:ph type="title" idx="3"/>
          </p:nvPr>
        </p:nvSpPr>
        <p:spPr>
          <a:xfrm>
            <a:off x="-16400" y="6188867"/>
            <a:ext cx="12224800" cy="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9125" rIns="1005825" bIns="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4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7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IlhmeGYu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cookies-signin-rcb.herokuapp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3C5EC9-0A87-EE46-B5DB-72CB866771A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57300" y="2438400"/>
            <a:ext cx="10568900" cy="1664000"/>
          </a:xfrm>
        </p:spPr>
        <p:txBody>
          <a:bodyPr/>
          <a:lstStyle/>
          <a:p>
            <a:r>
              <a:rPr lang="en-US" dirty="0"/>
              <a:t>Intro to </a:t>
            </a:r>
            <a:br>
              <a:rPr lang="en-US" dirty="0"/>
            </a:br>
            <a:r>
              <a:rPr lang="en-US" dirty="0"/>
              <a:t>Client-Side Storage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0"/>
            <a:ext cx="9603275" cy="104923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15. Students Do: </a:t>
            </a:r>
            <a:r>
              <a:rPr lang="en-US" dirty="0"/>
              <a:t>PHASE II</a:t>
            </a:r>
            <a:br>
              <a:rPr lang="en-US" dirty="0"/>
            </a:br>
            <a:r>
              <a:rPr dirty="0"/>
              <a:t>NYT Example - Coding the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65" y="1384379"/>
            <a:ext cx="9603275" cy="4571823"/>
          </a:xfrm>
        </p:spPr>
        <p:txBody>
          <a:bodyPr>
            <a:normAutofit fontScale="92500" lnSpcReduction="10000"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UI Team: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Begin creating basic click events. Register the submit button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Get the data from the text-boxes and store as variables.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Experiment with creating content regions for where the article will go.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Data Team: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Create the AJAX call needed to retrieve data then </a:t>
            </a: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all of the relevant fields.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Incorporate various “optional parameters” (hard code these in initially).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Take note of various “bugs” that appear with certain searches.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All-Together: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Display the HTML content!!</a:t>
            </a:r>
          </a:p>
        </p:txBody>
      </p:sp>
    </p:spTree>
    <p:extLst>
      <p:ext uri="{BB962C8B-B14F-4D97-AF65-F5344CB8AC3E}">
        <p14:creationId xmlns:p14="http://schemas.microsoft.com/office/powerpoint/2010/main" val="421250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435428"/>
            <a:ext cx="9603275" cy="104923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16. Students Do: </a:t>
            </a:r>
            <a:br>
              <a:rPr lang="en-US" dirty="0"/>
            </a:br>
            <a:r>
              <a:rPr lang="en-US" dirty="0"/>
              <a:t>PHASE III: </a:t>
            </a:r>
            <a:r>
              <a:rPr dirty="0"/>
              <a:t>NYT Example - Bug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50" y="1713264"/>
            <a:ext cx="9603275" cy="4417110"/>
          </a:xfrm>
        </p:spPr>
        <p:txBody>
          <a:bodyPr>
            <a:normAutofit/>
          </a:bodyPr>
          <a:lstStyle/>
          <a:p>
            <a:r>
              <a:rPr sz="2400" dirty="0"/>
              <a:t>UI Team:</a:t>
            </a:r>
          </a:p>
          <a:p>
            <a:pPr lvl="1"/>
            <a:r>
              <a:rPr sz="2400" dirty="0"/>
              <a:t>Continue polishing the display of content in the HTML.</a:t>
            </a:r>
          </a:p>
          <a:p>
            <a:pPr lvl="1"/>
            <a:r>
              <a:rPr sz="2400" dirty="0"/>
              <a:t>Consider adding styling or other jQuery tricks.</a:t>
            </a:r>
          </a:p>
          <a:p>
            <a:pPr lvl="1"/>
            <a:r>
              <a:rPr sz="2400" dirty="0"/>
              <a:t>Consider using </a:t>
            </a:r>
            <a:r>
              <a:rPr sz="2400" dirty="0" err="1"/>
              <a:t>Bootswatch</a:t>
            </a:r>
            <a:r>
              <a:rPr sz="2400" dirty="0"/>
              <a:t> and/or Font Awesome to add more visual appeal</a:t>
            </a:r>
          </a:p>
          <a:p>
            <a:r>
              <a:rPr sz="2400" dirty="0"/>
              <a:t>Data Team:</a:t>
            </a:r>
          </a:p>
          <a:p>
            <a:pPr lvl="1"/>
            <a:r>
              <a:rPr sz="2400" dirty="0"/>
              <a:t>Put in a hard-effort to deal with bugs. </a:t>
            </a:r>
            <a:endParaRPr lang="en-US" sz="2400" dirty="0"/>
          </a:p>
          <a:p>
            <a:pPr lvl="1"/>
            <a:r>
              <a:rPr sz="2400" dirty="0"/>
              <a:t>How can you handle missing fields?</a:t>
            </a:r>
          </a:p>
        </p:txBody>
      </p:sp>
    </p:spTree>
    <p:extLst>
      <p:ext uri="{BB962C8B-B14F-4D97-AF65-F5344CB8AC3E}">
        <p14:creationId xmlns:p14="http://schemas.microsoft.com/office/powerpoint/2010/main" val="53933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631295"/>
            <a:ext cx="9603275" cy="104923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17. Students Do: </a:t>
            </a:r>
            <a:br>
              <a:rPr lang="en-US" dirty="0"/>
            </a:br>
            <a:r>
              <a:rPr dirty="0"/>
              <a:t>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2148616"/>
            <a:ext cx="10869797" cy="3784099"/>
          </a:xfrm>
        </p:spPr>
        <p:txBody>
          <a:bodyPr>
            <a:normAutofit/>
          </a:bodyPr>
          <a:lstStyle/>
          <a:p>
            <a:r>
              <a:rPr lang="en-US" sz="3000" dirty="0"/>
              <a:t>Try</a:t>
            </a:r>
            <a:r>
              <a:rPr sz="3000" dirty="0"/>
              <a:t> the following test-cases:</a:t>
            </a:r>
          </a:p>
          <a:p>
            <a:r>
              <a:rPr sz="2800" dirty="0"/>
              <a:t>Complete Dataset: “</a:t>
            </a:r>
            <a:r>
              <a:rPr lang="en-US" sz="2800" dirty="0"/>
              <a:t>Obama</a:t>
            </a:r>
            <a:r>
              <a:rPr sz="2800" dirty="0"/>
              <a:t>”</a:t>
            </a:r>
          </a:p>
          <a:p>
            <a:r>
              <a:rPr sz="2800" dirty="0"/>
              <a:t>Incomplete Dataset: “Bush” (missing various author and byline fields)</a:t>
            </a:r>
          </a:p>
        </p:txBody>
      </p:sp>
    </p:spTree>
    <p:extLst>
      <p:ext uri="{BB962C8B-B14F-4D97-AF65-F5344CB8AC3E}">
        <p14:creationId xmlns:p14="http://schemas.microsoft.com/office/powerpoint/2010/main" val="39446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42419"/>
            <a:ext cx="9603275" cy="104923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18. Students Do: </a:t>
            </a:r>
            <a:br>
              <a:rPr lang="en-US" dirty="0"/>
            </a:br>
            <a:r>
              <a:rPr dirty="0"/>
              <a:t>NYT Recap /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81200"/>
            <a:ext cx="9603275" cy="3485146"/>
          </a:xfrm>
        </p:spPr>
        <p:txBody>
          <a:bodyPr/>
          <a:lstStyle/>
          <a:p>
            <a:r>
              <a:rPr dirty="0"/>
              <a:t>ONE lesson </a:t>
            </a:r>
            <a:r>
              <a:rPr lang="en-US" dirty="0"/>
              <a:t>you</a:t>
            </a:r>
            <a:r>
              <a:rPr dirty="0"/>
              <a:t> learned doing today’s exercise.</a:t>
            </a:r>
          </a:p>
          <a:p>
            <a:r>
              <a:rPr dirty="0"/>
              <a:t>APIs are harder to use than you might expect;</a:t>
            </a:r>
          </a:p>
          <a:p>
            <a:r>
              <a:rPr dirty="0"/>
              <a:t>Working in separate teams requires careful coordination; and</a:t>
            </a:r>
          </a:p>
          <a:p>
            <a:r>
              <a:rPr dirty="0"/>
              <a:t>Working in teams can allow you to create cleaner code (as more eyes are fixing the same bugs).</a:t>
            </a:r>
            <a:endParaRPr lang="en-US" dirty="0"/>
          </a:p>
          <a:p>
            <a:r>
              <a:rPr lang="en-US" dirty="0"/>
              <a:t>SOLUTION: </a:t>
            </a:r>
            <a:r>
              <a:rPr lang="en-US" dirty="0">
                <a:hlinkClick r:id="rId2"/>
              </a:rPr>
              <a:t>https://www.youtube.com/watch?v=QiIlhmeGYuk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1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FOR TONIGHT:</a:t>
            </a:r>
            <a:br>
              <a:rPr lang="en" dirty="0"/>
            </a:br>
            <a:r>
              <a:rPr lang="en" dirty="0"/>
              <a:t>DATA PERSISTENCE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424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Introducing</a:t>
            </a:r>
            <a:r>
              <a:rPr sz="2400" dirty="0"/>
              <a:t> “data persistence” in web applications</a:t>
            </a:r>
          </a:p>
          <a:p>
            <a:pPr lvl="1"/>
            <a:r>
              <a:rPr lang="en-US" sz="2400" dirty="0"/>
              <a:t>D</a:t>
            </a:r>
            <a:r>
              <a:rPr sz="2400" dirty="0"/>
              <a:t>emonstrate different methods for client-side data storage (i.e. </a:t>
            </a:r>
            <a:r>
              <a:rPr sz="2400" dirty="0" err="1"/>
              <a:t>localStorage</a:t>
            </a:r>
            <a:r>
              <a:rPr sz="2400" dirty="0"/>
              <a:t>, </a:t>
            </a:r>
            <a:r>
              <a:rPr sz="2400" dirty="0" err="1"/>
              <a:t>sessionStorage</a:t>
            </a:r>
            <a:r>
              <a:rPr sz="2400" dirty="0"/>
              <a:t>, and cookies)</a:t>
            </a:r>
          </a:p>
          <a:p>
            <a:pPr lvl="1"/>
            <a:r>
              <a:rPr sz="2400" dirty="0"/>
              <a:t>To build a semi-complex application taking advantage of </a:t>
            </a:r>
            <a:r>
              <a:rPr sz="2400" dirty="0" err="1"/>
              <a:t>localStorage</a:t>
            </a:r>
            <a:r>
              <a:rPr sz="2400" dirty="0"/>
              <a:t> to maintain content between browser sessions.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4ED6D8-A4AD-E149-A83F-6F8740AB8942}"/>
              </a:ext>
            </a:extLst>
          </p:cNvPr>
          <p:cNvSpPr/>
          <p:nvPr/>
        </p:nvSpPr>
        <p:spPr>
          <a:xfrm>
            <a:off x="1556693" y="1262313"/>
            <a:ext cx="4531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3000"/>
              </a:spcBef>
            </a:pPr>
            <a:r>
              <a:rPr lang="en-US" sz="3200" b="1" dirty="0"/>
              <a:t>Class Objectives (7:00)</a:t>
            </a:r>
          </a:p>
        </p:txBody>
      </p:sp>
    </p:spTree>
    <p:extLst>
      <p:ext uri="{BB962C8B-B14F-4D97-AF65-F5344CB8AC3E}">
        <p14:creationId xmlns:p14="http://schemas.microsoft.com/office/powerpoint/2010/main" val="270754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TO-DO APP</a:t>
            </a:r>
            <a:br>
              <a:rPr lang="en" dirty="0"/>
            </a:br>
            <a:r>
              <a:rPr lang="en" dirty="0"/>
              <a:t>WITHOUT PERSISTENCE</a:t>
            </a:r>
            <a:br>
              <a:rPr lang="en" dirty="0"/>
            </a:br>
            <a:r>
              <a:rPr lang="en" dirty="0"/>
              <a:t>(7:00 – 7:30)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304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1. Partners Do: </a:t>
            </a:r>
            <a:br>
              <a:rPr lang="en-US" dirty="0"/>
            </a:br>
            <a:r>
              <a:rPr dirty="0"/>
              <a:t>Build a Basic To-Do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(Count the number of students)</a:t>
            </a:r>
          </a:p>
          <a:p>
            <a:pPr lvl="1"/>
            <a:r>
              <a:rPr lang="en-US" sz="2400" dirty="0"/>
              <a:t>COUNT OFF BY N/3</a:t>
            </a:r>
            <a:endParaRPr sz="2400" dirty="0"/>
          </a:p>
          <a:p>
            <a:pPr lvl="1"/>
            <a:r>
              <a:rPr lang="en-US" sz="2400" dirty="0"/>
              <a:t>GREG: </a:t>
            </a:r>
            <a:r>
              <a:rPr lang="en-US" sz="2400" dirty="0" err="1"/>
              <a:t>Demostrate</a:t>
            </a:r>
            <a:r>
              <a:rPr lang="en-US" sz="2400" dirty="0"/>
              <a:t> </a:t>
            </a:r>
            <a:r>
              <a:rPr lang="en-US" sz="2400" dirty="0">
                <a:latin typeface="Courier"/>
              </a:rPr>
              <a:t>1-student-do-todolist.html</a:t>
            </a:r>
          </a:p>
          <a:p>
            <a:pPr lvl="1"/>
            <a:r>
              <a:rPr lang="en-US" sz="2400" dirty="0">
                <a:latin typeface="Courier"/>
              </a:rPr>
              <a:t>NOTE:</a:t>
            </a:r>
          </a:p>
          <a:p>
            <a:pPr lvl="2"/>
            <a:r>
              <a:rPr lang="en-US" sz="2200" dirty="0"/>
              <a:t>T</a:t>
            </a:r>
            <a:r>
              <a:rPr sz="2200" dirty="0"/>
              <a:t>he </a:t>
            </a:r>
            <a:r>
              <a:rPr sz="2200" dirty="0" err="1"/>
              <a:t>todo</a:t>
            </a:r>
            <a:r>
              <a:rPr sz="2200" dirty="0"/>
              <a:t> items are added consecutively </a:t>
            </a:r>
            <a:endParaRPr lang="en-US" sz="2200" dirty="0"/>
          </a:p>
          <a:p>
            <a:pPr lvl="2"/>
            <a:r>
              <a:rPr sz="2200" dirty="0"/>
              <a:t>and clicking the “✓” button closes the appropriate </a:t>
            </a:r>
            <a:r>
              <a:rPr sz="2200" dirty="0" err="1"/>
              <a:t>todo</a:t>
            </a:r>
            <a:r>
              <a:rPr sz="2200" dirty="0"/>
              <a:t> item.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450613"/>
          </a:xfrm>
        </p:spPr>
        <p:txBody>
          <a:bodyPr>
            <a:noAutofit/>
          </a:bodyPr>
          <a:lstStyle/>
          <a:p>
            <a:r>
              <a:rPr lang="en-US" sz="2800" dirty="0"/>
              <a:t>One </a:t>
            </a:r>
            <a:r>
              <a:rPr sz="2800" dirty="0"/>
              <a:t>of you to be the group’s typist. </a:t>
            </a:r>
            <a:endParaRPr lang="en-US" sz="2800" dirty="0"/>
          </a:p>
          <a:p>
            <a:r>
              <a:rPr lang="en-US" sz="2800" dirty="0"/>
              <a:t>The</a:t>
            </a:r>
            <a:r>
              <a:rPr sz="2800" dirty="0"/>
              <a:t> others supervise, offer guidance, and help catch bugs </a:t>
            </a:r>
            <a:endParaRPr lang="en-US" sz="2800" dirty="0"/>
          </a:p>
          <a:p>
            <a:r>
              <a:rPr sz="2800" dirty="0"/>
              <a:t>Throughout this activity (and many of today’s activities) you will be switching roles with those in your group.</a:t>
            </a:r>
          </a:p>
          <a:p>
            <a:r>
              <a:rPr lang="en-US" sz="2800" dirty="0"/>
              <a:t>C</a:t>
            </a:r>
            <a:r>
              <a:rPr sz="2800" dirty="0"/>
              <a:t>reate a Basic To-Do application </a:t>
            </a:r>
            <a:endParaRPr lang="en-US" sz="2800" dirty="0"/>
          </a:p>
          <a:p>
            <a:r>
              <a:rPr sz="2800" dirty="0"/>
              <a:t>The HTML is already created for you</a:t>
            </a:r>
            <a:endParaRPr lang="en-US" sz="2800" dirty="0"/>
          </a:p>
          <a:p>
            <a:r>
              <a:rPr sz="2800" dirty="0"/>
              <a:t> </a:t>
            </a:r>
            <a:r>
              <a:rPr lang="en-US" sz="2800" dirty="0"/>
              <a:t>F</a:t>
            </a:r>
            <a:r>
              <a:rPr sz="2800" dirty="0"/>
              <a:t>ill in the </a:t>
            </a:r>
            <a:r>
              <a:rPr sz="2800" dirty="0" err="1"/>
              <a:t>javascript</a:t>
            </a:r>
            <a:r>
              <a:rPr sz="2800" dirty="0"/>
              <a:t> sections where there are large blanks.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5523057-0307-704F-A9A8-E297B5F8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1. Partners Do: </a:t>
            </a:r>
            <a:br>
              <a:rPr lang="en-US" dirty="0"/>
            </a:br>
            <a:r>
              <a:rPr dirty="0"/>
              <a:t>Build a Basic To-Do App (</a:t>
            </a:r>
            <a:r>
              <a:rPr lang="en-US" dirty="0"/>
              <a:t>7:00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7:20</a:t>
            </a:r>
            <a:r>
              <a:rPr dirty="0"/>
              <a:t> PM)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2. Instructor Do: </a:t>
            </a:r>
            <a:br>
              <a:rPr lang="en-US" dirty="0"/>
            </a:br>
            <a:r>
              <a:rPr dirty="0"/>
              <a:t>Build a Basic To-Do App (</a:t>
            </a:r>
            <a:r>
              <a:rPr lang="en-US" dirty="0"/>
              <a:t>7:20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7:30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2"/>
            <a:ext cx="12134537" cy="3950348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/>
              <a:t>GREG: W</a:t>
            </a:r>
            <a:r>
              <a:rPr sz="2400" dirty="0"/>
              <a:t>alk students through the code.</a:t>
            </a:r>
          </a:p>
          <a:p>
            <a:pPr lvl="1"/>
            <a:r>
              <a:rPr sz="2800" dirty="0">
                <a:latin typeface="Courier"/>
              </a:rPr>
              <a:t>var </a:t>
            </a:r>
            <a:r>
              <a:rPr sz="2800" dirty="0" err="1">
                <a:latin typeface="Courier"/>
              </a:rPr>
              <a:t>toDoTask</a:t>
            </a:r>
            <a:r>
              <a:rPr sz="2400" dirty="0"/>
              <a:t> is using </a:t>
            </a:r>
            <a:r>
              <a:rPr sz="2800" dirty="0">
                <a:latin typeface="Courier"/>
              </a:rPr>
              <a:t>.</a:t>
            </a:r>
            <a:r>
              <a:rPr sz="2800" dirty="0" err="1">
                <a:latin typeface="Courier"/>
              </a:rPr>
              <a:t>val</a:t>
            </a:r>
            <a:r>
              <a:rPr sz="2800" dirty="0">
                <a:latin typeface="Courier"/>
              </a:rPr>
              <a:t>()</a:t>
            </a:r>
            <a:r>
              <a:rPr sz="2400" dirty="0"/>
              <a:t> to retrieve the textbox input.</a:t>
            </a:r>
          </a:p>
          <a:p>
            <a:pPr lvl="1"/>
            <a:r>
              <a:rPr sz="2400" dirty="0"/>
              <a:t>We are creating jQuery elements for </a:t>
            </a:r>
            <a:r>
              <a:rPr sz="2800" dirty="0" err="1">
                <a:latin typeface="Courier"/>
              </a:rPr>
              <a:t>toDoItem</a:t>
            </a:r>
            <a:r>
              <a:rPr sz="2400" dirty="0"/>
              <a:t> and </a:t>
            </a:r>
            <a:r>
              <a:rPr sz="2800" dirty="0" err="1">
                <a:latin typeface="Courier"/>
              </a:rPr>
              <a:t>toDoClose</a:t>
            </a:r>
            <a:r>
              <a:rPr sz="2400" dirty="0"/>
              <a:t> to handle the text and buttons.</a:t>
            </a:r>
          </a:p>
          <a:p>
            <a:pPr lvl="1"/>
            <a:r>
              <a:rPr lang="en-US" sz="2400" dirty="0"/>
              <a:t>W</a:t>
            </a:r>
            <a:r>
              <a:rPr sz="2400" dirty="0"/>
              <a:t>e are using a counter via </a:t>
            </a:r>
            <a:r>
              <a:rPr sz="2800" dirty="0" err="1">
                <a:latin typeface="Courier"/>
              </a:rPr>
              <a:t>toDoCount</a:t>
            </a:r>
            <a:r>
              <a:rPr sz="2400" dirty="0"/>
              <a:t> to give each of these </a:t>
            </a:r>
            <a:r>
              <a:rPr sz="2400" dirty="0" err="1"/>
              <a:t>todoItems</a:t>
            </a:r>
            <a:r>
              <a:rPr sz="2400" dirty="0"/>
              <a:t> and buttons identifiers that are unique to them.</a:t>
            </a:r>
          </a:p>
          <a:p>
            <a:pPr lvl="1"/>
            <a:r>
              <a:rPr sz="2400" dirty="0"/>
              <a:t>Finally, </a:t>
            </a:r>
            <a:r>
              <a:rPr lang="en-US" sz="2400" dirty="0"/>
              <a:t>w</a:t>
            </a:r>
            <a:r>
              <a:rPr sz="2400" dirty="0"/>
              <a:t>e can use the dynamic identifier (numbers) to match and close the right </a:t>
            </a:r>
            <a:r>
              <a:rPr sz="2400" dirty="0" err="1"/>
              <a:t>todo</a:t>
            </a:r>
            <a:r>
              <a:rPr sz="2400" dirty="0"/>
              <a:t> item when the appropriate button is clicked.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PreClass</a:t>
            </a:r>
            <a:r>
              <a:rPr lang="en" dirty="0"/>
              <a:t> Drill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483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/>
              <a:t>4. </a:t>
            </a:r>
            <a:r>
              <a:rPr lang="en-US" dirty="0"/>
              <a:t>INSTRUCTOR</a:t>
            </a:r>
            <a:r>
              <a:rPr dirty="0"/>
              <a:t> Do: </a:t>
            </a:r>
            <a:br>
              <a:rPr lang="en-US" dirty="0"/>
            </a:br>
            <a:r>
              <a:rPr dirty="0"/>
              <a:t>Losing To-Dos (</a:t>
            </a:r>
            <a:r>
              <a:rPr lang="en-US" dirty="0"/>
              <a:t>7:30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7:30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T</a:t>
            </a:r>
            <a:r>
              <a:rPr sz="2800" dirty="0"/>
              <a:t>ake the working to-do list solution </a:t>
            </a:r>
            <a:endParaRPr lang="en-US" sz="2800" dirty="0"/>
          </a:p>
          <a:p>
            <a:pPr lvl="1"/>
            <a:r>
              <a:rPr lang="en-US" sz="2800" dirty="0"/>
              <a:t>C</a:t>
            </a:r>
            <a:r>
              <a:rPr sz="2800" dirty="0"/>
              <a:t>reate 15 </a:t>
            </a:r>
            <a:r>
              <a:rPr sz="2800" dirty="0" err="1"/>
              <a:t>todo</a:t>
            </a:r>
            <a:r>
              <a:rPr sz="2800" dirty="0"/>
              <a:t> items from </a:t>
            </a:r>
            <a:r>
              <a:rPr lang="en-US" sz="2800" dirty="0"/>
              <a:t>our</a:t>
            </a:r>
            <a:r>
              <a:rPr sz="2800" dirty="0"/>
              <a:t> lives.</a:t>
            </a:r>
          </a:p>
          <a:p>
            <a:pPr lvl="1"/>
            <a:r>
              <a:rPr sz="2800" dirty="0"/>
              <a:t>Once </a:t>
            </a:r>
            <a:r>
              <a:rPr lang="en-US" sz="2800" dirty="0"/>
              <a:t>you</a:t>
            </a:r>
            <a:r>
              <a:rPr sz="2800" dirty="0"/>
              <a:t> are done have them refresh the page</a:t>
            </a:r>
            <a:r>
              <a:rPr lang="en-US" sz="2800" dirty="0"/>
              <a:t>…</a:t>
            </a:r>
          </a:p>
          <a:p>
            <a:pPr lvl="1"/>
            <a:r>
              <a:rPr lang="en-US" sz="2800" dirty="0"/>
              <a:t>What happened?</a:t>
            </a:r>
            <a:endParaRPr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267796" y="18702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 dirty="0"/>
              <a:t>PERSISTENCE</a:t>
            </a:r>
            <a:br>
              <a:rPr lang="en" dirty="0"/>
            </a:br>
            <a:r>
              <a:rPr lang="en" dirty="0"/>
              <a:t>SAVING DATA</a:t>
            </a:r>
            <a:br>
              <a:rPr lang="en" dirty="0"/>
            </a:br>
            <a:r>
              <a:rPr lang="en" dirty="0"/>
              <a:t>FROM ONE SESSION </a:t>
            </a:r>
            <a:br>
              <a:rPr lang="en" dirty="0"/>
            </a:br>
            <a:r>
              <a:rPr lang="en" dirty="0"/>
              <a:t>TO THE NEXT</a:t>
            </a:r>
            <a:br>
              <a:rPr lang="en" dirty="0"/>
            </a:br>
            <a:r>
              <a:rPr lang="en" dirty="0"/>
              <a:t>(7:30-7:45)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225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467062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5. Instructor Do: </a:t>
            </a:r>
            <a:br>
              <a:rPr lang="en-US" dirty="0"/>
            </a:br>
            <a:r>
              <a:rPr dirty="0"/>
              <a:t>Discuss “Data Persistence”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7:30</a:t>
            </a:r>
            <a:r>
              <a:rPr dirty="0"/>
              <a:t> PM -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We need to save data from one visit (or session) to the next</a:t>
            </a:r>
            <a:endParaRPr sz="2800" dirty="0"/>
          </a:p>
          <a:p>
            <a:pPr lvl="1"/>
            <a:r>
              <a:rPr lang="en-US" sz="2800" dirty="0"/>
              <a:t>This is DATA PERSISTENCE</a:t>
            </a:r>
            <a:endParaRPr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29210"/>
            <a:ext cx="9603275" cy="121787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6. Instructor Do: </a:t>
            </a:r>
            <a:br>
              <a:rPr lang="en-US" dirty="0"/>
            </a:br>
            <a:r>
              <a:rPr dirty="0"/>
              <a:t>Client-Side vs Server-Side</a:t>
            </a:r>
            <a:r>
              <a:rPr lang="en-US" dirty="0"/>
              <a:t> </a:t>
            </a:r>
            <a:r>
              <a:rPr dirty="0"/>
              <a:t>Storage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30</a:t>
            </a:r>
            <a:r>
              <a:rPr dirty="0"/>
              <a:t> PM - 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600" dirty="0"/>
              <a:t>We can temporarily store data on users’ computers + browsers</a:t>
            </a:r>
            <a:endParaRPr lang="en-US" sz="2600" dirty="0"/>
          </a:p>
          <a:p>
            <a:pPr algn="ctr"/>
            <a:r>
              <a:rPr lang="en-US" sz="2600" dirty="0"/>
              <a:t>(</a:t>
            </a:r>
            <a:r>
              <a:rPr sz="2600" dirty="0"/>
              <a:t>client-side) </a:t>
            </a:r>
            <a:endParaRPr lang="en-US" sz="2600" dirty="0"/>
          </a:p>
          <a:p>
            <a:r>
              <a:rPr lang="en-US" sz="2600" dirty="0"/>
              <a:t>Or</a:t>
            </a:r>
            <a:r>
              <a:rPr sz="2600" dirty="0"/>
              <a:t> we can store that information on an external server/database </a:t>
            </a:r>
            <a:endParaRPr lang="en-US" sz="2600" dirty="0"/>
          </a:p>
          <a:p>
            <a:pPr algn="ctr"/>
            <a:r>
              <a:rPr sz="2600" dirty="0"/>
              <a:t>(server-side)</a:t>
            </a:r>
          </a:p>
          <a:p>
            <a:r>
              <a:rPr sz="2600" dirty="0"/>
              <a:t>Today’s class will focus on client-side </a:t>
            </a:r>
            <a:endParaRPr lang="en-US" sz="2600" dirty="0"/>
          </a:p>
          <a:p>
            <a:r>
              <a:rPr lang="en-US" sz="2600" dirty="0"/>
              <a:t>The</a:t>
            </a:r>
            <a:r>
              <a:rPr sz="2600" dirty="0"/>
              <a:t> next two classes will focus on server-side approaches.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81790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7. Everyone Do: </a:t>
            </a:r>
            <a:br>
              <a:rPr lang="en-US" dirty="0"/>
            </a:br>
            <a:r>
              <a:rPr dirty="0"/>
              <a:t>Pros / Cons of Client vs. Server Side Storage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30 PM - 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Share out loud…</a:t>
            </a:r>
          </a:p>
          <a:p>
            <a:pPr lvl="1"/>
            <a:r>
              <a:rPr sz="3600" dirty="0"/>
              <a:t>advantages and disadvantages of using </a:t>
            </a:r>
            <a:endParaRPr lang="en-US" sz="3600" dirty="0"/>
          </a:p>
          <a:p>
            <a:pPr lvl="1"/>
            <a:r>
              <a:rPr sz="3600" dirty="0"/>
              <a:t>client vs server-side data storage.</a:t>
            </a:r>
            <a:endParaRPr lang="en-US" sz="3600" dirty="0"/>
          </a:p>
          <a:p>
            <a:pPr lvl="1"/>
            <a:r>
              <a:rPr sz="3600" dirty="0"/>
              <a:t>What would be some cases in which you might </a:t>
            </a:r>
            <a:endParaRPr lang="en-US" sz="3600" dirty="0"/>
          </a:p>
          <a:p>
            <a:pPr lvl="1"/>
            <a:r>
              <a:rPr sz="3600" dirty="0"/>
              <a:t>want to use one over the other?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24445"/>
            <a:ext cx="9603275" cy="132931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8. Instructor Do: </a:t>
            </a:r>
            <a:br>
              <a:rPr lang="en-US" dirty="0"/>
            </a:br>
            <a:r>
              <a:rPr dirty="0"/>
              <a:t>Explain Pros / Cons of Storage Options </a:t>
            </a:r>
            <a:br>
              <a:rPr lang="en-US" dirty="0"/>
            </a:br>
            <a:r>
              <a:rPr dirty="0"/>
              <a:t>( - </a:t>
            </a:r>
            <a:r>
              <a:rPr lang="en-US" dirty="0"/>
              <a:t>7:45 PM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Client-side persistence might be useful for </a:t>
            </a:r>
            <a:endParaRPr lang="en-US" sz="2400" dirty="0"/>
          </a:p>
          <a:p>
            <a:pPr lvl="1"/>
            <a:r>
              <a:rPr sz="2400" dirty="0"/>
              <a:t>saving login information </a:t>
            </a:r>
            <a:endParaRPr lang="en-US" sz="2400" dirty="0"/>
          </a:p>
          <a:p>
            <a:pPr lvl="1"/>
            <a:r>
              <a:rPr sz="2400" dirty="0"/>
              <a:t>or information that would allow a web application to work offline. </a:t>
            </a:r>
            <a:endParaRPr lang="en-US" sz="2400" dirty="0"/>
          </a:p>
          <a:p>
            <a:pPr lvl="1"/>
            <a:r>
              <a:rPr lang="en-US" sz="2400" dirty="0"/>
              <a:t>Caching: </a:t>
            </a:r>
            <a:r>
              <a:rPr sz="2400" dirty="0"/>
              <a:t> having the page load quickly. (i.e. widgets that will get run repeatedly on visits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68478"/>
            <a:ext cx="9603275" cy="132931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8. Instructor Do: </a:t>
            </a:r>
            <a:br>
              <a:rPr lang="en-US" dirty="0"/>
            </a:br>
            <a:r>
              <a:rPr dirty="0"/>
              <a:t>Explain Pros / Cons of Storage Options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 - </a:t>
            </a:r>
            <a:r>
              <a:rPr dirty="0"/>
              <a:t>7:</a:t>
            </a:r>
            <a:r>
              <a:rPr lang="en-US" dirty="0"/>
              <a:t>45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80888"/>
            <a:ext cx="9603275" cy="3785458"/>
          </a:xfrm>
        </p:spPr>
        <p:txBody>
          <a:bodyPr>
            <a:noAutofit/>
          </a:bodyPr>
          <a:lstStyle/>
          <a:p>
            <a:r>
              <a:rPr sz="2800" dirty="0"/>
              <a:t>Server side. </a:t>
            </a:r>
            <a:endParaRPr lang="en-US" sz="2800" dirty="0"/>
          </a:p>
          <a:p>
            <a:pPr lvl="1"/>
            <a:r>
              <a:rPr lang="en-US" sz="2800" dirty="0"/>
              <a:t>W</a:t>
            </a:r>
            <a:r>
              <a:rPr sz="2800" dirty="0"/>
              <a:t>here you store the </a:t>
            </a:r>
            <a:r>
              <a:rPr lang="en-US" sz="2800" dirty="0"/>
              <a:t>bulk</a:t>
            </a:r>
            <a:r>
              <a:rPr sz="2800" dirty="0"/>
              <a:t> of your data for all your </a:t>
            </a:r>
            <a:endParaRPr lang="en-US" sz="2800" dirty="0"/>
          </a:p>
          <a:p>
            <a:pPr lvl="2"/>
            <a:r>
              <a:rPr sz="2800" dirty="0"/>
              <a:t>users, customers, locations, etc. </a:t>
            </a:r>
            <a:endParaRPr lang="en-US" sz="2800" dirty="0"/>
          </a:p>
          <a:p>
            <a:pPr lvl="1"/>
            <a:r>
              <a:rPr sz="2800" dirty="0"/>
              <a:t>Your local machine isn’t going to store everyone’s data every time. </a:t>
            </a:r>
            <a:endParaRPr lang="en-US" sz="2800" dirty="0"/>
          </a:p>
          <a:p>
            <a:pPr lvl="1"/>
            <a:r>
              <a:rPr sz="2800" dirty="0"/>
              <a:t>You need an external storage center for data </a:t>
            </a:r>
            <a:endParaRPr lang="en-US" sz="2800" dirty="0"/>
          </a:p>
          <a:p>
            <a:pPr lvl="2"/>
            <a:r>
              <a:rPr sz="2800" dirty="0"/>
              <a:t>if you are using server-side persistence.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97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95236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9. Instructor Do: </a:t>
            </a:r>
            <a:br>
              <a:rPr lang="en-US" dirty="0"/>
            </a:br>
            <a:r>
              <a:rPr dirty="0"/>
              <a:t>Client-Side Approach Overview </a:t>
            </a:r>
            <a:br>
              <a:rPr lang="en-US" dirty="0"/>
            </a:br>
            <a:r>
              <a:rPr dirty="0"/>
              <a:t>(- 7:</a:t>
            </a:r>
            <a:r>
              <a:rPr lang="en-US" dirty="0"/>
              <a:t>45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There are t</a:t>
            </a:r>
            <a:r>
              <a:rPr sz="2400" dirty="0"/>
              <a:t>hree approaches for performing client-side data persistence. </a:t>
            </a:r>
            <a:endParaRPr lang="en-US" sz="2400" dirty="0"/>
          </a:p>
          <a:p>
            <a:pPr lvl="1"/>
            <a:r>
              <a:rPr sz="2400" dirty="0" err="1"/>
              <a:t>localStorage</a:t>
            </a:r>
            <a:endParaRPr lang="en-US" sz="2400" dirty="0"/>
          </a:p>
          <a:p>
            <a:pPr lvl="1"/>
            <a:r>
              <a:rPr sz="2400" dirty="0" err="1"/>
              <a:t>sessionStorage</a:t>
            </a:r>
            <a:endParaRPr lang="en-US" sz="2400" dirty="0"/>
          </a:p>
          <a:p>
            <a:pPr lvl="1"/>
            <a:r>
              <a:rPr lang="en-US" sz="2400" dirty="0"/>
              <a:t>cookies</a:t>
            </a:r>
          </a:p>
          <a:p>
            <a:r>
              <a:rPr lang="en-US" sz="2400" dirty="0"/>
              <a:t>T</a:t>
            </a:r>
            <a:r>
              <a:rPr sz="2400" dirty="0"/>
              <a:t>here are other approaches</a:t>
            </a:r>
            <a:r>
              <a:rPr lang="en-US" sz="2400" dirty="0"/>
              <a:t> that have</a:t>
            </a:r>
            <a:endParaRPr sz="2400" dirty="0"/>
          </a:p>
          <a:p>
            <a:pPr lvl="1"/>
            <a:r>
              <a:rPr sz="2400" dirty="0"/>
              <a:t>Variable eases of use</a:t>
            </a:r>
          </a:p>
          <a:p>
            <a:pPr lvl="1"/>
            <a:r>
              <a:rPr sz="2400" dirty="0"/>
              <a:t>Compatibility </a:t>
            </a:r>
            <a:r>
              <a:rPr lang="en-US" sz="2400" dirty="0"/>
              <a:t>issues </a:t>
            </a:r>
            <a:r>
              <a:rPr sz="2400" dirty="0"/>
              <a:t>with older browsers</a:t>
            </a:r>
          </a:p>
          <a:p>
            <a:pPr lvl="1"/>
            <a:r>
              <a:rPr sz="2400" dirty="0"/>
              <a:t>Security</a:t>
            </a:r>
            <a:r>
              <a:rPr lang="en-US" sz="2400" dirty="0"/>
              <a:t> issues</a:t>
            </a:r>
            <a:endParaRPr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800" y="1728718"/>
            <a:ext cx="11460400" cy="28541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SIGN IN PAGE</a:t>
            </a:r>
            <a:br>
              <a:rPr lang="en" dirty="0"/>
            </a:br>
            <a:r>
              <a:rPr lang="en" dirty="0"/>
              <a:t>with &amp; WITHOUT</a:t>
            </a:r>
            <a:br>
              <a:rPr lang="en" dirty="0"/>
            </a:br>
            <a:r>
              <a:rPr lang="en" dirty="0"/>
              <a:t>PERSISTENCE</a:t>
            </a:r>
            <a:br>
              <a:rPr lang="en" dirty="0"/>
            </a:br>
            <a:r>
              <a:rPr lang="en" dirty="0"/>
              <a:t>(7:45-8:15)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6785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357558"/>
            <a:ext cx="9603275" cy="132088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10. Students Do: </a:t>
            </a:r>
            <a:br>
              <a:rPr lang="en-US" dirty="0"/>
            </a:br>
            <a:r>
              <a:rPr dirty="0"/>
              <a:t>Sign-in Page Without Persistence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40</a:t>
            </a:r>
            <a:r>
              <a:rPr dirty="0"/>
              <a:t> PM - 7:</a:t>
            </a:r>
            <a:r>
              <a:rPr lang="en-US" dirty="0"/>
              <a:t>50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GREG Demo: </a:t>
            </a:r>
            <a:r>
              <a:rPr sz="1800" dirty="0"/>
              <a:t> </a:t>
            </a:r>
            <a:r>
              <a:rPr sz="1800" dirty="0">
                <a:latin typeface="Courier"/>
              </a:rPr>
              <a:t>2-student-do-signin-no-persistence-solution.html</a:t>
            </a:r>
            <a:r>
              <a:rPr sz="1800" dirty="0"/>
              <a:t> </a:t>
            </a:r>
            <a:endParaRPr lang="en-US" sz="1800" dirty="0"/>
          </a:p>
          <a:p>
            <a:r>
              <a:rPr sz="2400" b="1" dirty="0"/>
              <a:t>Instructions:</a:t>
            </a:r>
          </a:p>
          <a:p>
            <a:pPr lvl="1"/>
            <a:r>
              <a:rPr lang="en-US" sz="2400" dirty="0"/>
              <a:t>F</a:t>
            </a:r>
            <a:r>
              <a:rPr sz="2400" dirty="0"/>
              <a:t>ill in the JavaScript code necessary to make the page “save user inputs” </a:t>
            </a:r>
            <a:endParaRPr lang="en-US" sz="2400" dirty="0"/>
          </a:p>
          <a:p>
            <a:pPr lvl="1"/>
            <a:r>
              <a:rPr sz="2400" dirty="0"/>
              <a:t>and then re-display them on the second card (most recent member).</a:t>
            </a:r>
          </a:p>
          <a:p>
            <a:pPr lvl="1"/>
            <a:r>
              <a:rPr sz="2400" dirty="0"/>
              <a:t>Note: Don’t worry about using client-side saving just yet. </a:t>
            </a:r>
            <a:endParaRPr lang="en-US" sz="2400" dirty="0"/>
          </a:p>
          <a:p>
            <a:pPr lvl="1"/>
            <a:r>
              <a:rPr sz="2400" dirty="0"/>
              <a:t>Just focus on getting the text inside the inputs </a:t>
            </a:r>
            <a:endParaRPr lang="en-US" sz="2400" dirty="0"/>
          </a:p>
          <a:p>
            <a:pPr lvl="1"/>
            <a:r>
              <a:rPr sz="2400" dirty="0"/>
              <a:t>and then displaying them via html in the second card.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BE4F-BDA6-214A-B311-8B12FD6F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– Find the DUP (6:00-6:25, 15 mins)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7C60B-39F6-EE47-81CC-3E7692663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PseudoCode</a:t>
            </a:r>
            <a:r>
              <a:rPr lang="en-US" dirty="0"/>
              <a:t> it first – DON’T GOOGLE THE ANSWER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98B9E9-B5AE-2247-A961-AD0879F1F4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7CC71-3136-4D40-AB87-1B2EB408CEB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Autofit/>
          </a:bodyPr>
          <a:lstStyle/>
          <a:p>
            <a:pPr marL="447040" indent="0">
              <a:buNone/>
            </a:pPr>
            <a:r>
              <a:rPr lang="en-US" dirty="0">
                <a:latin typeface="Courier"/>
              </a:rPr>
              <a:t>Write a function that takes an array of integers as an input and outputs the first duplicate.
Ex:
Input: [ 2, 5, 6, 3, 5 ]
</a:t>
            </a:r>
            <a:r>
              <a:rPr lang="en-US" u="sng" dirty="0">
                <a:latin typeface="Courier"/>
              </a:rPr>
              <a:t>Output: 5</a:t>
            </a:r>
            <a:r>
              <a:rPr lang="en-US" dirty="0">
                <a:latin typeface="Courier"/>
              </a:rPr>
              <a:t>
Input: [ 1, 3, 4, 1, 3, 4 ]
</a:t>
            </a:r>
            <a:r>
              <a:rPr lang="en-US" u="sng" dirty="0">
                <a:latin typeface="Courier"/>
              </a:rPr>
              <a:t>Output: 1</a:t>
            </a:r>
            <a:r>
              <a:rPr lang="en-US" dirty="0">
                <a:latin typeface="Courier"/>
              </a:rPr>
              <a:t>
Input: [ 2, 4, 5 ]
</a:t>
            </a:r>
            <a:r>
              <a:rPr lang="en-US" u="sng" dirty="0">
                <a:latin typeface="Courier"/>
              </a:rPr>
              <a:t>Output: undefined</a:t>
            </a:r>
            <a:r>
              <a:rPr lang="en-US" dirty="0">
                <a:latin typeface="Courier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69959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357558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11. Instructor Do: </a:t>
            </a:r>
            <a:br>
              <a:rPr lang="en-US" dirty="0"/>
            </a:br>
            <a:r>
              <a:rPr dirty="0"/>
              <a:t>Review Sign-in without Persistence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50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7:55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GREG REVIEW CODE:</a:t>
            </a:r>
            <a:r>
              <a:rPr sz="2400" dirty="0"/>
              <a:t> </a:t>
            </a:r>
            <a:endParaRPr lang="en-US" sz="2400" dirty="0"/>
          </a:p>
          <a:p>
            <a:pPr lvl="1"/>
            <a:r>
              <a:rPr sz="2400" dirty="0">
                <a:latin typeface="Courier"/>
              </a:rPr>
              <a:t>2-student-do-signin-no-persistence</a:t>
            </a:r>
            <a:r>
              <a:rPr sz="2400" dirty="0"/>
              <a:t> 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357558"/>
            <a:ext cx="9603275" cy="1384153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12. Instructor Do: </a:t>
            </a:r>
            <a:br>
              <a:rPr lang="en-US" dirty="0"/>
            </a:br>
            <a:r>
              <a:rPr dirty="0"/>
              <a:t>Demonstrate </a:t>
            </a:r>
            <a:r>
              <a:rPr dirty="0" err="1"/>
              <a:t>localStorage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7:55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8:00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47088"/>
            <a:ext cx="9603275" cy="4284765"/>
          </a:xfrm>
        </p:spPr>
        <p:txBody>
          <a:bodyPr>
            <a:noAutofit/>
          </a:bodyPr>
          <a:lstStyle/>
          <a:p>
            <a:r>
              <a:rPr lang="en-US" sz="2400" dirty="0"/>
              <a:t>GREG REVIEW CODE:</a:t>
            </a:r>
            <a:r>
              <a:rPr sz="2400" dirty="0"/>
              <a:t> </a:t>
            </a:r>
            <a:r>
              <a:rPr sz="2400" dirty="0">
                <a:latin typeface="Courier"/>
              </a:rPr>
              <a:t>3-instructor-do-localstorage.html</a:t>
            </a:r>
            <a:endParaRPr lang="en-US" sz="2400" dirty="0">
              <a:latin typeface="Courier"/>
            </a:endParaRPr>
          </a:p>
          <a:p>
            <a:r>
              <a:rPr lang="en-US" sz="2400" dirty="0"/>
              <a:t>D</a:t>
            </a:r>
            <a:r>
              <a:rPr sz="2400" dirty="0"/>
              <a:t>ata is getting stored in a property associated with </a:t>
            </a:r>
            <a:r>
              <a:rPr sz="2400" dirty="0" err="1"/>
              <a:t>localStorage</a:t>
            </a:r>
            <a:r>
              <a:rPr sz="2400" dirty="0"/>
              <a:t>.</a:t>
            </a:r>
            <a:endParaRPr lang="en-US" sz="2400" dirty="0"/>
          </a:p>
          <a:p>
            <a:r>
              <a:rPr lang="en-US" sz="2400" dirty="0"/>
              <a:t>Let’s f</a:t>
            </a:r>
            <a:r>
              <a:rPr sz="2400" dirty="0"/>
              <a:t>ocus on the </a:t>
            </a:r>
            <a:endParaRPr lang="en-US" sz="2400" dirty="0"/>
          </a:p>
          <a:p>
            <a:pPr lvl="1"/>
            <a:r>
              <a:rPr sz="2400" dirty="0" err="1">
                <a:latin typeface="Courier"/>
              </a:rPr>
              <a:t>localStorage.clear</a:t>
            </a:r>
            <a:r>
              <a:rPr sz="2400" dirty="0">
                <a:latin typeface="Courier"/>
              </a:rPr>
              <a:t>()</a:t>
            </a:r>
            <a:r>
              <a:rPr sz="2400" dirty="0"/>
              <a:t>,</a:t>
            </a:r>
            <a:endParaRPr lang="en-US" sz="2400" dirty="0"/>
          </a:p>
          <a:p>
            <a:pPr lvl="1"/>
            <a:r>
              <a:rPr sz="2400" dirty="0" err="1">
                <a:latin typeface="Courier"/>
              </a:rPr>
              <a:t>localStorage.setItem</a:t>
            </a:r>
            <a:r>
              <a:rPr sz="2400" dirty="0">
                <a:latin typeface="Courier"/>
              </a:rPr>
              <a:t>()</a:t>
            </a:r>
            <a:r>
              <a:rPr sz="2400" dirty="0"/>
              <a:t>,</a:t>
            </a:r>
            <a:endParaRPr lang="en-US" sz="2400" dirty="0"/>
          </a:p>
          <a:p>
            <a:pPr lvl="1"/>
            <a:r>
              <a:rPr sz="2400" dirty="0" err="1">
                <a:latin typeface="Courier"/>
              </a:rPr>
              <a:t>localStorage.getItem</a:t>
            </a:r>
            <a:r>
              <a:rPr sz="2400" dirty="0">
                <a:latin typeface="Courier"/>
              </a:rPr>
              <a:t>()</a:t>
            </a:r>
            <a:endParaRPr sz="2400" dirty="0"/>
          </a:p>
          <a:p>
            <a:r>
              <a:rPr sz="2600" dirty="0" err="1"/>
              <a:t>localStorage</a:t>
            </a:r>
            <a:r>
              <a:rPr sz="2600" dirty="0"/>
              <a:t> is storing variables in its internal key-value pairing. </a:t>
            </a:r>
            <a:endParaRPr lang="en-US" sz="2600" dirty="0"/>
          </a:p>
          <a:p>
            <a:r>
              <a:rPr sz="2600" dirty="0" err="1"/>
              <a:t>localStorage</a:t>
            </a:r>
            <a:r>
              <a:rPr sz="2600" dirty="0"/>
              <a:t> is like a data object while not explicitly being one.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3" y="2015732"/>
            <a:ext cx="9607521" cy="3450613"/>
          </a:xfrm>
        </p:spPr>
        <p:txBody>
          <a:bodyPr>
            <a:noAutofit/>
          </a:bodyPr>
          <a:lstStyle/>
          <a:p>
            <a:r>
              <a:rPr lang="en-US" sz="2400" dirty="0"/>
              <a:t>M</a:t>
            </a:r>
            <a:r>
              <a:rPr sz="2400" dirty="0"/>
              <a:t>anipulate the contents of local storage with Chrome Developer Tools.</a:t>
            </a:r>
          </a:p>
          <a:p>
            <a:r>
              <a:rPr sz="2400" dirty="0"/>
              <a:t>Chrome Developer Tools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sz="2400" dirty="0"/>
              <a:t> </a:t>
            </a:r>
            <a:r>
              <a:rPr sz="2400" b="1" dirty="0"/>
              <a:t>Application</a:t>
            </a:r>
            <a:r>
              <a:rPr sz="2400" dirty="0"/>
              <a:t>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sz="2400" dirty="0"/>
              <a:t> </a:t>
            </a:r>
            <a:r>
              <a:rPr sz="2400" b="1" dirty="0"/>
              <a:t>Local Storage</a:t>
            </a:r>
            <a:endParaRPr sz="2400" dirty="0"/>
          </a:p>
          <a:p>
            <a:r>
              <a:rPr lang="en-US" sz="2400" dirty="0"/>
              <a:t>D</a:t>
            </a:r>
            <a:r>
              <a:rPr sz="2400" dirty="0"/>
              <a:t>isplays the key-value pairs set on local storage from our JavaScript.</a:t>
            </a:r>
          </a:p>
          <a:p>
            <a:r>
              <a:rPr lang="en-US" sz="2400" dirty="0"/>
              <a:t>We can change the</a:t>
            </a:r>
            <a:r>
              <a:rPr sz="2400" dirty="0"/>
              <a:t> </a:t>
            </a:r>
            <a:r>
              <a:rPr sz="2400" dirty="0">
                <a:latin typeface="Courier"/>
              </a:rPr>
              <a:t>input</a:t>
            </a:r>
            <a:r>
              <a:rPr sz="2400" dirty="0"/>
              <a:t> and refresh the page to </a:t>
            </a:r>
            <a:r>
              <a:rPr lang="en-US" sz="2400" dirty="0"/>
              <a:t>see the change</a:t>
            </a:r>
            <a:r>
              <a:rPr sz="2400" dirty="0"/>
              <a:t>.</a:t>
            </a:r>
          </a:p>
          <a:p>
            <a:r>
              <a:rPr lang="en-US" sz="2400" dirty="0"/>
              <a:t>Set</a:t>
            </a:r>
            <a:r>
              <a:rPr sz="2400" dirty="0"/>
              <a:t> value</a:t>
            </a:r>
            <a:r>
              <a:rPr lang="en-US" sz="2400" dirty="0"/>
              <a:t>s</a:t>
            </a:r>
            <a:r>
              <a:rPr sz="2400" dirty="0"/>
              <a:t> of our local storage keys directly from the Developer Tools.</a:t>
            </a:r>
          </a:p>
          <a:p>
            <a:r>
              <a:rPr sz="2400" dirty="0"/>
              <a:t>Change the value </a:t>
            </a:r>
            <a:r>
              <a:rPr lang="en-US" sz="2400" dirty="0"/>
              <a:t>w/</a:t>
            </a:r>
            <a:r>
              <a:rPr sz="2400" dirty="0"/>
              <a:t> Developer Tools and refresh the page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B41FC3-1FB0-E449-915D-E132DCFCFA30}"/>
              </a:ext>
            </a:extLst>
          </p:cNvPr>
          <p:cNvSpPr txBox="1"/>
          <p:nvPr/>
        </p:nvSpPr>
        <p:spPr>
          <a:xfrm>
            <a:off x="1453896" y="163297"/>
            <a:ext cx="8365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Instructor Do: </a:t>
            </a:r>
            <a:br>
              <a:rPr lang="en-US" sz="3200" dirty="0"/>
            </a:br>
            <a:r>
              <a:rPr lang="en-US" sz="3200" dirty="0"/>
              <a:t>CHROME DEBUGGER &amp; LOCALSTORAGE</a:t>
            </a:r>
          </a:p>
          <a:p>
            <a:r>
              <a:rPr lang="en-US" sz="3200" dirty="0"/>
              <a:t>(8:00 PM – 8:05 PM)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481790"/>
            <a:ext cx="9603275" cy="136529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13. Students Do: </a:t>
            </a:r>
            <a:br>
              <a:rPr lang="en-US" dirty="0"/>
            </a:br>
            <a:r>
              <a:rPr dirty="0"/>
              <a:t>Sign-in Page with </a:t>
            </a:r>
            <a:r>
              <a:rPr dirty="0" err="1"/>
              <a:t>localStorage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8:05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8:25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GREG DEMO:</a:t>
            </a:r>
            <a:r>
              <a:rPr sz="2400" dirty="0"/>
              <a:t> </a:t>
            </a:r>
            <a:r>
              <a:rPr sz="1600" dirty="0">
                <a:latin typeface="Courier"/>
              </a:rPr>
              <a:t>4-student-do-signin-localstorage-solution.html</a:t>
            </a:r>
            <a:endParaRPr lang="en-US" sz="1600" dirty="0">
              <a:latin typeface="Courier"/>
            </a:endParaRPr>
          </a:p>
          <a:p>
            <a:r>
              <a:rPr lang="en-US" sz="2400" dirty="0">
                <a:latin typeface="Courier"/>
              </a:rPr>
              <a:t>STUDENTS: </a:t>
            </a:r>
            <a:r>
              <a:rPr sz="1600" dirty="0">
                <a:latin typeface="Courier"/>
              </a:rPr>
              <a:t>2-student-do-signin-no-persistence-solution.html</a:t>
            </a:r>
            <a:endParaRPr sz="1600" dirty="0"/>
          </a:p>
          <a:p>
            <a:r>
              <a:rPr sz="2400" dirty="0"/>
              <a:t>Using the solution provided to you in </a:t>
            </a:r>
            <a:r>
              <a:rPr sz="2400" dirty="0">
                <a:latin typeface="Courier"/>
              </a:rPr>
              <a:t>2-student-do-signin-no-persistence-solution.html</a:t>
            </a:r>
            <a:r>
              <a:rPr sz="2400" dirty="0"/>
              <a:t>, </a:t>
            </a:r>
            <a:endParaRPr lang="en-US" sz="2400" dirty="0"/>
          </a:p>
          <a:p>
            <a:r>
              <a:rPr sz="2400" dirty="0"/>
              <a:t>re-configure the application so that it utilizes </a:t>
            </a:r>
            <a:r>
              <a:rPr sz="2400" dirty="0" err="1"/>
              <a:t>localStorage</a:t>
            </a:r>
            <a:r>
              <a:rPr sz="2400" dirty="0"/>
              <a:t>.</a:t>
            </a:r>
            <a:endParaRPr lang="en-US" sz="2400" dirty="0"/>
          </a:p>
          <a:p>
            <a:r>
              <a:rPr sz="2400" dirty="0"/>
              <a:t>If your code </a:t>
            </a:r>
            <a:r>
              <a:rPr lang="en-US" sz="2400" dirty="0"/>
              <a:t>works</a:t>
            </a:r>
            <a:r>
              <a:rPr sz="2400" dirty="0"/>
              <a:t> it should save/display the last inputted user </a:t>
            </a:r>
            <a:endParaRPr lang="en-US" sz="2400" dirty="0"/>
          </a:p>
          <a:p>
            <a:r>
              <a:rPr sz="2400" dirty="0"/>
              <a:t>even if the tab is closed or if the page is closed and reopened.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357558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14. Instructor Do: </a:t>
            </a:r>
            <a:br>
              <a:rPr lang="en-US" dirty="0"/>
            </a:br>
            <a:r>
              <a:rPr dirty="0"/>
              <a:t>Review Sign-in with </a:t>
            </a:r>
            <a:r>
              <a:rPr dirty="0" err="1"/>
              <a:t>localStorage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8:25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8:30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GREG REVIEW: </a:t>
            </a:r>
            <a:r>
              <a:rPr sz="2400" dirty="0"/>
              <a:t>in </a:t>
            </a:r>
            <a:r>
              <a:rPr sz="2400" dirty="0">
                <a:latin typeface="Courier"/>
              </a:rPr>
              <a:t>4-student-do-signin-localstorage-solution.html</a:t>
            </a:r>
            <a:endParaRPr lang="en-US" sz="2400" dirty="0"/>
          </a:p>
          <a:p>
            <a:pPr lvl="1"/>
            <a:r>
              <a:rPr lang="en-US" sz="2400" dirty="0"/>
              <a:t>Notice</a:t>
            </a:r>
            <a:r>
              <a:rPr sz="2400" dirty="0"/>
              <a:t> where </a:t>
            </a:r>
            <a:r>
              <a:rPr sz="2400" dirty="0" err="1"/>
              <a:t>localStorage</a:t>
            </a:r>
            <a:r>
              <a:rPr sz="2400" dirty="0"/>
              <a:t> is being </a:t>
            </a:r>
            <a:endParaRPr lang="en-US" sz="2400" dirty="0"/>
          </a:p>
          <a:p>
            <a:pPr lvl="2"/>
            <a:r>
              <a:rPr sz="2400" dirty="0"/>
              <a:t>cleared, </a:t>
            </a:r>
            <a:endParaRPr lang="en-US" sz="2400" dirty="0"/>
          </a:p>
          <a:p>
            <a:pPr lvl="2"/>
            <a:r>
              <a:rPr sz="2400" dirty="0"/>
              <a:t>set, or </a:t>
            </a:r>
            <a:endParaRPr lang="en-US" sz="2400" dirty="0"/>
          </a:p>
          <a:p>
            <a:pPr lvl="2"/>
            <a:r>
              <a:rPr sz="2400" dirty="0"/>
              <a:t>obtained (i.e. </a:t>
            </a:r>
            <a:r>
              <a:rPr sz="2400" dirty="0" err="1"/>
              <a:t>getItem</a:t>
            </a:r>
            <a:r>
              <a:rPr sz="2400" dirty="0"/>
              <a:t>)</a:t>
            </a:r>
            <a:endParaRPr lang="en-US" sz="2400" dirty="0"/>
          </a:p>
          <a:p>
            <a:pPr lvl="1"/>
            <a:r>
              <a:rPr sz="2400" dirty="0"/>
              <a:t>Also point out the arguments needed to set and get data.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800" y="1728718"/>
            <a:ext cx="11460400" cy="28541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BREAK</a:t>
            </a:r>
            <a:br>
              <a:rPr lang="en" dirty="0"/>
            </a:br>
            <a:r>
              <a:rPr lang="en" dirty="0"/>
              <a:t>AND</a:t>
            </a:r>
            <a:br>
              <a:rPr lang="en" dirty="0"/>
            </a:br>
            <a:r>
              <a:rPr lang="en" dirty="0"/>
              <a:t>PAIR PROGRAMMING</a:t>
            </a:r>
            <a:br>
              <a:rPr lang="en" dirty="0"/>
            </a:br>
            <a:r>
              <a:rPr lang="en" dirty="0"/>
              <a:t>To DO APP</a:t>
            </a:r>
            <a:br>
              <a:rPr lang="en" dirty="0"/>
            </a:br>
            <a:r>
              <a:rPr lang="en" dirty="0"/>
              <a:t>WITH </a:t>
            </a:r>
            <a:r>
              <a:rPr lang="en" dirty="0" err="1"/>
              <a:t>LoCALSTORAGE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4845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87833"/>
            <a:ext cx="9603275" cy="126592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20. Partners Do: </a:t>
            </a:r>
            <a:br>
              <a:rPr lang="en-US" dirty="0"/>
            </a:br>
            <a:r>
              <a:rPr dirty="0"/>
              <a:t>To-Do with </a:t>
            </a:r>
            <a:r>
              <a:rPr dirty="0" err="1"/>
              <a:t>localStorage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8:30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9:00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408026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GREG DEMO:</a:t>
            </a:r>
            <a:r>
              <a:rPr sz="1800" dirty="0"/>
              <a:t> </a:t>
            </a:r>
            <a:r>
              <a:rPr sz="1800" dirty="0">
                <a:latin typeface="Courier"/>
              </a:rPr>
              <a:t>8-student-do-todolist-localstorage-solution.html</a:t>
            </a:r>
            <a:endParaRPr sz="1800" dirty="0"/>
          </a:p>
          <a:p>
            <a:r>
              <a:rPr lang="en-US" sz="1800" dirty="0">
                <a:latin typeface="Courier"/>
              </a:rPr>
              <a:t>STUDENTS USE: </a:t>
            </a:r>
            <a:r>
              <a:rPr sz="1800" dirty="0">
                <a:latin typeface="Courier"/>
              </a:rPr>
              <a:t>1-student-do-todolist-solution.html</a:t>
            </a:r>
            <a:endParaRPr lang="en-US" sz="1800" dirty="0">
              <a:latin typeface="Courier"/>
            </a:endParaRPr>
          </a:p>
          <a:p>
            <a:r>
              <a:rPr lang="en-US" sz="1800" dirty="0"/>
              <a:t>SWAP: Choose a new typist</a:t>
            </a:r>
            <a:endParaRPr sz="1800" dirty="0"/>
          </a:p>
          <a:p>
            <a:r>
              <a:rPr lang="en-US" sz="1800" dirty="0"/>
              <a:t>I</a:t>
            </a:r>
            <a:r>
              <a:rPr sz="1800" dirty="0"/>
              <a:t>ncorporate the use of </a:t>
            </a:r>
            <a:r>
              <a:rPr sz="1800" dirty="0" err="1">
                <a:latin typeface="Courier"/>
              </a:rPr>
              <a:t>localStorage</a:t>
            </a:r>
            <a:r>
              <a:rPr sz="1800" dirty="0"/>
              <a:t> to create data persistence.</a:t>
            </a:r>
          </a:p>
          <a:p>
            <a:r>
              <a:rPr lang="en-US" sz="1800" dirty="0"/>
              <a:t>Choose a new typ</a:t>
            </a:r>
            <a:r>
              <a:rPr sz="1800" dirty="0"/>
              <a:t>ist in the group while the other two take on the role of supervisor.</a:t>
            </a:r>
          </a:p>
          <a:p>
            <a:r>
              <a:rPr sz="1800" dirty="0"/>
              <a:t>HINT: You will need to create an additional array of </a:t>
            </a:r>
            <a:r>
              <a:rPr sz="1800" dirty="0" err="1"/>
              <a:t>todos</a:t>
            </a:r>
            <a:r>
              <a:rPr sz="1800" dirty="0"/>
              <a:t> that you can keep adding </a:t>
            </a:r>
            <a:r>
              <a:rPr sz="1800" dirty="0" err="1"/>
              <a:t>todo</a:t>
            </a:r>
            <a:r>
              <a:rPr sz="1800" dirty="0"/>
              <a:t> items to.</a:t>
            </a:r>
          </a:p>
          <a:p>
            <a:r>
              <a:rPr sz="1800" dirty="0"/>
              <a:t>HINT: You will need to selectively delete array elements to get this working properly. (Suggestion: Look into </a:t>
            </a:r>
            <a:r>
              <a:rPr sz="1800" dirty="0">
                <a:latin typeface="Courier"/>
              </a:rPr>
              <a:t>.splice</a:t>
            </a:r>
            <a:r>
              <a:rPr sz="1800" dirty="0"/>
              <a:t>)</a:t>
            </a:r>
          </a:p>
          <a:p>
            <a:r>
              <a:rPr sz="1800" dirty="0"/>
              <a:t>HINT: You will need to take an array and dump the contents into </a:t>
            </a:r>
            <a:r>
              <a:rPr sz="1800" dirty="0" err="1"/>
              <a:t>localStorage</a:t>
            </a:r>
            <a:r>
              <a:rPr sz="1800" dirty="0"/>
              <a:t> </a:t>
            </a:r>
            <a:endParaRPr lang="en-US" sz="1800" dirty="0"/>
          </a:p>
          <a:p>
            <a:r>
              <a:rPr sz="1800" dirty="0"/>
              <a:t>(Suggestion: Use </a:t>
            </a:r>
            <a:r>
              <a:rPr sz="1800" dirty="0" err="1">
                <a:latin typeface="Courier"/>
              </a:rPr>
              <a:t>JSON.stringify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todoArray</a:t>
            </a:r>
            <a:r>
              <a:rPr sz="1800" dirty="0">
                <a:latin typeface="Courier"/>
              </a:rPr>
              <a:t>)</a:t>
            </a:r>
            <a:r>
              <a:rPr sz="1800" dirty="0"/>
              <a:t>).</a:t>
            </a:r>
          </a:p>
          <a:p>
            <a:r>
              <a:rPr sz="1800" dirty="0"/>
              <a:t>HINT: Don’t freak out. This is hard, but push yourselves as best you can!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800" y="1728718"/>
            <a:ext cx="11460400" cy="28541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COOKIES</a:t>
            </a:r>
            <a:br>
              <a:rPr lang="en" dirty="0"/>
            </a:br>
            <a:r>
              <a:rPr lang="en" dirty="0"/>
              <a:t>(9:00-9:30)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1403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7585"/>
            <a:ext cx="9603275" cy="139654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17. Instructor Do: </a:t>
            </a:r>
            <a:br>
              <a:rPr lang="en-US" dirty="0"/>
            </a:br>
            <a:r>
              <a:rPr dirty="0"/>
              <a:t>Introduce Cookies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9:00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9:05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" y="1847088"/>
            <a:ext cx="10960725" cy="3619257"/>
          </a:xfrm>
        </p:spPr>
        <p:txBody>
          <a:bodyPr>
            <a:noAutofit/>
          </a:bodyPr>
          <a:lstStyle/>
          <a:p>
            <a:r>
              <a:rPr lang="en-US" sz="2400" b="1" dirty="0" err="1"/>
              <a:t>NOTE</a:t>
            </a:r>
            <a:r>
              <a:rPr lang="en-US" sz="2400" dirty="0" err="1"/>
              <a:t>:</a:t>
            </a:r>
            <a:r>
              <a:rPr sz="2400" dirty="0" err="1"/>
              <a:t>Chrome</a:t>
            </a:r>
            <a:r>
              <a:rPr sz="2400" dirty="0"/>
              <a:t> doesn’t support cookies on static local non-deployed HTML pages. </a:t>
            </a:r>
            <a:endParaRPr lang="en-US" sz="2400" dirty="0"/>
          </a:p>
          <a:p>
            <a:r>
              <a:rPr lang="en-US" sz="2400" dirty="0"/>
              <a:t>We</a:t>
            </a:r>
            <a:r>
              <a:rPr sz="2400" dirty="0"/>
              <a:t> can use the </a:t>
            </a:r>
            <a:r>
              <a:rPr lang="en-US" sz="2400" dirty="0" err="1"/>
              <a:t>FireFox</a:t>
            </a:r>
            <a:r>
              <a:rPr sz="2400" dirty="0"/>
              <a:t> or </a:t>
            </a:r>
            <a:r>
              <a:rPr lang="en-US" sz="2400" dirty="0"/>
              <a:t>Safari</a:t>
            </a:r>
            <a:r>
              <a:rPr sz="2400" dirty="0"/>
              <a:t> browser</a:t>
            </a:r>
            <a:r>
              <a:rPr lang="en-US" sz="2400" dirty="0"/>
              <a:t>s</a:t>
            </a:r>
            <a:r>
              <a:rPr sz="2400" dirty="0"/>
              <a:t> </a:t>
            </a:r>
            <a:r>
              <a:rPr lang="en-US" sz="2400" dirty="0"/>
              <a:t>if necessary</a:t>
            </a:r>
            <a:r>
              <a:rPr sz="2400" dirty="0"/>
              <a:t>. </a:t>
            </a:r>
            <a:endParaRPr lang="en-US" sz="2400" dirty="0"/>
          </a:p>
          <a:p>
            <a:r>
              <a:rPr sz="2400" dirty="0"/>
              <a:t>Cookies are not necessary for this weeks homework.</a:t>
            </a:r>
          </a:p>
          <a:p>
            <a:r>
              <a:rPr lang="en-US" sz="2400" dirty="0"/>
              <a:t>W</a:t>
            </a:r>
            <a:r>
              <a:rPr sz="2400" dirty="0"/>
              <a:t>orking with cookies can be cumbersome at times.</a:t>
            </a:r>
          </a:p>
          <a:p>
            <a:r>
              <a:rPr lang="en-US" sz="2400" dirty="0"/>
              <a:t>C</a:t>
            </a:r>
            <a:r>
              <a:rPr sz="2400" dirty="0"/>
              <a:t>ookies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7585"/>
            <a:ext cx="9603275" cy="139654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17. Instructor Do: </a:t>
            </a:r>
            <a:br>
              <a:rPr lang="en-US" dirty="0"/>
            </a:br>
            <a:r>
              <a:rPr dirty="0"/>
              <a:t>Introduce Cookies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9:00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9:05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93" y="1376441"/>
            <a:ext cx="10960725" cy="3619257"/>
          </a:xfrm>
        </p:spPr>
        <p:txBody>
          <a:bodyPr>
            <a:noAutofit/>
          </a:bodyPr>
          <a:lstStyle/>
          <a:p>
            <a:r>
              <a:rPr lang="en-US" sz="2400" dirty="0"/>
              <a:t>COOKIES: are the original form of client-side data storage. </a:t>
            </a:r>
          </a:p>
          <a:p>
            <a:r>
              <a:rPr lang="en-US" sz="2400" dirty="0"/>
              <a:t>It typically involves relaying a STRING between the server and a specific web-page.</a:t>
            </a:r>
          </a:p>
          <a:p>
            <a:r>
              <a:rPr lang="en-US" sz="2400" dirty="0"/>
              <a:t>Cookies are useful because they are compatible with nearly all browsers </a:t>
            </a:r>
          </a:p>
          <a:p>
            <a:pPr lvl="1"/>
            <a:r>
              <a:rPr lang="en-US" sz="2200" dirty="0"/>
              <a:t>so long as users have cookies enabled.</a:t>
            </a:r>
          </a:p>
          <a:p>
            <a:r>
              <a:rPr lang="en-US" sz="2400" dirty="0"/>
              <a:t>Cookies aren’t as seamless to use as </a:t>
            </a:r>
            <a:r>
              <a:rPr lang="en-US" sz="2400" dirty="0" err="1"/>
              <a:t>localStorage</a:t>
            </a:r>
            <a:r>
              <a:rPr lang="en-US" sz="2400" dirty="0"/>
              <a:t> – but between server and browser</a:t>
            </a:r>
          </a:p>
          <a:p>
            <a:r>
              <a:rPr lang="en-US" sz="2400" dirty="0"/>
              <a:t>There is no way to send and receive only “select” bits of information to the server. </a:t>
            </a:r>
          </a:p>
          <a:p>
            <a:r>
              <a:rPr lang="en-US" sz="2400" dirty="0"/>
              <a:t>In essence, any data you collect in cookies is constantly sent back and forth.</a:t>
            </a:r>
          </a:p>
          <a:p>
            <a:r>
              <a:rPr lang="en-US" sz="2400" dirty="0"/>
              <a:t>As with </a:t>
            </a:r>
            <a:r>
              <a:rPr lang="en-US" sz="2400" dirty="0" err="1"/>
              <a:t>localStorage</a:t>
            </a:r>
            <a:r>
              <a:rPr lang="en-US" sz="2400" dirty="0"/>
              <a:t>, you SHOULD NOT save sensitive information in cookies.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4CE7-6673-C54E-9889-70DD37B8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JavaScript Find the Dup (6:25 – 6:30, 5 mins)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6EBA81-C2D0-BE4A-84F8-9D49DE3FA1F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3789B-4663-D046-86D1-9A027B0A0C09}"/>
              </a:ext>
            </a:extLst>
          </p:cNvPr>
          <p:cNvSpPr txBox="1"/>
          <p:nvPr/>
        </p:nvSpPr>
        <p:spPr>
          <a:xfrm>
            <a:off x="133252" y="923222"/>
            <a:ext cx="12075148" cy="500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040" lvl="0" indent="0">
              <a:lnSpc>
                <a:spcPct val="200000"/>
              </a:lnSpc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findDup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arr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dirty="0">
                <a:latin typeface="Courier"/>
              </a:rPr>
              <a:t> 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&lt;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19177C"/>
                </a:solidFill>
                <a:latin typeface="Courier"/>
              </a:rPr>
              <a:t>arr</a:t>
            </a:r>
            <a:r>
              <a:rPr lang="en-US" dirty="0" err="1">
                <a:latin typeface="Courier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length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++</a:t>
            </a:r>
            <a:r>
              <a:rPr lang="en-US" dirty="0">
                <a:latin typeface="Courier"/>
              </a:rPr>
              <a:t>)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dirty="0">
                <a:latin typeface="Courier"/>
              </a:rPr>
              <a:t> 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j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dirty="0">
                <a:latin typeface="Courier"/>
              </a:rPr>
              <a:t> j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&lt;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j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++</a:t>
            </a:r>
            <a:r>
              <a:rPr lang="en-US" dirty="0">
                <a:latin typeface="Courier"/>
              </a:rPr>
              <a:t>)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    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arr</a:t>
            </a:r>
            <a:r>
              <a:rPr lang="en-US" dirty="0">
                <a:latin typeface="Courier"/>
              </a:rPr>
              <a:t>[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===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arr</a:t>
            </a:r>
            <a:r>
              <a:rPr lang="en-US" dirty="0">
                <a:latin typeface="Courier"/>
              </a:rPr>
              <a:t>[j])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        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arr</a:t>
            </a:r>
            <a:r>
              <a:rPr lang="en-US" dirty="0">
                <a:latin typeface="Courier"/>
              </a:rPr>
              <a:t>[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]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n-US" dirty="0"/>
            </a:br>
            <a:r>
              <a:rPr lang="en-US" dirty="0">
                <a:latin typeface="Courier"/>
              </a:rPr>
              <a:t>           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  <a:br>
              <a:rPr lang="en-US" dirty="0"/>
            </a:br>
            <a:r>
              <a:rPr lang="en-US" dirty="0">
                <a:latin typeface="Courier"/>
              </a:rPr>
              <a:t>       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1716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357558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18. Instructor Do: </a:t>
            </a:r>
            <a:br>
              <a:rPr lang="en-US" dirty="0"/>
            </a:br>
            <a:r>
              <a:rPr dirty="0"/>
              <a:t>Show Working Cookies App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9:00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9:05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GREG: DEMO:</a:t>
            </a:r>
            <a:r>
              <a:rPr sz="2400" dirty="0"/>
              <a:t> </a:t>
            </a:r>
            <a:r>
              <a:rPr sz="2400" dirty="0">
                <a:latin typeface="Courier"/>
              </a:rPr>
              <a:t>6-instructor-do-cookies-intro.html</a:t>
            </a:r>
            <a:r>
              <a:rPr sz="2400" dirty="0"/>
              <a:t> </a:t>
            </a:r>
            <a:endParaRPr lang="en-US" sz="2400" dirty="0"/>
          </a:p>
          <a:p>
            <a:r>
              <a:rPr lang="en-US" sz="2400" dirty="0"/>
              <a:t>(In some other browser than CHROME)</a:t>
            </a:r>
            <a:endParaRPr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5" y="268944"/>
            <a:ext cx="10705230" cy="5197402"/>
          </a:xfrm>
        </p:spPr>
        <p:txBody>
          <a:bodyPr>
            <a:noAutofit/>
          </a:bodyPr>
          <a:lstStyle/>
          <a:p>
            <a:r>
              <a:rPr sz="2400" dirty="0"/>
              <a:t>The </a:t>
            </a:r>
            <a:r>
              <a:rPr sz="2400" dirty="0" err="1">
                <a:latin typeface="Courier"/>
              </a:rPr>
              <a:t>readCookie</a:t>
            </a:r>
            <a:r>
              <a:rPr sz="2400" dirty="0"/>
              <a:t> function</a:t>
            </a:r>
            <a:r>
              <a:rPr lang="en-US" sz="2400" dirty="0"/>
              <a:t> is</a:t>
            </a:r>
            <a:r>
              <a:rPr sz="2400" dirty="0"/>
              <a:t> readily available online</a:t>
            </a:r>
            <a:r>
              <a:rPr lang="en-US" sz="2400" dirty="0"/>
              <a:t>.</a:t>
            </a:r>
            <a:endParaRPr sz="2400" dirty="0"/>
          </a:p>
          <a:p>
            <a:r>
              <a:rPr lang="en-US" sz="2400" dirty="0"/>
              <a:t>T</a:t>
            </a:r>
            <a:r>
              <a:rPr sz="2400" dirty="0"/>
              <a:t>here is no native way to parse out a cookie’s various properties. </a:t>
            </a:r>
            <a:endParaRPr lang="en-US" sz="2400" dirty="0"/>
          </a:p>
          <a:p>
            <a:r>
              <a:rPr sz="2400" dirty="0"/>
              <a:t>You need a separate helper function.</a:t>
            </a:r>
          </a:p>
          <a:p>
            <a:r>
              <a:rPr lang="en-US" sz="2400" dirty="0"/>
              <a:t>C</a:t>
            </a:r>
            <a:r>
              <a:rPr sz="2400" dirty="0"/>
              <a:t>ookies are created by adding to the properties of </a:t>
            </a:r>
            <a:r>
              <a:rPr sz="2400" dirty="0" err="1">
                <a:latin typeface="Courier"/>
              </a:rPr>
              <a:t>document.cookie</a:t>
            </a:r>
            <a:r>
              <a:rPr sz="2400" dirty="0"/>
              <a:t> </a:t>
            </a:r>
            <a:endParaRPr lang="en-US" sz="2400" dirty="0"/>
          </a:p>
          <a:p>
            <a:r>
              <a:rPr lang="en-US" sz="2400" dirty="0"/>
              <a:t>Y</a:t>
            </a:r>
            <a:r>
              <a:rPr sz="2400" dirty="0"/>
              <a:t>ou can set an expiration date </a:t>
            </a:r>
            <a:endParaRPr lang="en-US" sz="2400" dirty="0"/>
          </a:p>
          <a:p>
            <a:pPr lvl="1"/>
            <a:r>
              <a:rPr lang="en-US" sz="2400" dirty="0"/>
              <a:t>In</a:t>
            </a:r>
            <a:r>
              <a:rPr sz="2400" dirty="0"/>
              <a:t> the past to delete them </a:t>
            </a:r>
            <a:endParaRPr lang="en-US" sz="2400" dirty="0"/>
          </a:p>
          <a:p>
            <a:pPr lvl="1"/>
            <a:r>
              <a:rPr sz="2400" dirty="0"/>
              <a:t>in the future to make them last until that time.</a:t>
            </a:r>
          </a:p>
          <a:p>
            <a:r>
              <a:rPr sz="2400" dirty="0"/>
              <a:t>Chrome will block cookies if they’re being stored </a:t>
            </a:r>
            <a:r>
              <a:rPr lang="en-US" sz="2400" dirty="0"/>
              <a:t>locally. (SECURITY)</a:t>
            </a:r>
          </a:p>
          <a:p>
            <a:r>
              <a:rPr sz="2400" dirty="0"/>
              <a:t>This makes the process of debugging with cookies more painful than it already is.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357558"/>
            <a:ext cx="9603275" cy="14059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19. Everyone Do: </a:t>
            </a:r>
            <a:br>
              <a:rPr lang="en-US" dirty="0"/>
            </a:br>
            <a:r>
              <a:rPr dirty="0"/>
              <a:t>Review Sign-in with Cookies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9:05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9:30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Courier"/>
              </a:rPr>
              <a:t>7-student-do-signin-cookies-solution.html</a:t>
            </a:r>
            <a:r>
              <a:rPr sz="2400" dirty="0"/>
              <a:t> </a:t>
            </a:r>
            <a:endParaRPr lang="en-US" sz="2400" dirty="0"/>
          </a:p>
          <a:p>
            <a:r>
              <a:rPr sz="2400" dirty="0">
                <a:hlinkClick r:id="rId2"/>
              </a:rPr>
              <a:t>http://cookies-signin-rcb.herokuapp.com/</a:t>
            </a:r>
            <a:r>
              <a:rPr sz="2400" dirty="0"/>
              <a:t>. </a:t>
            </a:r>
            <a:endParaRPr lang="en-US" sz="2400" dirty="0"/>
          </a:p>
          <a:p>
            <a:r>
              <a:rPr lang="en-US" sz="2400" dirty="0"/>
              <a:t>R</a:t>
            </a:r>
            <a:r>
              <a:rPr sz="2400" dirty="0"/>
              <a:t>eview the code, </a:t>
            </a:r>
            <a:endParaRPr lang="en-US" sz="2400" dirty="0"/>
          </a:p>
          <a:p>
            <a:r>
              <a:rPr sz="2400" dirty="0"/>
              <a:t>focusing on how much more </a:t>
            </a:r>
            <a:r>
              <a:rPr lang="en-US" sz="2400" dirty="0"/>
              <a:t>complicate</a:t>
            </a:r>
            <a:r>
              <a:rPr sz="2400" dirty="0"/>
              <a:t> the cookie-based code is </a:t>
            </a:r>
            <a:endParaRPr lang="en-US" sz="2400" dirty="0"/>
          </a:p>
          <a:p>
            <a:r>
              <a:rPr sz="2400" dirty="0"/>
              <a:t>compared to the </a:t>
            </a:r>
            <a:r>
              <a:rPr sz="2400" dirty="0" err="1"/>
              <a:t>localstorage</a:t>
            </a:r>
            <a:r>
              <a:rPr sz="2400" dirty="0"/>
              <a:t> version </a:t>
            </a:r>
            <a:r>
              <a:rPr lang="en-US" sz="2400" dirty="0"/>
              <a:t>you</a:t>
            </a:r>
            <a:r>
              <a:rPr sz="2400" dirty="0"/>
              <a:t> worked on earlier.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800" y="1728718"/>
            <a:ext cx="11460400" cy="28541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OFFICE HOURS</a:t>
            </a:r>
            <a:br>
              <a:rPr lang="en" dirty="0"/>
            </a:br>
            <a:r>
              <a:rPr lang="en" dirty="0"/>
              <a:t>RESULTS OF </a:t>
            </a:r>
            <a:br>
              <a:rPr lang="en" dirty="0"/>
            </a:br>
            <a:r>
              <a:rPr lang="en" dirty="0"/>
              <a:t>SIGNIN &amp; TO-DO</a:t>
            </a:r>
            <a:br>
              <a:rPr lang="en" dirty="0"/>
            </a:br>
            <a:r>
              <a:rPr lang="en" dirty="0"/>
              <a:t>USING LOCALSTORAGE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0326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629210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21. Instructor Do: </a:t>
            </a:r>
            <a:br>
              <a:rPr lang="en-US" dirty="0"/>
            </a:br>
            <a:r>
              <a:rPr dirty="0"/>
              <a:t>Review the </a:t>
            </a:r>
            <a:r>
              <a:rPr lang="en-US" dirty="0"/>
              <a:t>SIGNIN</a:t>
            </a:r>
            <a:r>
              <a:rPr dirty="0"/>
              <a:t> with </a:t>
            </a:r>
            <a:r>
              <a:rPr dirty="0" err="1"/>
              <a:t>localStorage</a:t>
            </a:r>
            <a:r>
              <a:rPr dirty="0"/>
              <a:t> </a:t>
            </a:r>
            <a:br>
              <a:rPr lang="en-US" dirty="0"/>
            </a:br>
            <a:r>
              <a:rPr dirty="0"/>
              <a:t>(9:</a:t>
            </a:r>
            <a:r>
              <a:rPr lang="en-US" dirty="0"/>
              <a:t>30</a:t>
            </a:r>
            <a:r>
              <a:rPr dirty="0"/>
              <a:t> PM - 9:</a:t>
            </a:r>
            <a:r>
              <a:rPr lang="en-US" dirty="0"/>
              <a:t>45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t>Walk students through the coded solution. </a:t>
            </a:r>
            <a:r>
              <a:rPr sz="1800">
                <a:latin typeface="Courier"/>
              </a:rPr>
              <a:t>8-student-do-todolist-localstorage-solution.html</a:t>
            </a:r>
            <a:r>
              <a:t> in </a:t>
            </a:r>
            <a:r>
              <a:rPr sz="1800">
                <a:latin typeface="Courier"/>
              </a:rPr>
              <a:t>08-todolist-localstorage</a:t>
            </a:r>
            <a:r>
              <a:t> and use the code comments to help guide the discussion.</a:t>
            </a:r>
          </a:p>
          <a:p>
            <a:pPr lvl="1"/>
            <a:r>
              <a:t>Let students know that it’s OKAY if it doesn’t completely click right away. This was a TOUGH activity.</a:t>
            </a:r>
          </a:p>
          <a:p>
            <a:pPr lvl="1"/>
            <a:r>
              <a:t>Sets up an initial array will hold our todos. If we have todos array in local storage already, use that. Otherwise set list to an empty array. 8-todolocal_1</a:t>
            </a:r>
          </a:p>
          <a:p>
            <a:pPr lvl="1"/>
            <a:r>
              <a:t>Each time a user adds a record, it adds to the array, then we dump that array into localStorage, and the HTML using the putOnPage function 8-todolocal_2</a:t>
            </a:r>
          </a:p>
          <a:p>
            <a:pPr lvl="1"/>
            <a:r>
              <a:t>When a user deletes a todo we clear it from three places (HTML, Array, and localStorage). Note how we use .remove() to remove the todo from the DOM 8-todolocal_3</a:t>
            </a:r>
          </a:p>
          <a:p>
            <a:pPr lvl="1"/>
            <a:r>
              <a:t>When we re-load the browser, we run the put on page function will looks for any todos in localstorage and then puts them on the page. 8-todolocal_4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6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629210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21. Instructor Do: </a:t>
            </a:r>
            <a:br>
              <a:rPr lang="en-US" dirty="0"/>
            </a:br>
            <a:r>
              <a:rPr dirty="0"/>
              <a:t>Review the To-Do with </a:t>
            </a:r>
            <a:r>
              <a:rPr dirty="0" err="1"/>
              <a:t>localStorage</a:t>
            </a:r>
            <a:r>
              <a:rPr dirty="0"/>
              <a:t> </a:t>
            </a:r>
            <a:br>
              <a:rPr lang="en-US" dirty="0"/>
            </a:br>
            <a:r>
              <a:rPr dirty="0"/>
              <a:t>(9:</a:t>
            </a:r>
            <a:r>
              <a:rPr lang="en-US" dirty="0"/>
              <a:t>30</a:t>
            </a:r>
            <a:r>
              <a:rPr dirty="0"/>
              <a:t> PM - 9:</a:t>
            </a:r>
            <a:r>
              <a:rPr lang="en-US" dirty="0"/>
              <a:t>45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t>Walk students through the coded solution. </a:t>
            </a:r>
            <a:r>
              <a:rPr sz="1800">
                <a:latin typeface="Courier"/>
              </a:rPr>
              <a:t>8-student-do-todolist-localstorage-solution.html</a:t>
            </a:r>
            <a:r>
              <a:t> in </a:t>
            </a:r>
            <a:r>
              <a:rPr sz="1800">
                <a:latin typeface="Courier"/>
              </a:rPr>
              <a:t>08-todolist-localstorage</a:t>
            </a:r>
            <a:r>
              <a:t> and use the code comments to help guide the discussion.</a:t>
            </a:r>
          </a:p>
          <a:p>
            <a:pPr lvl="1"/>
            <a:r>
              <a:t>Let students know that it’s OKAY if it doesn’t completely click right away. This was a TOUGH activity.</a:t>
            </a:r>
          </a:p>
          <a:p>
            <a:pPr lvl="1"/>
            <a:r>
              <a:t>Sets up an initial array will hold our todos. If we have todos array in local storage already, use that. Otherwise set list to an empty array. 8-todolocal_1</a:t>
            </a:r>
          </a:p>
          <a:p>
            <a:pPr lvl="1"/>
            <a:r>
              <a:t>Each time a user adds a record, it adds to the array, then we dump that array into localStorage, and the HTML using the putOnPage function 8-todolocal_2</a:t>
            </a:r>
          </a:p>
          <a:p>
            <a:pPr lvl="1"/>
            <a:r>
              <a:t>When a user deletes a todo we clear it from three places (HTML, Array, and localStorage). Note how we use .remove() to remove the todo from the DOM 8-todolocal_3</a:t>
            </a:r>
          </a:p>
          <a:p>
            <a:pPr lvl="1"/>
            <a:r>
              <a:t>When we re-load the browser, we run the put on page function will looks for any todos in localstorage and then puts them on the page. 8-todolocal_4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7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4CE7-6673-C54E-9889-70DD37B8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JavaScript Find THE DUP (5 mins)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6EBA81-C2D0-BE4A-84F8-9D49DE3FA1F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3789B-4663-D046-86D1-9A027B0A0C09}"/>
              </a:ext>
            </a:extLst>
          </p:cNvPr>
          <p:cNvSpPr txBox="1"/>
          <p:nvPr/>
        </p:nvSpPr>
        <p:spPr>
          <a:xfrm>
            <a:off x="133252" y="923222"/>
            <a:ext cx="12075148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firstDup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arr</a:t>
            </a:r>
            <a:r>
              <a:rPr lang="en-US" dirty="0">
                <a:latin typeface="Courier"/>
              </a:rPr>
              <a:t>)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dups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{};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dirty="0">
                <a:latin typeface="Courier"/>
              </a:rPr>
              <a:t> 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&lt;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19177C"/>
                </a:solidFill>
                <a:latin typeface="Courier"/>
              </a:rPr>
              <a:t>arr</a:t>
            </a:r>
            <a:r>
              <a:rPr lang="en-US" dirty="0" err="1">
                <a:latin typeface="Courier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length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++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val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arr</a:t>
            </a:r>
            <a:r>
              <a:rPr lang="en-US" dirty="0">
                <a:latin typeface="Courier"/>
              </a:rPr>
              <a:t>[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]</a:t>
            </a:r>
            <a:br>
              <a:rPr lang="en-US" dirty="0"/>
            </a:br>
            <a:r>
              <a:rPr lang="en-US" dirty="0">
                <a:latin typeface="Courier"/>
              </a:rPr>
              <a:t>    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dirty="0">
                <a:latin typeface="Courier"/>
              </a:rPr>
              <a:t> (dups[</a:t>
            </a:r>
            <a:r>
              <a:rPr lang="en-US" dirty="0" err="1">
                <a:latin typeface="Courier"/>
              </a:rPr>
              <a:t>val</a:t>
            </a:r>
            <a:r>
              <a:rPr lang="en-US" dirty="0">
                <a:latin typeface="Courier"/>
              </a:rPr>
              <a:t>])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    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val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n-US" dirty="0"/>
            </a:br>
            <a:r>
              <a:rPr lang="en-US" dirty="0">
                <a:latin typeface="Courier"/>
              </a:rPr>
              <a:t>       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  <a:br>
              <a:rPr lang="en-US" dirty="0"/>
            </a:br>
            <a:r>
              <a:rPr lang="en-US" dirty="0">
                <a:latin typeface="Courier"/>
              </a:rPr>
              <a:t>    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        dups[</a:t>
            </a:r>
            <a:r>
              <a:rPr lang="en-US" dirty="0" err="1">
                <a:latin typeface="Courier"/>
              </a:rPr>
              <a:t>val</a:t>
            </a:r>
            <a:r>
              <a:rPr lang="en-US" dirty="0">
                <a:latin typeface="Courier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n-US" dirty="0"/>
            </a:br>
            <a:r>
              <a:rPr lang="en-US" dirty="0">
                <a:latin typeface="Courier"/>
              </a:rPr>
              <a:t>       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82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Admin Items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188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dirty="0"/>
              <a:t>Administration… (6:30 - 6:35 PM, 5 mins)</a:t>
            </a:r>
            <a:endParaRPr dirty="0"/>
          </a:p>
        </p:txBody>
      </p:sp>
      <p:sp>
        <p:nvSpPr>
          <p:cNvPr id="1089" name="Google Shape;1089;p74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5F05A3-243E-5743-A5AE-8ACF2637D51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7F3F14-6B73-A342-96A2-6B3A0098757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6400" y="795130"/>
            <a:ext cx="12192000" cy="5760403"/>
          </a:xfrm>
        </p:spPr>
        <p:txBody>
          <a:bodyPr>
            <a:noAutofit/>
          </a:bodyPr>
          <a:lstStyle/>
          <a:p>
            <a:r>
              <a:rPr lang="en-US" sz="2400" dirty="0"/>
              <a:t>Homework #6 (GIPHY.COM)</a:t>
            </a:r>
          </a:p>
          <a:p>
            <a:pPr lvl="1"/>
            <a:r>
              <a:rPr lang="en-US" sz="2400" dirty="0"/>
              <a:t>Due Tuesday, June 25th, @11:59pm</a:t>
            </a:r>
          </a:p>
          <a:p>
            <a:pPr lvl="1"/>
            <a:r>
              <a:rPr lang="en-US" sz="2400" dirty="0"/>
              <a:t>Turn in whatever you have!</a:t>
            </a:r>
          </a:p>
          <a:p>
            <a:r>
              <a:rPr lang="en-US" sz="2400" dirty="0"/>
              <a:t>Video Guide for this week: /07-firebase/</a:t>
            </a:r>
            <a:r>
              <a:rPr lang="en-US" sz="2400" dirty="0" err="1"/>
              <a:t>VideoGuide.md</a:t>
            </a:r>
            <a:endParaRPr lang="en-US" sz="2400" dirty="0"/>
          </a:p>
          <a:p>
            <a:r>
              <a:rPr lang="en-US" sz="2400" dirty="0"/>
              <a:t>Use Tutors if you need them</a:t>
            </a:r>
          </a:p>
          <a:p>
            <a:r>
              <a:rPr lang="en-US" sz="2400" dirty="0"/>
              <a:t>When you get a SURVEY, be BRUTALLY HONEST!</a:t>
            </a:r>
          </a:p>
          <a:p>
            <a:r>
              <a:rPr lang="en-US" sz="2400" dirty="0"/>
              <a:t>Sign into </a:t>
            </a:r>
            <a:r>
              <a:rPr lang="en-US" sz="2400" dirty="0" err="1"/>
              <a:t>BootCampSpot</a:t>
            </a:r>
            <a:r>
              <a:rPr lang="en-US" sz="2400" dirty="0"/>
              <a:t> and mark your attendance</a:t>
            </a:r>
          </a:p>
          <a:p>
            <a:r>
              <a:rPr lang="en-US" sz="2400" dirty="0"/>
              <a:t>Any Questions from Last Time?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489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800" y="2125727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BUT FIRST…</a:t>
            </a:r>
            <a:br>
              <a:rPr lang="en" dirty="0"/>
            </a:br>
            <a:r>
              <a:rPr lang="en" dirty="0"/>
              <a:t>Let’s Finish the NYT</a:t>
            </a:r>
            <a:br>
              <a:rPr lang="en" dirty="0"/>
            </a:br>
            <a:r>
              <a:rPr lang="en" dirty="0"/>
              <a:t>From Last Time</a:t>
            </a:r>
            <a:br>
              <a:rPr lang="en" dirty="0"/>
            </a:br>
            <a:r>
              <a:rPr lang="en" dirty="0"/>
              <a:t>(6:30-7:00)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91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389"/>
            <a:ext cx="9603275" cy="104923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14. Students Do: </a:t>
            </a:r>
            <a:r>
              <a:rPr lang="en-US" dirty="0"/>
              <a:t>PHASE I</a:t>
            </a:r>
            <a:br>
              <a:rPr lang="en-US" dirty="0"/>
            </a:br>
            <a:r>
              <a:rPr dirty="0"/>
              <a:t>NYT Example - Design and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34278"/>
            <a:ext cx="12115799" cy="5119203"/>
          </a:xfrm>
        </p:spPr>
        <p:txBody>
          <a:bodyPr>
            <a:noAutofit/>
          </a:bodyPr>
          <a:lstStyle/>
          <a:p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UI Team: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Create the layout for the design above.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Make sure to organize your code so as to have the necessary IDs.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Incorporate text boxes for capturing User Input. Then research how to retrieve the input values in JavaScript</a:t>
            </a:r>
          </a:p>
          <a:p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Data Team: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Do preliminary research on the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NYT-API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Register for an API Key if you have not already done so.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Understand what format the URL should look like to make an Article Call. (Hint: Use the API Console!!)</a:t>
            </a:r>
          </a:p>
          <a:p>
            <a:pPr lvl="1"/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Experiment with console logging various fields.</a:t>
            </a:r>
          </a:p>
        </p:txBody>
      </p:sp>
    </p:spTree>
    <p:extLst>
      <p:ext uri="{BB962C8B-B14F-4D97-AF65-F5344CB8AC3E}">
        <p14:creationId xmlns:p14="http://schemas.microsoft.com/office/powerpoint/2010/main" val="39032342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2224</Words>
  <Application>Microsoft Macintosh PowerPoint</Application>
  <PresentationFormat>Widescreen</PresentationFormat>
  <Paragraphs>254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</vt:lpstr>
      <vt:lpstr>Gill Sans MT</vt:lpstr>
      <vt:lpstr>Roboto</vt:lpstr>
      <vt:lpstr>Roboto Medium</vt:lpstr>
      <vt:lpstr>Gallery</vt:lpstr>
      <vt:lpstr>Intro to  Client-Side Storage</vt:lpstr>
      <vt:lpstr>PreClass Drill</vt:lpstr>
      <vt:lpstr>JavaScript – Find the DUP (6:00-6:25, 15 mins)</vt:lpstr>
      <vt:lpstr>JavaScript Find the Dup (6:25 – 6:30, 5 mins)</vt:lpstr>
      <vt:lpstr>JavaScript Find THE DUP (5 mins)</vt:lpstr>
      <vt:lpstr>Admin Items</vt:lpstr>
      <vt:lpstr>Administration… (6:30 - 6:35 PM, 5 mins)</vt:lpstr>
      <vt:lpstr>BUT FIRST… Let’s Finish the NYT From Last Time (6:30-7:00)</vt:lpstr>
      <vt:lpstr>14. Students Do: PHASE I NYT Example - Design and API</vt:lpstr>
      <vt:lpstr>15. Students Do: PHASE II NYT Example - Coding the Logic</vt:lpstr>
      <vt:lpstr>16. Students Do:  PHASE III: NYT Example - Bug Cases</vt:lpstr>
      <vt:lpstr>17. Students Do:  Refinement</vt:lpstr>
      <vt:lpstr>18. Students Do:  NYT Recap / Review</vt:lpstr>
      <vt:lpstr>FOR TONIGHT: DATA PERSISTENCE</vt:lpstr>
      <vt:lpstr>PowerPoint Presentation</vt:lpstr>
      <vt:lpstr>TO-DO APP WITHOUT PERSISTENCE (7:00 – 7:30)</vt:lpstr>
      <vt:lpstr>1. Partners Do:  Build a Basic To-Do App </vt:lpstr>
      <vt:lpstr>1. Partners Do:  Build a Basic To-Do App (7:00 PM – 7:20 PM)</vt:lpstr>
      <vt:lpstr>2. Instructor Do:  Build a Basic To-Do App (7:20 PM – 7:30 PM)</vt:lpstr>
      <vt:lpstr>4. INSTRUCTOR Do:  Losing To-Dos (7:30 PM – 7:30 PM)</vt:lpstr>
      <vt:lpstr>PERSISTENCE SAVING DATA FROM ONE SESSION  TO THE NEXT (7:30-7:45)</vt:lpstr>
      <vt:lpstr>5. Instructor Do:  Discuss “Data Persistence”  (7:30 PM - )</vt:lpstr>
      <vt:lpstr>6. Instructor Do:  Client-Side vs Server-Side Storage  (7:30 PM - )</vt:lpstr>
      <vt:lpstr>7. Everyone Do:  Pros / Cons of Client vs. Server Side Storage  (7:30 PM - )</vt:lpstr>
      <vt:lpstr>8. Instructor Do:  Explain Pros / Cons of Storage Options  ( - 7:45 PM)</vt:lpstr>
      <vt:lpstr>8. Instructor Do:  Explain Pros / Cons of Storage Options  ( - 7:45 PM)</vt:lpstr>
      <vt:lpstr>9. Instructor Do:  Client-Side Approach Overview  (- 7:45 PM)</vt:lpstr>
      <vt:lpstr>SIGN IN PAGE with &amp; WITHOUT PERSISTENCE (7:45-8:15)</vt:lpstr>
      <vt:lpstr>10. Students Do:  Sign-in Page Without Persistence  (7:40 PM - 7:50 PM)</vt:lpstr>
      <vt:lpstr>11. Instructor Do:  Review Sign-in without Persistence  (7:50 PM – 7:55 PM)</vt:lpstr>
      <vt:lpstr>12. Instructor Do:  Demonstrate localStorage  (7:55 PM – 8:00 PM)</vt:lpstr>
      <vt:lpstr>PowerPoint Presentation</vt:lpstr>
      <vt:lpstr>13. Students Do:  Sign-in Page with localStorage  (8:05 PM – 8:25 PM)</vt:lpstr>
      <vt:lpstr>14. Instructor Do:  Review Sign-in with localStorage  (8:25 PM – 8:30 PM)</vt:lpstr>
      <vt:lpstr>BREAK AND PAIR PROGRAMMING To DO APP WITH LoCALSTORAGE</vt:lpstr>
      <vt:lpstr>20. Partners Do:  To-Do with localStorage  (8:30 PM – 9:00 PM)</vt:lpstr>
      <vt:lpstr>COOKIES (9:00-9:30)</vt:lpstr>
      <vt:lpstr>17. Instructor Do:  Introduce Cookies  (9:00 PM – 9:05 PM)</vt:lpstr>
      <vt:lpstr>17. Instructor Do:  Introduce Cookies  (9:00 PM – 9:05 PM)</vt:lpstr>
      <vt:lpstr>18. Instructor Do:  Show Working Cookies App  (9:00 PM – 9:05 PM)</vt:lpstr>
      <vt:lpstr>PowerPoint Presentation</vt:lpstr>
      <vt:lpstr>19. Everyone Do:  Review Sign-in with Cookies  (9:05 PM – 9:30 PM)</vt:lpstr>
      <vt:lpstr>OFFICE HOURS RESULTS OF  SIGNIN &amp; TO-DO USING LOCALSTORAGE</vt:lpstr>
      <vt:lpstr>21. Instructor Do:  Review the SIGNIN with localStorage  (9:30 PM - 9:45 PM)</vt:lpstr>
      <vt:lpstr>21. Instructor Do:  Review the To-Do with localStorage  (9:30 PM - 9:45 PM)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40</TotalTime>
  <Words>1603</Words>
  <Application>Microsoft Macintosh PowerPoint</Application>
  <PresentationFormat>Widescreen</PresentationFormat>
  <Paragraphs>209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Gill Sans MT</vt:lpstr>
      <vt:lpstr>Roboto</vt:lpstr>
      <vt:lpstr>Roboto Medium</vt:lpstr>
      <vt:lpstr>Gallery</vt:lpstr>
      <vt:lpstr>Real-World API Application Development</vt:lpstr>
      <vt:lpstr>PreClass Drill</vt:lpstr>
      <vt:lpstr>JavaScript – INTEGER vs FLOAT (15 mins)</vt:lpstr>
      <vt:lpstr>JavaScript INT vs FLOAT Answer (5 mins)</vt:lpstr>
      <vt:lpstr>Admin Items</vt:lpstr>
      <vt:lpstr>Administration… (6:30 - 6:35 PM, 5 mins)</vt:lpstr>
      <vt:lpstr>Instructor Do:  Introduce the Unit Video Guide</vt:lpstr>
      <vt:lpstr>Today’s Class</vt:lpstr>
      <vt:lpstr>Agenda</vt:lpstr>
      <vt:lpstr>Homework</vt:lpstr>
      <vt:lpstr>Homework Intro (6:35 PM – 6:45 PM, 10 mins)</vt:lpstr>
      <vt:lpstr>Instructor Do:  Giphy API Demo (6:35 PM – 6:45 PM)</vt:lpstr>
      <vt:lpstr>2. Partners Do:  Random Cat Activity (6:45 PM - 6:55 PM)</vt:lpstr>
      <vt:lpstr>Instructor Do:  Review Cat Activity (6:55 PM – 7:05 PM)</vt:lpstr>
      <vt:lpstr>Partners Do:  Ajax Triggered by Buttons (7:05 PM - 7:15 PM)</vt:lpstr>
      <vt:lpstr>Instructor Do:  Ajax Buttons Review (7:15 PM - 7:20 PM)</vt:lpstr>
      <vt:lpstr>6. Partners Do:  Creating Elements Dynamically (7:20 PM - 7:30 PM)</vt:lpstr>
      <vt:lpstr>7. Instructor Do:  Creating Elements Dynamically (7:30 PM - 7:35 PM)</vt:lpstr>
      <vt:lpstr>8. Everyone Do:  Reiterate Concepts (7:35 PM - 7:45 PM)</vt:lpstr>
      <vt:lpstr>9. Partners Do:  Pausing Gifs (7:45 PM - 8:00 PM)</vt:lpstr>
      <vt:lpstr>10. Instructor Do:  Review Pausing Gifs (8:00 PM - 8:05 PM)</vt:lpstr>
      <vt:lpstr>IN-CLASS PROJECT NYT API  (Break at any time)  COUNT OFF 1-7</vt:lpstr>
      <vt:lpstr>13. Students Do:  NYT Example Intro (8:05 PM - 8:10 PM)</vt:lpstr>
      <vt:lpstr>14. Students Do: PHASE I NYT Example - Design and API (8:10 PM - 8:30 PM)</vt:lpstr>
      <vt:lpstr>15. Students Do: PHASE II NYT Example - Coding the Logic (8:30 PM – 8:50 PM)</vt:lpstr>
      <vt:lpstr>16. Students Do: PHASE III NYT Example - Bug Cases (8:50 PM – 9:10 PM)</vt:lpstr>
      <vt:lpstr>17. Students Do:  Refinement and Deploy (9:10 PM – 9:20 PM)</vt:lpstr>
      <vt:lpstr>18. Students Do:  NYT Recap / Review (9:20 PM - 9:25 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Client-Side Storage</dc:title>
  <dc:creator/>
  <cp:keywords/>
  <cp:lastModifiedBy>Greg Smith</cp:lastModifiedBy>
  <cp:revision>138</cp:revision>
  <dcterms:created xsi:type="dcterms:W3CDTF">2019-06-20T18:36:41Z</dcterms:created>
  <dcterms:modified xsi:type="dcterms:W3CDTF">2019-06-21T01:46:09Z</dcterms:modified>
</cp:coreProperties>
</file>