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03" r:id="rId3"/>
    <p:sldId id="304" r:id="rId4"/>
    <p:sldId id="305" r:id="rId5"/>
    <p:sldId id="306" r:id="rId6"/>
    <p:sldId id="307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974C-B6E3-5443-9D45-7DBDE234C1B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2C415-7FD2-284D-8239-7A0D4BB7F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1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75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1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1. Title Slide: Web Developm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  <p:sp>
        <p:nvSpPr>
          <p:cNvPr id="56" name="Google Shape;56;p14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13" y="1641616"/>
            <a:ext cx="3048003" cy="22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98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86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Activity with Instructions ">
  <p:cSld name="12. Activity with Instructions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t="29" b="39"/>
          <a:stretch/>
        </p:blipFill>
        <p:spPr>
          <a:xfrm>
            <a:off x="11034168" y="5539734"/>
            <a:ext cx="792481" cy="871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title" idx="3"/>
          </p:nvPr>
        </p:nvSpPr>
        <p:spPr>
          <a:xfrm>
            <a:off x="-16400" y="6188867"/>
            <a:ext cx="12224800" cy="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9125" rIns="1005825" bIns="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4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omentj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7.3 Lesson Plan </a:t>
            </a:r>
            <a:r>
              <a:rPr lang="en-US" dirty="0"/>
              <a:t>–</a:t>
            </a:r>
            <a:r>
              <a:rPr dirty="0"/>
              <a:t> </a:t>
            </a:r>
            <a:br>
              <a:rPr lang="en-US" dirty="0"/>
            </a:br>
            <a:r>
              <a:rPr dirty="0"/>
              <a:t>Firebase Application Building (6:00 PM)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2. Everyone Do: </a:t>
            </a:r>
            <a:br>
              <a:rPr lang="en-US" dirty="0"/>
            </a:br>
            <a:r>
              <a:rPr dirty="0"/>
              <a:t>Where’s the Data? </a:t>
            </a:r>
            <a:br>
              <a:rPr lang="en-US" dirty="0"/>
            </a:br>
            <a:r>
              <a:rPr dirty="0"/>
              <a:t>(6:</a:t>
            </a:r>
            <a:r>
              <a:rPr lang="en-US" dirty="0"/>
              <a:t>4</a:t>
            </a:r>
            <a:r>
              <a:rPr dirty="0"/>
              <a:t>0 PM - 6:</a:t>
            </a:r>
            <a:r>
              <a:rPr lang="en-US" dirty="0"/>
              <a:t>4</a:t>
            </a:r>
            <a:r>
              <a:rPr dirty="0"/>
              <a:t>5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400" dirty="0"/>
              <a:t>Pose the questions to students:</a:t>
            </a:r>
          </a:p>
          <a:p>
            <a:pPr lvl="2"/>
            <a:r>
              <a:rPr sz="2400" dirty="0"/>
              <a:t>“Which fields MUST BE in the database?”</a:t>
            </a:r>
          </a:p>
          <a:p>
            <a:pPr lvl="2"/>
            <a:r>
              <a:rPr sz="2400" dirty="0"/>
              <a:t>"Which fields can we avoid sending to the database in favor of calculating locally?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88914"/>
            <a:ext cx="9603275" cy="12027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3. Instructor Do: </a:t>
            </a:r>
            <a:br>
              <a:rPr lang="en-US" dirty="0"/>
            </a:br>
            <a:r>
              <a:rPr dirty="0"/>
              <a:t>App Backend Demo </a:t>
            </a:r>
            <a:br>
              <a:rPr lang="en-US" dirty="0"/>
            </a:br>
            <a:r>
              <a:rPr dirty="0"/>
              <a:t>(6:</a:t>
            </a:r>
            <a:r>
              <a:rPr lang="en-US" dirty="0"/>
              <a:t>4</a:t>
            </a:r>
            <a:r>
              <a:rPr dirty="0"/>
              <a:t>5 PM - 6:</a:t>
            </a:r>
            <a:r>
              <a:rPr lang="en-US" dirty="0"/>
              <a:t>50</a:t>
            </a:r>
            <a:r>
              <a:rPr dirty="0"/>
              <a:t>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sz="1800" dirty="0">
                <a:latin typeface="Courier"/>
              </a:rPr>
              <a:t>17-TimeSheet</a:t>
            </a:r>
            <a:r>
              <a:rPr dirty="0"/>
              <a:t> application</a:t>
            </a:r>
            <a:r>
              <a:rPr lang="en-US" dirty="0"/>
              <a:t> &amp;</a:t>
            </a:r>
            <a:r>
              <a:rPr dirty="0"/>
              <a:t> Firebase database so that they are side-by-side.</a:t>
            </a:r>
          </a:p>
          <a:p>
            <a:pPr lvl="1"/>
            <a:r>
              <a:rPr dirty="0"/>
              <a:t>Then create a new employee and demonstrate that the only fields being saved in the database are:</a:t>
            </a:r>
          </a:p>
          <a:p>
            <a:pPr lvl="2"/>
            <a:r>
              <a:rPr dirty="0"/>
              <a:t>Employee Name</a:t>
            </a:r>
          </a:p>
          <a:p>
            <a:pPr lvl="2"/>
            <a:r>
              <a:rPr dirty="0"/>
              <a:t>Role</a:t>
            </a:r>
          </a:p>
          <a:p>
            <a:pPr lvl="2"/>
            <a:r>
              <a:rPr dirty="0"/>
              <a:t>Start Date</a:t>
            </a:r>
          </a:p>
          <a:p>
            <a:pPr lvl="2"/>
            <a:r>
              <a:rPr dirty="0"/>
              <a:t>Monthly Rate</a:t>
            </a:r>
          </a:p>
          <a:p>
            <a:pPr lvl="1"/>
            <a:r>
              <a:rPr lang="en-US" dirty="0"/>
              <a:t>W</a:t>
            </a:r>
            <a:r>
              <a:rPr dirty="0"/>
              <a:t>hy this approach might have advantages over uploading every calculated field into the DB.</a:t>
            </a:r>
          </a:p>
          <a:p>
            <a:pPr lvl="1"/>
            <a:r>
              <a:rPr lang="en-US" dirty="0"/>
              <a:t>S</a:t>
            </a:r>
            <a:r>
              <a:rPr dirty="0"/>
              <a:t>toring limited data on the backend has its advantage </a:t>
            </a:r>
            <a:endParaRPr lang="en-US" dirty="0"/>
          </a:p>
          <a:p>
            <a:pPr lvl="1"/>
            <a:r>
              <a:rPr dirty="0"/>
              <a:t>because it allows us to avoid “constantly” sending updates to the database every month</a:t>
            </a:r>
            <a:endParaRPr lang="en-US" dirty="0"/>
          </a:p>
          <a:p>
            <a:pPr lvl="1"/>
            <a:r>
              <a:rPr dirty="0"/>
              <a:t> (or in other situations, every second) as employees’ tenures grow.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88914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4. Students Do: </a:t>
            </a:r>
            <a:br>
              <a:rPr lang="en-US" dirty="0"/>
            </a:br>
            <a:r>
              <a:rPr dirty="0"/>
              <a:t>Main Application Design Phase </a:t>
            </a:r>
            <a:r>
              <a:rPr lang="en-US" dirty="0"/>
              <a:t>1</a:t>
            </a:r>
            <a:br>
              <a:rPr lang="en-US" dirty="0"/>
            </a:br>
            <a:r>
              <a:rPr dirty="0"/>
              <a:t>(6:</a:t>
            </a:r>
            <a:r>
              <a:rPr lang="en-US" dirty="0"/>
              <a:t>5</a:t>
            </a:r>
            <a:r>
              <a:rPr dirty="0"/>
              <a:t>0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7:10</a:t>
            </a:r>
            <a:r>
              <a:rPr dirty="0"/>
              <a:t> PM, (20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For the next 20 minutes, focus all your efforts on creating the application layout for your site.</a:t>
            </a:r>
          </a:p>
          <a:p>
            <a:r>
              <a:rPr dirty="0"/>
              <a:t>This phase involves both:</a:t>
            </a:r>
          </a:p>
          <a:p>
            <a:pPr lvl="1"/>
            <a:r>
              <a:rPr sz="2000" dirty="0"/>
              <a:t>Creating the overall HTML/CSS/Bootstrap Layout</a:t>
            </a:r>
          </a:p>
          <a:p>
            <a:pPr lvl="1"/>
            <a:r>
              <a:rPr sz="2000" dirty="0"/>
              <a:t>Creating the initial </a:t>
            </a:r>
            <a:r>
              <a:rPr sz="2000" dirty="0">
                <a:latin typeface="Courier"/>
              </a:rPr>
              <a:t>.on("click")</a:t>
            </a:r>
            <a:r>
              <a:rPr sz="2000" dirty="0"/>
              <a:t> event that will dynamically trigger new HTML rows to be generated.</a:t>
            </a:r>
          </a:p>
          <a:p>
            <a:r>
              <a:rPr dirty="0"/>
              <a:t>This phase DOES NOT involve sending or receiving data to Firebase.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99697"/>
            <a:ext cx="9603275" cy="16540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5. Instructor Do: </a:t>
            </a:r>
            <a:br>
              <a:rPr lang="en-US" dirty="0"/>
            </a:br>
            <a:r>
              <a:rPr dirty="0"/>
              <a:t>Intro to Push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7:10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7:25</a:t>
            </a:r>
            <a:r>
              <a:rPr dirty="0"/>
              <a:t> PM,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07-firebase/01-Activities/18-Push/02-recent-user-with-push.html</a:t>
            </a:r>
          </a:p>
          <a:p>
            <a:pPr lvl="1"/>
            <a:r>
              <a:rPr dirty="0"/>
              <a:t>Now open the database attached to your </a:t>
            </a:r>
            <a:r>
              <a:rPr sz="1800" dirty="0">
                <a:latin typeface="Courier"/>
              </a:rPr>
              <a:t>01-recent-user-with-set</a:t>
            </a:r>
            <a:r>
              <a:rPr dirty="0"/>
              <a:t> example. </a:t>
            </a:r>
            <a:endParaRPr lang="en-US" dirty="0"/>
          </a:p>
          <a:p>
            <a:pPr lvl="1"/>
            <a:r>
              <a:rPr dirty="0"/>
              <a:t>Point out that whenever you create a new member it isn’t actually </a:t>
            </a:r>
            <a:r>
              <a:rPr i="1" dirty="0"/>
              <a:t>saving</a:t>
            </a:r>
            <a:r>
              <a:rPr dirty="0"/>
              <a:t> the new member, it’s just replacing it with the latest one.</a:t>
            </a:r>
          </a:p>
          <a:p>
            <a:pPr lvl="1"/>
            <a:r>
              <a:rPr dirty="0"/>
              <a:t>Explain that this is the limitation of the </a:t>
            </a:r>
            <a:r>
              <a:rPr sz="1800" dirty="0">
                <a:latin typeface="Courier"/>
              </a:rPr>
              <a:t>.set({})</a:t>
            </a:r>
            <a:r>
              <a:rPr dirty="0"/>
              <a:t> method we’ve been using since it will override all data in the directory.</a:t>
            </a:r>
          </a:p>
          <a:p>
            <a:pPr lvl="1"/>
            <a:r>
              <a:rPr dirty="0"/>
              <a:t>Now go back to the code and then replace the </a:t>
            </a:r>
            <a:r>
              <a:rPr sz="1800" dirty="0">
                <a:latin typeface="Courier"/>
              </a:rPr>
              <a:t>.set({})</a:t>
            </a:r>
            <a:r>
              <a:rPr dirty="0"/>
              <a:t> method the </a:t>
            </a:r>
            <a:r>
              <a:rPr sz="1800" dirty="0">
                <a:latin typeface="Courier"/>
              </a:rPr>
              <a:t>.push({})</a:t>
            </a:r>
            <a:r>
              <a:rPr dirty="0"/>
              <a:t> method.</a:t>
            </a:r>
          </a:p>
          <a:p>
            <a:pPr lvl="1"/>
            <a:r>
              <a:rPr dirty="0"/>
              <a:t>Refresh the page in your browser and once again add a new user. Point out how this time, instead of replacing the old member, Firebase created a new separate entry. Create a few more users and allow students to see how the database responds.</a:t>
            </a:r>
          </a:p>
          <a:p>
            <a:pPr lvl="1"/>
            <a:r>
              <a:rPr dirty="0"/>
              <a:t>Explain that each of these entries that Firebase is creating are called “children”.</a:t>
            </a:r>
          </a:p>
          <a:p>
            <a:pPr lvl="1"/>
            <a:r>
              <a:rPr dirty="0"/>
              <a:t>Answer any questions students may have about this and then slack out the file </a:t>
            </a:r>
            <a:r>
              <a:rPr sz="1800" dirty="0">
                <a:latin typeface="Courier"/>
              </a:rPr>
              <a:t>02-recent-user-with-push.html</a:t>
            </a:r>
            <a:r>
              <a:rPr dirty="0"/>
              <a:t> in </a:t>
            </a:r>
            <a:r>
              <a:rPr sz="1800" dirty="0">
                <a:latin typeface="Courier"/>
              </a:rPr>
              <a:t>18-Push</a:t>
            </a:r>
            <a:r>
              <a:rPr dirty="0"/>
              <a:t> for them to see.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188914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6. Students Do: </a:t>
            </a:r>
            <a:br>
              <a:rPr lang="en-US" dirty="0"/>
            </a:br>
            <a:r>
              <a:rPr dirty="0"/>
              <a:t>Main Application - Push Phase</a:t>
            </a:r>
            <a:r>
              <a:rPr lang="en-US" dirty="0"/>
              <a:t> 2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7:2</a:t>
            </a:r>
            <a:r>
              <a:rPr dirty="0"/>
              <a:t>5 PM - 7:</a:t>
            </a:r>
            <a:r>
              <a:rPr lang="en-US" dirty="0"/>
              <a:t>50</a:t>
            </a:r>
            <a:r>
              <a:rPr dirty="0"/>
              <a:t> PM, (25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</a:t>
            </a:r>
            <a:r>
              <a:rPr dirty="0"/>
              <a:t>eturn to their main Employee Tracker application and slack out the following instructions.</a:t>
            </a:r>
          </a:p>
          <a:p>
            <a:pPr lvl="1"/>
            <a:r>
              <a:rPr b="1" dirty="0"/>
              <a:t>Instructions</a:t>
            </a:r>
          </a:p>
          <a:p>
            <a:pPr lvl="2"/>
            <a:r>
              <a:rPr dirty="0"/>
              <a:t>Using your newfound knowledge of the </a:t>
            </a:r>
            <a:r>
              <a:rPr sz="1800" dirty="0">
                <a:latin typeface="Courier"/>
              </a:rPr>
              <a:t>.push({})</a:t>
            </a:r>
            <a:r>
              <a:rPr dirty="0"/>
              <a:t> method, create the code necessary to push employee data into the database upon clicking the </a:t>
            </a:r>
            <a:r>
              <a:rPr sz="1800" dirty="0">
                <a:latin typeface="Courier"/>
              </a:rPr>
              <a:t>submit</a:t>
            </a:r>
            <a:r>
              <a:rPr dirty="0"/>
              <a:t> button on your webpage.</a:t>
            </a:r>
          </a:p>
          <a:p>
            <a:pPr lvl="2"/>
            <a:r>
              <a:rPr dirty="0"/>
              <a:t>NOTE: Don’t worry about getting the data to display in the HTML just yet. Just focus on getting data pushed to the database.</a:t>
            </a:r>
          </a:p>
          <a:p>
            <a:pPr lvl="2"/>
            <a:r>
              <a:rPr dirty="0"/>
              <a:t>If you finish early, begin reading about </a:t>
            </a:r>
            <a:r>
              <a:rPr sz="1800" dirty="0">
                <a:latin typeface="Courier"/>
              </a:rPr>
              <a:t>.on("</a:t>
            </a:r>
            <a:r>
              <a:rPr sz="1800" dirty="0" err="1">
                <a:latin typeface="Courier"/>
              </a:rPr>
              <a:t>child_added</a:t>
            </a:r>
            <a:r>
              <a:rPr sz="1800" dirty="0">
                <a:latin typeface="Courier"/>
              </a:rPr>
              <a:t>")</a:t>
            </a:r>
            <a:r>
              <a:rPr dirty="0"/>
              <a:t> in the Firebase documentation and/or the </a:t>
            </a:r>
            <a:r>
              <a:rPr dirty="0" err="1"/>
              <a:t>MomentJS</a:t>
            </a:r>
            <a:r>
              <a:rPr dirty="0"/>
              <a:t> library.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92" y="174254"/>
            <a:ext cx="9603275" cy="15074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7. Instructor Do: </a:t>
            </a:r>
            <a:br>
              <a:rPr lang="en-US" dirty="0"/>
            </a:br>
            <a:r>
              <a:rPr dirty="0"/>
              <a:t>Intro to </a:t>
            </a:r>
            <a:r>
              <a:rPr dirty="0" err="1"/>
              <a:t>Child_Added</a:t>
            </a:r>
            <a:r>
              <a:rPr dirty="0"/>
              <a:t> </a:t>
            </a:r>
            <a:br>
              <a:rPr lang="en-US" dirty="0"/>
            </a:br>
            <a:r>
              <a:rPr dirty="0"/>
              <a:t>(7:</a:t>
            </a:r>
            <a:r>
              <a:rPr lang="en-US" dirty="0"/>
              <a:t>5</a:t>
            </a:r>
            <a:r>
              <a:rPr dirty="0"/>
              <a:t>0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8:05</a:t>
            </a:r>
            <a:r>
              <a:rPr dirty="0"/>
              <a:t> PM,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07-firebase/01-Activities/19-Add_Child/recent-user-with-all-users-</a:t>
            </a:r>
            <a:r>
              <a:rPr lang="en-US" dirty="0" err="1"/>
              <a:t>solved.html</a:t>
            </a:r>
            <a:endParaRPr lang="en-US" dirty="0"/>
          </a:p>
          <a:p>
            <a:pPr lvl="1"/>
            <a:r>
              <a:rPr dirty="0"/>
              <a:t>Demonstrate to students how the previous Recent-User example has been expanded to not only showcase the most recent users, but also to create a running list of users.</a:t>
            </a:r>
          </a:p>
          <a:p>
            <a:pPr lvl="1"/>
            <a:r>
              <a:rPr dirty="0"/>
              <a:t>Show students that the Firebase Database is keeping a running list of all the users as “children” and that we are using a new Firebase method to retrieve and display the children data in our HTML.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0"/>
            <a:ext cx="9603275" cy="5466345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07-firebase/01-Activities/19-Add_Child/recent-user-with-all-users-</a:t>
            </a:r>
            <a:r>
              <a:rPr lang="en-US" dirty="0" err="1"/>
              <a:t>solved.html</a:t>
            </a:r>
            <a:endParaRPr lang="en-US" dirty="0"/>
          </a:p>
          <a:p>
            <a:pPr lvl="1"/>
            <a:r>
              <a:rPr dirty="0"/>
              <a:t>First, point out that we’ve kept the same .push({}) method to send data into our database.</a:t>
            </a:r>
          </a:p>
          <a:p>
            <a:pPr lvl="1"/>
            <a:r>
              <a:rPr dirty="0"/>
              <a:t>Be sure to point out that we’ve added a special property called </a:t>
            </a:r>
            <a:r>
              <a:rPr sz="2000" dirty="0" err="1">
                <a:latin typeface="Courier"/>
              </a:rPr>
              <a:t>Firebase.ServerValue.TIMESTAMP</a:t>
            </a:r>
            <a:r>
              <a:rPr dirty="0"/>
              <a:t>. </a:t>
            </a:r>
            <a:endParaRPr lang="en-US" dirty="0"/>
          </a:p>
          <a:p>
            <a:pPr lvl="1"/>
            <a:r>
              <a:rPr dirty="0"/>
              <a:t>This will add a timestamp in </a:t>
            </a:r>
            <a:r>
              <a:rPr dirty="0" err="1"/>
              <a:t>unix</a:t>
            </a:r>
            <a:r>
              <a:rPr dirty="0"/>
              <a:t> format in our database.</a:t>
            </a:r>
          </a:p>
          <a:p>
            <a:pPr lvl="1"/>
            <a:r>
              <a:rPr lang="en-US" dirty="0"/>
              <a:t>I</a:t>
            </a:r>
            <a:r>
              <a:rPr dirty="0"/>
              <a:t>nstead of using the </a:t>
            </a:r>
            <a:r>
              <a:rPr sz="2000" dirty="0">
                <a:latin typeface="Courier"/>
              </a:rPr>
              <a:t>.on("value")</a:t>
            </a:r>
            <a:r>
              <a:rPr dirty="0"/>
              <a:t> function, we have replaced it with </a:t>
            </a:r>
            <a:r>
              <a:rPr sz="2000" dirty="0">
                <a:latin typeface="Courier"/>
              </a:rPr>
              <a:t>.on("</a:t>
            </a:r>
            <a:r>
              <a:rPr sz="2000" dirty="0" err="1">
                <a:latin typeface="Courier"/>
              </a:rPr>
              <a:t>child_added</a:t>
            </a:r>
            <a:r>
              <a:rPr sz="2000" dirty="0">
                <a:latin typeface="Courier"/>
              </a:rPr>
              <a:t>")</a:t>
            </a:r>
            <a:r>
              <a:rPr dirty="0"/>
              <a:t>.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dirty="0"/>
              <a:t>his event gets run both at the start of our application run AND whenever a new child (i.e. user) is added to the DB. </a:t>
            </a:r>
            <a:endParaRPr lang="en-US" dirty="0"/>
          </a:p>
          <a:p>
            <a:pPr lvl="1"/>
            <a:r>
              <a:rPr dirty="0"/>
              <a:t>Point out that all data is stored in the </a:t>
            </a:r>
            <a:r>
              <a:rPr sz="2000" dirty="0" err="1">
                <a:latin typeface="Courier"/>
              </a:rPr>
              <a:t>childSnapshot</a:t>
            </a:r>
            <a:r>
              <a:rPr dirty="0"/>
              <a:t> variable.</a:t>
            </a:r>
          </a:p>
          <a:p>
            <a:pPr lvl="1"/>
            <a:r>
              <a:rPr lang="en-US" dirty="0"/>
              <a:t>W</a:t>
            </a:r>
            <a:r>
              <a:rPr dirty="0"/>
              <a:t>e have this </a:t>
            </a:r>
            <a:r>
              <a:rPr sz="2000" dirty="0">
                <a:latin typeface="Courier"/>
              </a:rPr>
              <a:t>.</a:t>
            </a:r>
            <a:r>
              <a:rPr sz="2000" dirty="0" err="1">
                <a:latin typeface="Courier"/>
              </a:rPr>
              <a:t>orderByChild</a:t>
            </a:r>
            <a:r>
              <a:rPr dirty="0"/>
              <a:t> method which sorts all or the records in our database by date</a:t>
            </a:r>
            <a:endParaRPr lang="en-US" dirty="0"/>
          </a:p>
          <a:p>
            <a:pPr lvl="1"/>
            <a:r>
              <a:rPr dirty="0"/>
              <a:t>then shows us only the most recent record </a:t>
            </a:r>
            <a:endParaRPr lang="en-US" dirty="0"/>
          </a:p>
          <a:p>
            <a:pPr lvl="1"/>
            <a:r>
              <a:rPr dirty="0"/>
              <a:t>(for the “Recent Member” Card). Again that record is stored in </a:t>
            </a:r>
            <a:r>
              <a:rPr sz="2000" dirty="0">
                <a:latin typeface="Courier"/>
              </a:rPr>
              <a:t>snapshot</a:t>
            </a:r>
            <a:r>
              <a:rPr dirty="0"/>
              <a:t> variable.</a:t>
            </a:r>
          </a:p>
          <a:p>
            <a:pPr lvl="1"/>
            <a:r>
              <a:rPr lang="en-US" dirty="0"/>
              <a:t>You</a:t>
            </a:r>
            <a:r>
              <a:rPr dirty="0"/>
              <a:t> will be using this code as an example for </a:t>
            </a:r>
            <a:r>
              <a:rPr lang="en-US" dirty="0"/>
              <a:t>your</a:t>
            </a:r>
            <a:r>
              <a:rPr dirty="0"/>
              <a:t> Employee Tracking application.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9. </a:t>
            </a:r>
            <a:r>
              <a:rPr lang="en-US" dirty="0"/>
              <a:t>BREAK &amp; CODING TIME (8:00 – 8:30)</a:t>
            </a:r>
            <a:r>
              <a:rPr dirty="0"/>
              <a:t> </a:t>
            </a:r>
            <a:br>
              <a:rPr lang="en-US" dirty="0"/>
            </a:b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25833"/>
            <a:ext cx="9603275" cy="15279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8. Students Do: </a:t>
            </a:r>
            <a:br>
              <a:rPr lang="en-US" dirty="0"/>
            </a:br>
            <a:r>
              <a:rPr dirty="0"/>
              <a:t>Main Application </a:t>
            </a:r>
            <a:r>
              <a:rPr lang="en-US" dirty="0"/>
              <a:t>–</a:t>
            </a:r>
            <a:r>
              <a:rPr dirty="0"/>
              <a:t> </a:t>
            </a:r>
            <a:r>
              <a:rPr dirty="0" err="1"/>
              <a:t>Child_Added</a:t>
            </a:r>
            <a:r>
              <a:rPr dirty="0"/>
              <a:t> Phase </a:t>
            </a:r>
            <a:r>
              <a:rPr lang="en-US" dirty="0"/>
              <a:t>III</a:t>
            </a:r>
            <a:br>
              <a:rPr lang="en-US" dirty="0"/>
            </a:br>
            <a:r>
              <a:rPr dirty="0"/>
              <a:t>(</a:t>
            </a:r>
            <a:r>
              <a:rPr lang="en-US" dirty="0"/>
              <a:t>8:05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8</a:t>
            </a:r>
            <a:r>
              <a:rPr lang="en-US" dirty="0"/>
              <a:t>:30</a:t>
            </a:r>
            <a:r>
              <a:rPr dirty="0"/>
              <a:t> PM, (25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Using your newfound knowledge of the </a:t>
            </a:r>
            <a:r>
              <a:rPr sz="2200" dirty="0">
                <a:latin typeface="Courier"/>
              </a:rPr>
              <a:t>.on("</a:t>
            </a:r>
            <a:r>
              <a:rPr sz="2200" dirty="0" err="1">
                <a:latin typeface="Courier"/>
              </a:rPr>
              <a:t>child_added</a:t>
            </a:r>
            <a:r>
              <a:rPr sz="2200" dirty="0">
                <a:latin typeface="Courier"/>
              </a:rPr>
              <a:t>")</a:t>
            </a:r>
            <a:r>
              <a:rPr dirty="0"/>
              <a:t> method, begin to retrieve your employee data from the database and populating the records into your table.</a:t>
            </a:r>
          </a:p>
          <a:p>
            <a:r>
              <a:rPr dirty="0"/>
              <a:t>Note: Don’t worry about calculating Months Worked or the Total Billed just yet. Just focus on retrieving the data that is already in the database.</a:t>
            </a:r>
          </a:p>
          <a:p>
            <a:r>
              <a:rPr dirty="0"/>
              <a:t>If you finish easily, continue refining the aesthetics of your website, consider incorporating “update” or “delete” employee buttons, or begin reading up on the </a:t>
            </a:r>
            <a:r>
              <a:rPr dirty="0" err="1"/>
              <a:t>MomentJS</a:t>
            </a:r>
            <a:r>
              <a:rPr dirty="0"/>
              <a:t> library.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9191"/>
            <a:ext cx="9603275" cy="16645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10. Instructor Do: </a:t>
            </a:r>
            <a:br>
              <a:rPr lang="en-US" dirty="0"/>
            </a:br>
            <a:r>
              <a:rPr dirty="0"/>
              <a:t>Intro to </a:t>
            </a:r>
            <a:r>
              <a:rPr dirty="0" err="1"/>
              <a:t>MomentJS</a:t>
            </a:r>
            <a:r>
              <a:rPr dirty="0"/>
              <a:t> </a:t>
            </a:r>
            <a:br>
              <a:rPr lang="en-US" dirty="0"/>
            </a:br>
            <a:r>
              <a:rPr dirty="0"/>
              <a:t>(8:35 PM - 8:40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http://momentjs.com/</a:t>
            </a:r>
            <a:endParaRPr lang="en-US" dirty="0"/>
          </a:p>
          <a:p>
            <a:r>
              <a:rPr lang="en-US" dirty="0"/>
              <a:t>I</a:t>
            </a:r>
            <a:r>
              <a:rPr dirty="0"/>
              <a:t>n web development, there are often numerous instances where one needs to work with or manipulate dates and times. </a:t>
            </a:r>
            <a:endParaRPr lang="en-US" dirty="0"/>
          </a:p>
          <a:p>
            <a:r>
              <a:rPr dirty="0"/>
              <a:t>Using native JavaScript this can be difficult because parsing out a date like “3/3/2016 03:25 AM” is not straightforward.</a:t>
            </a:r>
          </a:p>
          <a:p>
            <a:r>
              <a:rPr dirty="0" err="1"/>
              <a:t>MomentJS</a:t>
            </a:r>
            <a:r>
              <a:rPr dirty="0"/>
              <a:t> provides a standardized set of tools for parsing, adding, subtracting, and comparing datetimes.</a:t>
            </a:r>
          </a:p>
          <a:p>
            <a:r>
              <a:rPr dirty="0"/>
              <a:t>Show students a very simple example of using the </a:t>
            </a:r>
            <a:r>
              <a:rPr dirty="0" err="1"/>
              <a:t>momentjs</a:t>
            </a:r>
            <a:r>
              <a:rPr dirty="0"/>
              <a:t> library. </a:t>
            </a:r>
            <a:endParaRPr lang="en-US" dirty="0"/>
          </a:p>
          <a:p>
            <a:r>
              <a:rPr lang="en-US" dirty="0"/>
              <a:t>07-firebase/01-Activities/20-MomentJS/Solved/</a:t>
            </a:r>
            <a:r>
              <a:rPr lang="en-US" dirty="0" err="1"/>
              <a:t>momentjs</a:t>
            </a:r>
            <a:r>
              <a:rPr lang="en-US" dirty="0"/>
              <a:t>-activity-</a:t>
            </a:r>
            <a:r>
              <a:rPr lang="en-US" dirty="0" err="1"/>
              <a:t>solved.html</a:t>
            </a:r>
            <a:endParaRPr lang="en-US" dirty="0"/>
          </a:p>
          <a:p>
            <a:r>
              <a:rPr dirty="0"/>
              <a:t>formatting the current datetime into a readable format.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PreClass</a:t>
            </a:r>
            <a:r>
              <a:rPr lang="en" dirty="0"/>
              <a:t> Drill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4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52261"/>
            <a:ext cx="9603275" cy="16014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11. Students Do: </a:t>
            </a:r>
            <a:br>
              <a:rPr lang="en-US" dirty="0"/>
            </a:br>
            <a:r>
              <a:rPr dirty="0" err="1"/>
              <a:t>MomentJS</a:t>
            </a:r>
            <a:r>
              <a:rPr dirty="0"/>
              <a:t> Activity </a:t>
            </a:r>
            <a:br>
              <a:rPr lang="en-US" dirty="0"/>
            </a:br>
            <a:r>
              <a:rPr dirty="0"/>
              <a:t>(8:40 PM - 8:55 PM,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</a:t>
            </a:r>
            <a:r>
              <a:rPr dirty="0"/>
              <a:t>s web developers one challenge that’s a big part of the job is reading documentation and quickly becoming familiar with how to use it on your own. </a:t>
            </a:r>
            <a:endParaRPr lang="en-US" dirty="0"/>
          </a:p>
          <a:p>
            <a:pPr lvl="1"/>
            <a:r>
              <a:rPr dirty="0"/>
              <a:t>So for the next few moments </a:t>
            </a:r>
            <a:r>
              <a:rPr lang="en-US" dirty="0"/>
              <a:t>you</a:t>
            </a:r>
            <a:r>
              <a:rPr dirty="0"/>
              <a:t> will be working on an activity in which they will use more advanced features of the </a:t>
            </a:r>
            <a:r>
              <a:rPr dirty="0" err="1"/>
              <a:t>MomentJS</a:t>
            </a:r>
            <a:r>
              <a:rPr dirty="0"/>
              <a:t> library.</a:t>
            </a:r>
          </a:p>
          <a:p>
            <a:pPr lvl="1"/>
            <a:r>
              <a:rPr lang="en-US" dirty="0">
                <a:latin typeface="Courier"/>
              </a:rPr>
              <a:t>07-firebase/01-Activities/20-MomentJS/Unsolved/</a:t>
            </a:r>
            <a:r>
              <a:rPr lang="en-US" dirty="0" err="1">
                <a:latin typeface="Courier"/>
              </a:rPr>
              <a:t>momentjs-activity.html</a:t>
            </a:r>
            <a:endParaRPr lang="en-US" dirty="0">
              <a:latin typeface="Courier"/>
            </a:endParaRPr>
          </a:p>
          <a:p>
            <a:pPr lvl="1"/>
            <a:r>
              <a:rPr dirty="0"/>
              <a:t>Complete each of the activities listed in the comments.</a:t>
            </a:r>
          </a:p>
          <a:p>
            <a:pPr lvl="2"/>
            <a:r>
              <a:rPr dirty="0"/>
              <a:t>Note: You don’t need to go in order.</a:t>
            </a:r>
          </a:p>
          <a:p>
            <a:pPr lvl="2"/>
            <a:r>
              <a:rPr dirty="0"/>
              <a:t>Note: Don’t let the simple example fool you. Working with a new library can be tough. Be prepared to get frustrated. Stick with it!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1741"/>
            <a:ext cx="9603275" cy="16120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12. Instructor Do: </a:t>
            </a:r>
            <a:br>
              <a:rPr lang="en-US" dirty="0"/>
            </a:br>
            <a:r>
              <a:rPr dirty="0" err="1"/>
              <a:t>MomentJS</a:t>
            </a:r>
            <a:r>
              <a:rPr dirty="0"/>
              <a:t> Activity Review </a:t>
            </a:r>
            <a:br>
              <a:rPr lang="en-US" dirty="0"/>
            </a:br>
            <a:r>
              <a:rPr dirty="0"/>
              <a:t>(8:55 PM - 9:00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07-firebase/01-Activities/20-MomentJS/Solved/</a:t>
            </a:r>
            <a:r>
              <a:rPr lang="en-US" dirty="0" err="1"/>
              <a:t>momentjs</a:t>
            </a:r>
            <a:r>
              <a:rPr lang="en-US" dirty="0"/>
              <a:t>-activity-</a:t>
            </a:r>
            <a:r>
              <a:rPr lang="en-US" dirty="0" err="1"/>
              <a:t>solved.html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73271"/>
            <a:ext cx="9603275" cy="15804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13. Students Do: </a:t>
            </a:r>
            <a:br>
              <a:rPr lang="en-US" dirty="0"/>
            </a:br>
            <a:r>
              <a:rPr dirty="0"/>
              <a:t>Main Application - Datetime Manipulation </a:t>
            </a:r>
            <a:br>
              <a:rPr lang="en-US" dirty="0"/>
            </a:br>
            <a:r>
              <a:rPr dirty="0"/>
              <a:t>(9:00 PM - 9:10 PM,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Now, attempt to complete the Employee Tracker application, 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dirty="0"/>
              <a:t>tilizing </a:t>
            </a:r>
            <a:r>
              <a:rPr lang="en-US" dirty="0"/>
              <a:t>your</a:t>
            </a:r>
            <a:r>
              <a:rPr dirty="0"/>
              <a:t> newfound datetime knowledge </a:t>
            </a:r>
            <a:endParaRPr lang="en-US" dirty="0"/>
          </a:p>
          <a:p>
            <a:pPr lvl="1"/>
            <a:r>
              <a:rPr dirty="0"/>
              <a:t>to calculate the number of months worked and subsequently the total amount billed.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24046"/>
            <a:ext cx="9603275" cy="15497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14. Instructor Do: </a:t>
            </a:r>
            <a:br>
              <a:rPr lang="en-US" dirty="0"/>
            </a:br>
            <a:r>
              <a:rPr dirty="0"/>
              <a:t>Recap the Employee Tracker application </a:t>
            </a:r>
            <a:br>
              <a:rPr lang="en-US" dirty="0"/>
            </a:br>
            <a:r>
              <a:rPr dirty="0"/>
              <a:t>(9:10 PM - 9:15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128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07-firebase/01-Activities/17-TimeSheet/Solved/</a:t>
            </a:r>
            <a:r>
              <a:rPr lang="en-US" dirty="0" err="1"/>
              <a:t>timesheetLogic.js</a:t>
            </a:r>
            <a:endParaRPr lang="en-US" dirty="0"/>
          </a:p>
          <a:p>
            <a:pPr lvl="1"/>
            <a:r>
              <a:rPr dirty="0"/>
              <a:t>Employee Tracking Application. </a:t>
            </a:r>
            <a:r>
              <a:rPr lang="en-US" dirty="0"/>
              <a:t>- It</a:t>
            </a:r>
            <a:r>
              <a:rPr dirty="0"/>
              <a:t> is nearly identical in structure to the </a:t>
            </a:r>
            <a:r>
              <a:rPr dirty="0" err="1"/>
              <a:t>TrainTime</a:t>
            </a:r>
            <a:r>
              <a:rPr dirty="0"/>
              <a:t> Homework.</a:t>
            </a:r>
          </a:p>
          <a:p>
            <a:pPr lvl="1"/>
            <a:r>
              <a:rPr dirty="0"/>
              <a:t>There are two major </a:t>
            </a:r>
            <a:r>
              <a:rPr sz="2000" dirty="0">
                <a:latin typeface="Courier"/>
              </a:rPr>
              <a:t>.on</a:t>
            </a:r>
            <a:r>
              <a:rPr dirty="0"/>
              <a:t> events.</a:t>
            </a:r>
          </a:p>
          <a:p>
            <a:pPr lvl="1"/>
            <a:r>
              <a:rPr dirty="0"/>
              <a:t>The first is the </a:t>
            </a:r>
            <a:r>
              <a:rPr sz="2000" dirty="0">
                <a:latin typeface="Courier"/>
              </a:rPr>
              <a:t>.on("click")</a:t>
            </a:r>
            <a:r>
              <a:rPr dirty="0"/>
              <a:t>. This event takes data from the textboxes and relays it to the database.</a:t>
            </a:r>
          </a:p>
          <a:p>
            <a:pPr lvl="1"/>
            <a:r>
              <a:rPr dirty="0"/>
              <a:t>The second is the </a:t>
            </a:r>
            <a:r>
              <a:rPr dirty="0">
                <a:latin typeface="Courier"/>
              </a:rPr>
              <a:t>.on("</a:t>
            </a:r>
            <a:r>
              <a:rPr dirty="0" err="1">
                <a:latin typeface="Courier"/>
              </a:rPr>
              <a:t>child_added</a:t>
            </a:r>
            <a:r>
              <a:rPr dirty="0">
                <a:latin typeface="Courier"/>
              </a:rPr>
              <a:t>")</a:t>
            </a:r>
            <a:r>
              <a:rPr dirty="0"/>
              <a:t>. This event retrieves data from the database and displays it in the HTML. This event gets run both at the beginning of the application’s launch and each time a new entry is added to the database.</a:t>
            </a:r>
          </a:p>
          <a:p>
            <a:pPr lvl="1"/>
            <a:r>
              <a:rPr lang="en-US" dirty="0"/>
              <a:t>W</a:t>
            </a:r>
            <a:r>
              <a:rPr dirty="0"/>
              <a:t>e use </a:t>
            </a:r>
            <a:r>
              <a:rPr dirty="0" err="1"/>
              <a:t>moment.js</a:t>
            </a:r>
            <a:r>
              <a:rPr dirty="0"/>
              <a:t> to calculate the difference between the current time and the time of the employee’s start date. </a:t>
            </a:r>
            <a:endParaRPr lang="en-US" dirty="0"/>
          </a:p>
          <a:p>
            <a:pPr lvl="1"/>
            <a:r>
              <a:rPr lang="en-US" dirty="0"/>
              <a:t>You</a:t>
            </a:r>
            <a:r>
              <a:rPr dirty="0"/>
              <a:t> will have one more example of using </a:t>
            </a:r>
            <a:r>
              <a:rPr dirty="0" err="1"/>
              <a:t>MomentJS</a:t>
            </a:r>
            <a:r>
              <a:rPr dirty="0"/>
              <a:t> that will help if they struggled with this part (the next activity).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15. Everyone Do: Traintime Prediction (9:15 PM - 9:25 PM,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t>Open the Homework-7 solution for TrainTime in the browser.</a:t>
            </a:r>
          </a:p>
          <a:p>
            <a:pPr lvl="1"/>
            <a:r>
              <a:t>Remind students how this application works. Point out that, in this application, administrators input the time for the first train of the day and the frequency with which a train arrives at a station. With this information the application AUTOMATICALLY calculates the next arrival time.</a:t>
            </a:r>
          </a:p>
          <a:p>
            <a:pPr lvl="1"/>
            <a:r>
              <a:t>This is trickier than it seems and requires a bit of math.</a:t>
            </a:r>
          </a:p>
          <a:p>
            <a:pPr lvl="1"/>
            <a:r>
              <a:t>Let them know that you won’t be giving them the answer to this question.</a:t>
            </a:r>
          </a:p>
          <a:p>
            <a:pPr lvl="1"/>
            <a:r>
              <a:t>Then slack out the following instructions to students:</a:t>
            </a:r>
          </a:p>
          <a:p>
            <a:pPr lvl="1"/>
            <a:r>
              <a:rPr b="1"/>
              <a:t>Instructions:</a:t>
            </a:r>
          </a:p>
          <a:p>
            <a:pPr lvl="2"/>
            <a:r>
              <a:t>With your group write out the steps you would use “mathematically” to determine the answer to the following situation:</a:t>
            </a:r>
          </a:p>
          <a:p>
            <a:pPr lvl="2"/>
            <a:r>
              <a:t>Assuming:</a:t>
            </a:r>
          </a:p>
          <a:p>
            <a:pPr lvl="3">
              <a:buAutoNum type="arabicPeriod"/>
            </a:pPr>
            <a:r>
              <a:t>The first train of the day comes in at 3:00 AM.</a:t>
            </a:r>
          </a:p>
          <a:p>
            <a:pPr lvl="3">
              <a:buAutoNum type="arabicPeriod"/>
            </a:pPr>
            <a:r>
              <a:t>The train runs every 17 minutes</a:t>
            </a:r>
          </a:p>
          <a:p>
            <a:pPr lvl="3">
              <a:buAutoNum type="arabicPeriod"/>
            </a:pPr>
            <a:r>
              <a:t>The current time is 7:12 PM.</a:t>
            </a:r>
          </a:p>
          <a:p>
            <a:pPr lvl="3">
              <a:buAutoNum type="arabicPeriod"/>
            </a:pPr>
            <a:r>
              <a:t>There have been no delays and will be no delays.</a:t>
            </a:r>
          </a:p>
          <a:p>
            <a:pPr lvl="2"/>
            <a:r>
              <a:t>Question:</a:t>
            </a:r>
          </a:p>
          <a:p>
            <a:pPr lvl="3">
              <a:buAutoNum type="arabicPeriod"/>
            </a:pPr>
            <a:r>
              <a:t>How many minutes away is the next train?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16. Everyone Do: Traintime Prediction (9:25 PM - 9:40 PM,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Again, let students know that you won’t be giving them the answer.</a:t>
            </a:r>
          </a:p>
          <a:p>
            <a:pPr lvl="1"/>
            <a:r>
              <a:t>Instead, slack out the following:</a:t>
            </a:r>
          </a:p>
          <a:p>
            <a:pPr lvl="1"/>
            <a:r>
              <a:rPr b="1"/>
              <a:t>File:</a:t>
            </a:r>
          </a:p>
          <a:p>
            <a:pPr lvl="2"/>
            <a:r>
              <a:rPr sz="1800">
                <a:latin typeface="Courier"/>
              </a:rPr>
              <a:t>train-example.html</a:t>
            </a:r>
            <a:r>
              <a:t> in </a:t>
            </a:r>
            <a:r>
              <a:rPr sz="1800">
                <a:latin typeface="Courier"/>
              </a:rPr>
              <a:t>21-TrainPredictions</a:t>
            </a:r>
          </a:p>
          <a:p>
            <a:pPr lvl="1"/>
            <a:r>
              <a:rPr b="1"/>
              <a:t>Instructions:</a:t>
            </a:r>
          </a:p>
          <a:p>
            <a:pPr lvl="2"/>
            <a:r>
              <a:t>Using the comments in the code as a guide, determine the mathematical formula for calculating train times.</a:t>
            </a:r>
          </a:p>
          <a:p>
            <a:pPr lvl="2"/>
            <a:r>
              <a:t>Then explain to one another how the code works (line by line) and how it could be used in relationship to the homework assignment.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BE4F-BDA6-214A-B311-8B12FD6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</a:t>
            </a:r>
            <a:r>
              <a:rPr lang="en-US"/>
              <a:t>HELL (6:00 – 6:20, 20 </a:t>
            </a:r>
            <a:r>
              <a:rPr lang="en-US" dirty="0"/>
              <a:t>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98B9E9-B5AE-2247-A961-AD0879F1F4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CC71-3136-4D40-AB87-1B2EB408CEB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33" y="872360"/>
            <a:ext cx="12192000" cy="56695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urier"/>
              </a:rPr>
              <a:t>Without running the code, determine what the following code will output and why:
</a:t>
            </a:r>
            <a:r>
              <a:rPr lang="en-US" sz="1800" dirty="0">
                <a:latin typeface="Courier"/>
              </a:rPr>
              <a:t>var a = 1;
function outer(){
    var a = 2;
    function inner(){
        a++;
    	 </a:t>
            </a:r>
            <a:r>
              <a:rPr lang="en-US" sz="1800" dirty="0" err="1">
                <a:latin typeface="Courier"/>
              </a:rPr>
              <a:t>console.log</a:t>
            </a:r>
            <a:r>
              <a:rPr lang="en-US" sz="1800" dirty="0">
                <a:latin typeface="Courier"/>
              </a:rPr>
              <a:t>(a);
        var a = 5;
    }
    inner();
}
outer();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57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CE7-6673-C54E-9889-70DD37B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SCOPE HELL Solution (6:20 – 6:10, 1- 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6EBA81-C2D0-BE4A-84F8-9D49DE3FA1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789B-4663-D046-86D1-9A027B0A0C09}"/>
              </a:ext>
            </a:extLst>
          </p:cNvPr>
          <p:cNvSpPr txBox="1"/>
          <p:nvPr/>
        </p:nvSpPr>
        <p:spPr>
          <a:xfrm>
            <a:off x="133252" y="923222"/>
            <a:ext cx="12075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Outtput</a:t>
            </a:r>
            <a:r>
              <a:rPr lang="en-US" sz="2400" dirty="0"/>
              <a:t> will be </a:t>
            </a:r>
            <a:r>
              <a:rPr lang="en-US" sz="2400" dirty="0" err="1">
                <a:latin typeface="Courier"/>
              </a:rPr>
              <a:t>NaN</a:t>
            </a:r>
            <a:r>
              <a:rPr lang="en-US" sz="2400" dirty="0"/>
              <a:t>.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Inside </a:t>
            </a:r>
            <a:r>
              <a:rPr lang="en-US" sz="2400" dirty="0">
                <a:latin typeface="Courier"/>
              </a:rPr>
              <a:t>inner</a:t>
            </a:r>
            <a:r>
              <a:rPr lang="en-US" sz="2400" dirty="0"/>
              <a:t> we have declared a variable ‘</a:t>
            </a:r>
            <a:r>
              <a:rPr lang="en-US" sz="2400" dirty="0">
                <a:latin typeface="Courier"/>
              </a:rPr>
              <a:t>a’</a:t>
            </a:r>
            <a:r>
              <a:rPr lang="en-US" sz="2400" dirty="0"/>
              <a:t> with the var keyword, 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so when we reference ‘</a:t>
            </a:r>
            <a:r>
              <a:rPr lang="en-US" sz="2400" dirty="0">
                <a:latin typeface="Courier"/>
              </a:rPr>
              <a:t>a’</a:t>
            </a:r>
            <a:r>
              <a:rPr lang="en-US" sz="2400" dirty="0"/>
              <a:t> inside of </a:t>
            </a:r>
            <a:r>
              <a:rPr lang="en-US" sz="2400" dirty="0">
                <a:latin typeface="Courier"/>
              </a:rPr>
              <a:t>inner</a:t>
            </a:r>
            <a:r>
              <a:rPr lang="en-US" sz="2400" dirty="0"/>
              <a:t>, it will always look to </a:t>
            </a:r>
            <a:r>
              <a:rPr lang="en-US" sz="2400" i="1" dirty="0"/>
              <a:t>that</a:t>
            </a:r>
            <a:r>
              <a:rPr lang="en-US" sz="2400" dirty="0"/>
              <a:t> ‘</a:t>
            </a:r>
            <a:r>
              <a:rPr lang="en-US" sz="2400" dirty="0">
                <a:latin typeface="Courier"/>
              </a:rPr>
              <a:t>a'</a:t>
            </a:r>
            <a:endParaRPr lang="en-US" sz="2400" dirty="0"/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- not the one declared in </a:t>
            </a:r>
            <a:r>
              <a:rPr lang="en-US" sz="2400" dirty="0">
                <a:latin typeface="Courier"/>
              </a:rPr>
              <a:t>outer</a:t>
            </a:r>
            <a:r>
              <a:rPr lang="en-US" sz="2400" dirty="0"/>
              <a:t> or globally.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referencing ‘</a:t>
            </a:r>
            <a:r>
              <a:rPr lang="en-US" sz="2400" dirty="0">
                <a:latin typeface="Courier"/>
              </a:rPr>
              <a:t>a’</a:t>
            </a:r>
            <a:r>
              <a:rPr lang="en-US" sz="2400" dirty="0"/>
              <a:t> twice before it is declared, but that does </a:t>
            </a:r>
            <a:r>
              <a:rPr lang="en-US" sz="2400" i="1" dirty="0"/>
              <a:t>not</a:t>
            </a:r>
            <a:r>
              <a:rPr lang="en-US" sz="2400" dirty="0"/>
              <a:t> give us a reference error.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In JavaScript, variable declarations are </a:t>
            </a:r>
            <a:r>
              <a:rPr lang="en-US" sz="2400" b="1" dirty="0"/>
              <a:t>hoisted</a:t>
            </a:r>
            <a:r>
              <a:rPr lang="en-US" sz="2400" dirty="0"/>
              <a:t>, </a:t>
            </a:r>
          </a:p>
          <a:p>
            <a:pPr marL="45720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meaning ‘</a:t>
            </a:r>
            <a:r>
              <a:rPr lang="en-US" sz="2400" dirty="0">
                <a:latin typeface="Courier"/>
              </a:rPr>
              <a:t>var a’</a:t>
            </a:r>
            <a:r>
              <a:rPr lang="en-US" sz="2400" dirty="0"/>
              <a:t> is essentially moved to the </a:t>
            </a:r>
            <a:r>
              <a:rPr lang="en-US" sz="2400" b="1" i="1" dirty="0"/>
              <a:t>top line</a:t>
            </a:r>
            <a:r>
              <a:rPr lang="en-US" sz="2400" dirty="0"/>
              <a:t> of the function, 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but the assignment ‘</a:t>
            </a:r>
            <a:r>
              <a:rPr lang="en-US" sz="2400" dirty="0">
                <a:latin typeface="Courier"/>
              </a:rPr>
              <a:t>= 5’</a:t>
            </a:r>
            <a:r>
              <a:rPr lang="en-US" sz="2400" dirty="0"/>
              <a:t> is not. So ‘</a:t>
            </a:r>
            <a:r>
              <a:rPr lang="en-US" sz="2400" dirty="0">
                <a:latin typeface="Courier"/>
              </a:rPr>
              <a:t>a’</a:t>
            </a:r>
            <a:r>
              <a:rPr lang="en-US" sz="2400" dirty="0"/>
              <a:t> is declared but has a value of </a:t>
            </a:r>
            <a:r>
              <a:rPr lang="en-US" sz="2400" dirty="0">
                <a:latin typeface="Courier"/>
              </a:rPr>
              <a:t>undefined</a:t>
            </a:r>
            <a:r>
              <a:rPr lang="en-US" sz="2400" dirty="0"/>
              <a:t> until the line ‘</a:t>
            </a:r>
            <a:r>
              <a:rPr lang="en-US" sz="2400" dirty="0">
                <a:latin typeface="Courier"/>
              </a:rPr>
              <a:t>var a = 5;’</a:t>
            </a:r>
            <a:r>
              <a:rPr lang="en-US" sz="2400" dirty="0"/>
              <a:t> is run.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"/>
              </a:rPr>
              <a:t>‘undefined’</a:t>
            </a:r>
            <a:r>
              <a:rPr lang="en-US" sz="2400" dirty="0"/>
              <a:t> is not a number so performing a mathematical operation on it, 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like the post-increment operation </a:t>
            </a:r>
            <a:r>
              <a:rPr lang="en-US" sz="2400" dirty="0">
                <a:latin typeface="Courier"/>
              </a:rPr>
              <a:t>++</a:t>
            </a:r>
            <a:r>
              <a:rPr lang="en-US" sz="2400" dirty="0"/>
              <a:t>, will result in a value of </a:t>
            </a:r>
            <a:r>
              <a:rPr lang="en-US" sz="2400" b="1" u="sng" dirty="0" err="1">
                <a:latin typeface="Courier"/>
              </a:rPr>
              <a:t>NaN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52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Admin Items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544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dirty="0"/>
              <a:t>Administration… (6:30 – 6:35 PM, 5 mins)</a:t>
            </a:r>
            <a:endParaRPr dirty="0"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5F05A3-243E-5743-A5AE-8ACF2637D5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F3F14-6B73-A342-96A2-6B3A009875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400" y="795130"/>
            <a:ext cx="12192000" cy="5760403"/>
          </a:xfrm>
        </p:spPr>
        <p:txBody>
          <a:bodyPr>
            <a:noAutofit/>
          </a:bodyPr>
          <a:lstStyle/>
          <a:p>
            <a:r>
              <a:rPr lang="en-US" dirty="0"/>
              <a:t>Homework #6 (GIPHY.COM)</a:t>
            </a:r>
          </a:p>
          <a:p>
            <a:pPr lvl="1"/>
            <a:r>
              <a:rPr lang="en-US" sz="2000" dirty="0"/>
              <a:t>Due Tuesday, June 25th, @11:59pm</a:t>
            </a:r>
          </a:p>
          <a:p>
            <a:pPr lvl="1"/>
            <a:r>
              <a:rPr lang="en-US" sz="2000" dirty="0"/>
              <a:t>Turn in whatever you have!</a:t>
            </a:r>
          </a:p>
          <a:p>
            <a:r>
              <a:rPr lang="en-US" dirty="0"/>
              <a:t>Homework #7 (Firebase) </a:t>
            </a:r>
            <a:r>
              <a:rPr lang="en-US" b="1" i="1" u="sng" dirty="0"/>
              <a:t>DEMONSTRATION</a:t>
            </a:r>
          </a:p>
          <a:p>
            <a:pPr lvl="1"/>
            <a:r>
              <a:rPr lang="en-US" sz="2000" dirty="0"/>
              <a:t>Due Tuesday, July 2</a:t>
            </a:r>
            <a:r>
              <a:rPr lang="en-US" sz="2000" baseline="30000" dirty="0"/>
              <a:t>nd</a:t>
            </a:r>
            <a:r>
              <a:rPr lang="en-US" sz="2000" dirty="0"/>
              <a:t> @11:59pm</a:t>
            </a:r>
          </a:p>
          <a:p>
            <a:pPr lvl="1"/>
            <a:r>
              <a:rPr lang="en-US" sz="2000" dirty="0"/>
              <a:t>Turn in whatever you have!</a:t>
            </a:r>
          </a:p>
          <a:p>
            <a:r>
              <a:rPr lang="en-US" dirty="0"/>
              <a:t>Video Guide for this week: /07-firebase/</a:t>
            </a:r>
            <a:r>
              <a:rPr lang="en-US" dirty="0" err="1"/>
              <a:t>VideoGuide.md</a:t>
            </a:r>
            <a:endParaRPr lang="en-US" dirty="0"/>
          </a:p>
          <a:p>
            <a:r>
              <a:rPr lang="en-US" dirty="0"/>
              <a:t>Use Tutors if you need them</a:t>
            </a:r>
          </a:p>
          <a:p>
            <a:r>
              <a:rPr lang="en-US" dirty="0"/>
              <a:t>When you get a SURVEY, be BRUTALLY HONEST!</a:t>
            </a:r>
          </a:p>
          <a:p>
            <a:r>
              <a:rPr lang="en-US" dirty="0"/>
              <a:t>Sign into </a:t>
            </a:r>
            <a:r>
              <a:rPr lang="en-US" dirty="0" err="1"/>
              <a:t>BootCampSpot</a:t>
            </a:r>
            <a:r>
              <a:rPr lang="en-US" dirty="0"/>
              <a:t> and mark your attendance</a:t>
            </a:r>
          </a:p>
          <a:p>
            <a:r>
              <a:rPr lang="en-US" dirty="0"/>
              <a:t>Any Questions from Last Time?</a:t>
            </a:r>
          </a:p>
          <a:p>
            <a:r>
              <a:rPr lang="en-US" b="1" i="1" u="sng" dirty="0"/>
              <a:t>Holiday Thursday, July 4</a:t>
            </a:r>
            <a:r>
              <a:rPr lang="en-US" b="1" i="1" u="sng" baseline="30000" dirty="0"/>
              <a:t>th</a:t>
            </a:r>
            <a:r>
              <a:rPr lang="en-US" b="1" i="1" u="sng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4647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Class Objectives</a:t>
            </a:r>
          </a:p>
          <a:p>
            <a:pPr lvl="1"/>
            <a:r>
              <a:t>To provide a “real-world” application development scenario that utilizes HTML, CSS, Databases, and Data Manipulation</a:t>
            </a:r>
          </a:p>
          <a:p>
            <a:pPr lvl="1"/>
            <a:r>
              <a:t>To introduce the concept of creating lists and children using Firebase</a:t>
            </a:r>
          </a:p>
          <a:p>
            <a:pPr lvl="1"/>
            <a:r>
              <a:t>To introduce the MomentJS library for date-time manipulation</a:t>
            </a:r>
          </a:p>
          <a:p>
            <a:pPr lvl="1"/>
            <a:r>
              <a:t>To complete Timers and APIs Checkpoint.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155"/>
            <a:ext cx="9603275" cy="17066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1. Instructor Do: </a:t>
            </a:r>
            <a:br>
              <a:rPr lang="en-US" dirty="0"/>
            </a:br>
            <a:r>
              <a:rPr dirty="0"/>
              <a:t>Scenario Introduction +</a:t>
            </a:r>
            <a:br>
              <a:rPr lang="en-US" dirty="0"/>
            </a:br>
            <a:r>
              <a:rPr dirty="0"/>
              <a:t> Today’s Group Formation </a:t>
            </a:r>
            <a:br>
              <a:rPr lang="en-US" dirty="0"/>
            </a:br>
            <a:r>
              <a:rPr dirty="0"/>
              <a:t>(6:</a:t>
            </a:r>
            <a:r>
              <a:rPr lang="en-US" dirty="0"/>
              <a:t>3</a:t>
            </a:r>
            <a:r>
              <a:rPr dirty="0"/>
              <a:t>0 PM - 6:</a:t>
            </a:r>
            <a:r>
              <a:rPr lang="en-US" dirty="0"/>
              <a:t>4</a:t>
            </a:r>
            <a:r>
              <a:rPr dirty="0"/>
              <a:t>0 PM,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07-firebase/01-Activities/17-TimeSheet/Solved/</a:t>
            </a:r>
            <a:r>
              <a:rPr lang="en-US" dirty="0" err="1"/>
              <a:t>index.html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</a:t>
            </a:r>
            <a:r>
              <a:rPr dirty="0"/>
              <a:t>oday’s class will be to re-create this application.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73582"/>
            <a:ext cx="9603275" cy="53927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</a:t>
            </a:r>
            <a:r>
              <a:rPr dirty="0"/>
              <a:t>his application is intended to serve as a way for employers to monitor their </a:t>
            </a:r>
            <a:endParaRPr lang="en-US" dirty="0"/>
          </a:p>
          <a:p>
            <a:pPr lvl="2"/>
            <a:r>
              <a:rPr dirty="0"/>
              <a:t>employee names, </a:t>
            </a:r>
            <a:endParaRPr lang="en-US" dirty="0"/>
          </a:p>
          <a:p>
            <a:pPr lvl="2"/>
            <a:r>
              <a:rPr dirty="0"/>
              <a:t>roles, </a:t>
            </a:r>
            <a:endParaRPr lang="en-US" dirty="0"/>
          </a:p>
          <a:p>
            <a:pPr lvl="2"/>
            <a:r>
              <a:rPr dirty="0"/>
              <a:t>start dates, </a:t>
            </a:r>
            <a:endParaRPr lang="en-US" dirty="0"/>
          </a:p>
          <a:p>
            <a:pPr lvl="2"/>
            <a:r>
              <a:rPr dirty="0"/>
              <a:t>lengths of employment, </a:t>
            </a:r>
            <a:endParaRPr lang="en-US" dirty="0"/>
          </a:p>
          <a:p>
            <a:pPr lvl="2"/>
            <a:r>
              <a:rPr dirty="0"/>
              <a:t>monthly rates, </a:t>
            </a:r>
            <a:endParaRPr lang="en-US" dirty="0"/>
          </a:p>
          <a:p>
            <a:pPr lvl="2"/>
            <a:r>
              <a:rPr dirty="0"/>
              <a:t>and total amounts billed.</a:t>
            </a:r>
          </a:p>
          <a:p>
            <a:pPr lvl="1"/>
            <a:r>
              <a:rPr dirty="0"/>
              <a:t>Add Employee Card.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dirty="0"/>
              <a:t>e are only inputting “some” fields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dirty="0"/>
              <a:t>he application is calculating the remaining fields using the initial inputs.</a:t>
            </a:r>
          </a:p>
          <a:p>
            <a:pPr lvl="1"/>
            <a:r>
              <a:rPr lang="en-US" dirty="0"/>
              <a:t>Count off by N/3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1969</Words>
  <Application>Microsoft Macintosh PowerPoint</Application>
  <PresentationFormat>Widescreen</PresentationFormat>
  <Paragraphs>164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Gill Sans MT</vt:lpstr>
      <vt:lpstr>Roboto</vt:lpstr>
      <vt:lpstr>Roboto Medium</vt:lpstr>
      <vt:lpstr>Gallery</vt:lpstr>
      <vt:lpstr>7.3 Lesson Plan –  Firebase Application Building (6:00 PM)</vt:lpstr>
      <vt:lpstr>PreClass Drill</vt:lpstr>
      <vt:lpstr>SCOPE HELL (6:00 – 6:20, 20 mins)</vt:lpstr>
      <vt:lpstr>SCOPE HELL Solution (6:20 – 6:10, 1- mins)</vt:lpstr>
      <vt:lpstr>Admin Items</vt:lpstr>
      <vt:lpstr>Administration… (6:30 – 6:35 PM, 5 mins)</vt:lpstr>
      <vt:lpstr>PowerPoint Presentation</vt:lpstr>
      <vt:lpstr>1. Instructor Do:  Scenario Introduction +  Today’s Group Formation  (6:30 PM - 6:40 PM, (10 mins)</vt:lpstr>
      <vt:lpstr>PowerPoint Presentation</vt:lpstr>
      <vt:lpstr>2. Everyone Do:  Where’s the Data?  (6:40 PM - 6:45 PM, (5 mins)</vt:lpstr>
      <vt:lpstr>3. Instructor Do:  App Backend Demo  (6:45 PM - 6:50 PM, (5 mins)</vt:lpstr>
      <vt:lpstr>4. Students Do:  Main Application Design Phase 1 (6:50 PM – 7:10 PM, (20 mins)</vt:lpstr>
      <vt:lpstr>5. Instructor Do:  Intro to Push  (7:10 PM – 7:25 PM, (15 mins)</vt:lpstr>
      <vt:lpstr>6. Students Do:  Main Application - Push Phase 2  (7:25 PM - 7:50 PM, (25 mins)</vt:lpstr>
      <vt:lpstr>7. Instructor Do:  Intro to Child_Added  (7:50 PM – 8:05 PM, (15 mins)</vt:lpstr>
      <vt:lpstr>PowerPoint Presentation</vt:lpstr>
      <vt:lpstr>9. BREAK &amp; CODING TIME (8:00 – 8:30)  </vt:lpstr>
      <vt:lpstr>8. Students Do:  Main Application – Child_Added Phase III (8:05 PM – 8:30 PM, (25 mins)</vt:lpstr>
      <vt:lpstr>10. Instructor Do:  Intro to MomentJS  (8:35 PM - 8:40 PM, (5 mins)</vt:lpstr>
      <vt:lpstr>11. Students Do:  MomentJS Activity  (8:40 PM - 8:55 PM, (15 mins)</vt:lpstr>
      <vt:lpstr>12. Instructor Do:  MomentJS Activity Review  (8:55 PM - 9:00 PM, (5 mins)</vt:lpstr>
      <vt:lpstr>13. Students Do:  Main Application - Datetime Manipulation  (9:00 PM - 9:10 PM, (10 mins)</vt:lpstr>
      <vt:lpstr>14. Instructor Do:  Recap the Employee Tracker application  (9:10 PM - 9:15 PM, (5 mins)</vt:lpstr>
      <vt:lpstr>15. Everyone Do: Traintime Prediction (9:15 PM - 9:25 PM, (10 mins)</vt:lpstr>
      <vt:lpstr>16. Everyone Do: Traintime Prediction (9:25 PM - 9:40 PM, (15 mins)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40</TotalTime>
  <Words>1603</Words>
  <Application>Microsoft Macintosh PowerPoint</Application>
  <PresentationFormat>Widescreen</PresentationFormat>
  <Paragraphs>209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Real-World API Application Development</vt:lpstr>
      <vt:lpstr>PreClass Drill</vt:lpstr>
      <vt:lpstr>JavaScript – INTEGER vs FLOAT (15 mins)</vt:lpstr>
      <vt:lpstr>JavaScript INT vs FLOAT Answer (5 mins)</vt:lpstr>
      <vt:lpstr>Admin Items</vt:lpstr>
      <vt:lpstr>Administration… (6:30 - 6:35 PM, 5 mins)</vt:lpstr>
      <vt:lpstr>Instructor Do:  Introduce the Unit Video Guide</vt:lpstr>
      <vt:lpstr>Today’s Class</vt:lpstr>
      <vt:lpstr>Agenda</vt:lpstr>
      <vt:lpstr>Homework</vt:lpstr>
      <vt:lpstr>Homework Intro (6:35 PM – 6:45 PM, 10 mins)</vt:lpstr>
      <vt:lpstr>Instructor Do:  Giphy API Demo (6:35 PM – 6:45 PM)</vt:lpstr>
      <vt:lpstr>2. Partners Do:  Random Cat Activity (6:45 PM - 6:55 PM)</vt:lpstr>
      <vt:lpstr>Instructor Do:  Review Cat Activity (6:55 PM – 7:05 PM)</vt:lpstr>
      <vt:lpstr>Partners Do:  Ajax Triggered by Buttons (7:05 PM - 7:15 PM)</vt:lpstr>
      <vt:lpstr>Instructor Do:  Ajax Buttons Review (7:15 PM - 7:20 PM)</vt:lpstr>
      <vt:lpstr>6. Partners Do:  Creating Elements Dynamically (7:20 PM - 7:30 PM)</vt:lpstr>
      <vt:lpstr>7. Instructor Do:  Creating Elements Dynamically (7:30 PM - 7:35 PM)</vt:lpstr>
      <vt:lpstr>8. Everyone Do:  Reiterate Concepts (7:35 PM - 7:45 PM)</vt:lpstr>
      <vt:lpstr>9. Partners Do:  Pausing Gifs (7:45 PM - 8:00 PM)</vt:lpstr>
      <vt:lpstr>10. Instructor Do:  Review Pausing Gifs (8:00 PM - 8:05 PM)</vt:lpstr>
      <vt:lpstr>IN-CLASS PROJECT NYT API  (Break at any time)  COUNT OFF 1-7</vt:lpstr>
      <vt:lpstr>13. Students Do:  NYT Example Intro (8:05 PM - 8:10 PM)</vt:lpstr>
      <vt:lpstr>14. Students Do: PHASE I NYT Example - Design and API (8:10 PM - 8:30 PM)</vt:lpstr>
      <vt:lpstr>15. Students Do: PHASE II NYT Example - Coding the Logic (8:30 PM – 8:50 PM)</vt:lpstr>
      <vt:lpstr>16. Students Do: PHASE III NYT Example - Bug Cases (8:50 PM – 9:10 PM)</vt:lpstr>
      <vt:lpstr>17. Students Do:  Refinement and Deploy (9:10 PM – 9:20 PM)</vt:lpstr>
      <vt:lpstr>18. Students Do:  NYT Recap / Review (9:20 PM - 9:25 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Lesson Plan –  Firebase Application Building (6:00 PM)</dc:title>
  <dc:creator/>
  <cp:keywords/>
  <cp:lastModifiedBy>Greg Smith</cp:lastModifiedBy>
  <cp:revision>15</cp:revision>
  <dcterms:created xsi:type="dcterms:W3CDTF">2019-06-25T13:38:33Z</dcterms:created>
  <dcterms:modified xsi:type="dcterms:W3CDTF">2019-06-25T21:57:29Z</dcterms:modified>
</cp:coreProperties>
</file>