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72" r:id="rId3"/>
    <p:sldId id="287" r:id="rId4"/>
    <p:sldId id="289" r:id="rId5"/>
    <p:sldId id="290" r:id="rId6"/>
    <p:sldId id="306" r:id="rId7"/>
    <p:sldId id="307" r:id="rId8"/>
    <p:sldId id="257" r:id="rId9"/>
    <p:sldId id="260" r:id="rId10"/>
    <p:sldId id="261" r:id="rId11"/>
    <p:sldId id="263" r:id="rId12"/>
    <p:sldId id="264" r:id="rId13"/>
    <p:sldId id="265" r:id="rId14"/>
    <p:sldId id="266" r:id="rId15"/>
    <p:sldId id="308" r:id="rId16"/>
    <p:sldId id="309" r:id="rId17"/>
    <p:sldId id="267" r:id="rId18"/>
    <p:sldId id="310" r:id="rId19"/>
    <p:sldId id="311" r:id="rId20"/>
    <p:sldId id="312" r:id="rId21"/>
    <p:sldId id="313" r:id="rId22"/>
    <p:sldId id="285" r:id="rId23"/>
    <p:sldId id="268" r:id="rId24"/>
    <p:sldId id="270" r:id="rId25"/>
    <p:sldId id="27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94"/>
  </p:normalViewPr>
  <p:slideViewPr>
    <p:cSldViewPr snapToGrid="0" snapToObjects="1">
      <p:cViewPr varScale="1">
        <p:scale>
          <a:sx n="121" d="100"/>
          <a:sy n="121" d="100"/>
        </p:scale>
        <p:origin x="20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0E3D5E-089B-2B41-926F-08617CEB89A0}" type="datetimeFigureOut">
              <a:rPr lang="en-US" smtClean="0"/>
              <a:t>6/27/19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B0D2E-0FC9-9F4C-9D2E-5453FEC82AAA}" type="slidenum">
              <a:rPr lang="en-US" smtClean="0"/>
              <a:t>‹#›</a:t>
            </a:fld>
            <a:endParaRPr lang="en-US"/>
          </a:p>
        </p:txBody>
      </p:sp>
    </p:spTree>
    <p:extLst>
      <p:ext uri="{BB962C8B-B14F-4D97-AF65-F5344CB8AC3E}">
        <p14:creationId xmlns:p14="http://schemas.microsoft.com/office/powerpoint/2010/main" val="3021779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4c8b0ce458_0_49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3" name="Google Shape;1043;g4c8b0ce458_0_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0202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406bb905c8_2_26: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5" name="Google Shape;1045;g406bb905c8_2_26:notes"/>
          <p:cNvSpPr txBox="1">
            <a:spLocks noGrp="1"/>
          </p:cNvSpPr>
          <p:nvPr>
            <p:ph type="body" idx="1"/>
          </p:nvPr>
        </p:nvSpPr>
        <p:spPr>
          <a:xfrm>
            <a:off x="685800" y="4343400"/>
            <a:ext cx="5486400" cy="4114800"/>
          </a:xfrm>
          <a:prstGeom prst="rect">
            <a:avLst/>
          </a:prstGeom>
          <a:noFill/>
          <a:ln>
            <a:noFill/>
          </a:ln>
        </p:spPr>
        <p:txBody>
          <a:bodyPr spcFirstLastPara="1" wrap="square" lIns="90225" tIns="45100" rIns="90225" bIns="45100" anchor="t" anchorCtr="0">
            <a:noAutofit/>
          </a:bodyPr>
          <a:lstStyle/>
          <a:p>
            <a:pPr marL="0" marR="0" lvl="0" indent="0" algn="l" rtl="0">
              <a:spcBef>
                <a:spcPts val="0"/>
              </a:spcBef>
              <a:spcAft>
                <a:spcPts val="0"/>
              </a:spcAft>
              <a:buNone/>
            </a:pPr>
            <a:endParaRPr sz="1100" b="0" i="0" u="none" strike="noStrike" cap="none">
              <a:solidFill>
                <a:schemeClr val="dk1"/>
              </a:solidFill>
              <a:latin typeface="Calibri"/>
              <a:ea typeface="Calibri"/>
              <a:cs typeface="Calibri"/>
              <a:sym typeface="Calibri"/>
            </a:endParaRPr>
          </a:p>
        </p:txBody>
      </p:sp>
      <p:sp>
        <p:nvSpPr>
          <p:cNvPr id="1046" name="Google Shape;1046;g406bb905c8_2_26:notes"/>
          <p:cNvSpPr txBox="1">
            <a:spLocks noGrp="1"/>
          </p:cNvSpPr>
          <p:nvPr>
            <p:ph type="sldNum" idx="12"/>
          </p:nvPr>
        </p:nvSpPr>
        <p:spPr>
          <a:xfrm>
            <a:off x="3884613" y="8685214"/>
            <a:ext cx="2971800" cy="457200"/>
          </a:xfrm>
          <a:prstGeom prst="rect">
            <a:avLst/>
          </a:prstGeom>
          <a:noFill/>
          <a:ln>
            <a:noFill/>
          </a:ln>
        </p:spPr>
        <p:txBody>
          <a:bodyPr spcFirstLastPara="1" wrap="square" lIns="90225" tIns="45100" rIns="90225" bIns="451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29260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4c788a4daf_0_1938: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4" name="Google Shape;1084;g4c788a4daf_0_1938:notes"/>
          <p:cNvSpPr txBox="1">
            <a:spLocks noGrp="1"/>
          </p:cNvSpPr>
          <p:nvPr>
            <p:ph type="body" idx="1"/>
          </p:nvPr>
        </p:nvSpPr>
        <p:spPr>
          <a:xfrm>
            <a:off x="685800" y="4343400"/>
            <a:ext cx="5486400" cy="4114800"/>
          </a:xfrm>
          <a:prstGeom prst="rect">
            <a:avLst/>
          </a:prstGeom>
          <a:noFill/>
          <a:ln>
            <a:noFill/>
          </a:ln>
        </p:spPr>
        <p:txBody>
          <a:bodyPr spcFirstLastPara="1" wrap="square" lIns="90225" tIns="45100" rIns="90225" bIns="45100" anchor="t" anchorCtr="0">
            <a:noAutofit/>
          </a:bodyPr>
          <a:lstStyle/>
          <a:p>
            <a:pPr marL="0" marR="0" lvl="0" indent="0" algn="l" rtl="0">
              <a:spcBef>
                <a:spcPts val="0"/>
              </a:spcBef>
              <a:spcAft>
                <a:spcPts val="0"/>
              </a:spcAft>
              <a:buNone/>
            </a:pPr>
            <a:endParaRPr sz="1100" b="0" i="0" u="none" strike="noStrike" cap="none">
              <a:solidFill>
                <a:schemeClr val="dk1"/>
              </a:solidFill>
              <a:latin typeface="Calibri"/>
              <a:ea typeface="Calibri"/>
              <a:cs typeface="Calibri"/>
              <a:sym typeface="Calibri"/>
            </a:endParaRPr>
          </a:p>
        </p:txBody>
      </p:sp>
      <p:sp>
        <p:nvSpPr>
          <p:cNvPr id="1085" name="Google Shape;1085;g4c788a4daf_0_1938:notes"/>
          <p:cNvSpPr txBox="1">
            <a:spLocks noGrp="1"/>
          </p:cNvSpPr>
          <p:nvPr>
            <p:ph type="sldNum" idx="12"/>
          </p:nvPr>
        </p:nvSpPr>
        <p:spPr>
          <a:xfrm>
            <a:off x="3884613" y="8685214"/>
            <a:ext cx="2971800" cy="457200"/>
          </a:xfrm>
          <a:prstGeom prst="rect">
            <a:avLst/>
          </a:prstGeom>
          <a:noFill/>
          <a:ln>
            <a:noFill/>
          </a:ln>
        </p:spPr>
        <p:txBody>
          <a:bodyPr spcFirstLastPara="1" wrap="square" lIns="90225" tIns="45100" rIns="90225" bIns="451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42105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 Title Slide: Web Development">
  <p:cSld name="1. Title Slide: Web Development">
    <p:spTree>
      <p:nvGrpSpPr>
        <p:cNvPr id="1" name="Shape 52"/>
        <p:cNvGrpSpPr/>
        <p:nvPr/>
      </p:nvGrpSpPr>
      <p:grpSpPr>
        <a:xfrm>
          <a:off x="0" y="0"/>
          <a:ext cx="0" cy="0"/>
          <a:chOff x="0" y="0"/>
          <a:chExt cx="0" cy="0"/>
        </a:xfrm>
      </p:grpSpPr>
      <p:pic>
        <p:nvPicPr>
          <p:cNvPr id="53" name="Google Shape;53;p14"/>
          <p:cNvPicPr preferRelativeResize="0"/>
          <p:nvPr/>
        </p:nvPicPr>
        <p:blipFill rotWithShape="1">
          <a:blip r:embed="rId2">
            <a:alphaModFix/>
          </a:blip>
          <a:srcRect t="2489" b="2498"/>
          <a:stretch/>
        </p:blipFill>
        <p:spPr>
          <a:xfrm>
            <a:off x="365760" y="366508"/>
            <a:ext cx="11460480" cy="6124989"/>
          </a:xfrm>
          <a:prstGeom prst="rect">
            <a:avLst/>
          </a:prstGeom>
          <a:noFill/>
          <a:ln>
            <a:noFill/>
          </a:ln>
          <a:effectLst>
            <a:outerShdw blurRad="57150" dist="19050" dir="5400000" algn="bl" rotWithShape="0">
              <a:srgbClr val="000000">
                <a:alpha val="50000"/>
              </a:srgbClr>
            </a:outerShdw>
          </a:effectLst>
        </p:spPr>
      </p:pic>
      <p:sp>
        <p:nvSpPr>
          <p:cNvPr id="54" name="Google Shape;54;p14"/>
          <p:cNvSpPr/>
          <p:nvPr/>
        </p:nvSpPr>
        <p:spPr>
          <a:xfrm>
            <a:off x="365200" y="5076133"/>
            <a:ext cx="11461600" cy="1416000"/>
          </a:xfrm>
          <a:prstGeom prst="rect">
            <a:avLst/>
          </a:prstGeom>
          <a:solidFill>
            <a:srgbClr val="000000"/>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14"/>
          <p:cNvSpPr txBox="1"/>
          <p:nvPr/>
        </p:nvSpPr>
        <p:spPr>
          <a:xfrm>
            <a:off x="275067" y="6491667"/>
            <a:ext cx="11551200" cy="247600"/>
          </a:xfrm>
          <a:prstGeom prst="rect">
            <a:avLst/>
          </a:prstGeom>
          <a:noFill/>
          <a:ln>
            <a:noFill/>
          </a:ln>
        </p:spPr>
        <p:txBody>
          <a:bodyPr spcFirstLastPara="1" wrap="square" lIns="121900" tIns="121900" rIns="0" bIns="121900" anchor="ctr" anchorCtr="0">
            <a:noAutofit/>
          </a:bodyPr>
          <a:lstStyle/>
          <a:p>
            <a:pPr marL="0" lvl="0" indent="0" algn="l" rtl="0">
              <a:spcBef>
                <a:spcPts val="0"/>
              </a:spcBef>
              <a:spcAft>
                <a:spcPts val="0"/>
              </a:spcAft>
              <a:buClr>
                <a:schemeClr val="dk1"/>
              </a:buClr>
              <a:buSzPts val="1100"/>
              <a:buFont typeface="Arial"/>
              <a:buNone/>
            </a:pPr>
            <a:endParaRPr sz="800">
              <a:solidFill>
                <a:schemeClr val="dk1"/>
              </a:solidFill>
            </a:endParaRPr>
          </a:p>
          <a:p>
            <a:pPr marL="0" lvl="0" indent="0" algn="l" rtl="0">
              <a:spcBef>
                <a:spcPts val="0"/>
              </a:spcBef>
              <a:spcAft>
                <a:spcPts val="0"/>
              </a:spcAft>
              <a:buNone/>
            </a:pPr>
            <a:r>
              <a:rPr lang="en" sz="800">
                <a:solidFill>
                  <a:schemeClr val="dk1"/>
                </a:solidFill>
              </a:rPr>
              <a:t>© 2019 Trilogy Education Services, Inc. </a:t>
            </a:r>
            <a:endParaRPr sz="800"/>
          </a:p>
        </p:txBody>
      </p:sp>
      <p:sp>
        <p:nvSpPr>
          <p:cNvPr id="56" name="Google Shape;56;p14"/>
          <p:cNvSpPr txBox="1"/>
          <p:nvPr/>
        </p:nvSpPr>
        <p:spPr>
          <a:xfrm>
            <a:off x="366400" y="5310000"/>
            <a:ext cx="11460400" cy="494800"/>
          </a:xfrm>
          <a:prstGeom prst="rect">
            <a:avLst/>
          </a:prstGeom>
          <a:noFill/>
          <a:ln>
            <a:noFill/>
          </a:ln>
        </p:spPr>
        <p:txBody>
          <a:bodyPr spcFirstLastPara="1" wrap="square" lIns="121900" tIns="121900" rIns="1584933" bIns="121900" anchor="t" anchorCtr="0">
            <a:noAutofit/>
          </a:bodyPr>
          <a:lstStyle/>
          <a:p>
            <a:pPr marL="0" lvl="0" indent="0" algn="r" rtl="0">
              <a:lnSpc>
                <a:spcPct val="110000"/>
              </a:lnSpc>
              <a:spcBef>
                <a:spcPts val="0"/>
              </a:spcBef>
              <a:spcAft>
                <a:spcPts val="0"/>
              </a:spcAft>
              <a:buNone/>
            </a:pPr>
            <a:r>
              <a:rPr lang="en" sz="2400">
                <a:solidFill>
                  <a:srgbClr val="FFFFFF"/>
                </a:solidFill>
                <a:latin typeface="Roboto Medium"/>
                <a:ea typeface="Roboto Medium"/>
                <a:cs typeface="Roboto Medium"/>
                <a:sym typeface="Roboto Medium"/>
              </a:rPr>
              <a:t>Web Development Boot Camp</a:t>
            </a:r>
            <a:endParaRPr sz="2400">
              <a:solidFill>
                <a:srgbClr val="FFFFFF"/>
              </a:solidFill>
              <a:latin typeface="Roboto Medium"/>
              <a:ea typeface="Roboto Medium"/>
              <a:cs typeface="Roboto Medium"/>
              <a:sym typeface="Roboto Medium"/>
            </a:endParaRPr>
          </a:p>
        </p:txBody>
      </p:sp>
      <p:pic>
        <p:nvPicPr>
          <p:cNvPr id="57" name="Google Shape;57;p14"/>
          <p:cNvPicPr preferRelativeResize="0"/>
          <p:nvPr/>
        </p:nvPicPr>
        <p:blipFill>
          <a:blip r:embed="rId3">
            <a:alphaModFix/>
          </a:blip>
          <a:stretch>
            <a:fillRect/>
          </a:stretch>
        </p:blipFill>
        <p:spPr>
          <a:xfrm>
            <a:off x="10532997" y="5310001"/>
            <a:ext cx="1097279" cy="948268"/>
          </a:xfrm>
          <a:prstGeom prst="rect">
            <a:avLst/>
          </a:prstGeom>
          <a:noFill/>
          <a:ln>
            <a:noFill/>
          </a:ln>
          <a:effectLst>
            <a:outerShdw blurRad="57150" dist="19050" dir="5400000" algn="bl" rotWithShape="0">
              <a:srgbClr val="000000">
                <a:alpha val="50000"/>
              </a:srgbClr>
            </a:outerShdw>
          </a:effectLst>
        </p:spPr>
      </p:pic>
      <p:sp>
        <p:nvSpPr>
          <p:cNvPr id="58" name="Google Shape;58;p14"/>
          <p:cNvSpPr txBox="1">
            <a:spLocks noGrp="1"/>
          </p:cNvSpPr>
          <p:nvPr>
            <p:ph type="title"/>
          </p:nvPr>
        </p:nvSpPr>
        <p:spPr>
          <a:xfrm>
            <a:off x="700800" y="5759700"/>
            <a:ext cx="11126000" cy="425600"/>
          </a:xfrm>
          <a:prstGeom prst="rect">
            <a:avLst/>
          </a:prstGeom>
          <a:noFill/>
          <a:ln>
            <a:noFill/>
          </a:ln>
        </p:spPr>
        <p:txBody>
          <a:bodyPr spcFirstLastPara="1" wrap="square" lIns="0" tIns="9125" rIns="1188700" bIns="0" anchor="ctr" anchorCtr="0"/>
          <a:lstStyle>
            <a:lvl1pPr lvl="0" algn="r" rtl="0">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 name="Google Shape;59;p14"/>
          <p:cNvSpPr txBox="1">
            <a:spLocks noGrp="1"/>
          </p:cNvSpPr>
          <p:nvPr>
            <p:ph type="title" idx="2"/>
          </p:nvPr>
        </p:nvSpPr>
        <p:spPr>
          <a:xfrm>
            <a:off x="365800" y="2438400"/>
            <a:ext cx="11460400" cy="1664000"/>
          </a:xfrm>
          <a:prstGeom prst="rect">
            <a:avLst/>
          </a:prstGeom>
          <a:noFill/>
          <a:ln>
            <a:noFill/>
          </a:ln>
        </p:spPr>
        <p:txBody>
          <a:bodyPr spcFirstLastPara="1" wrap="square" lIns="2880350" tIns="0" rIns="457200" bIns="457200" anchor="t" anchorCtr="0"/>
          <a:lstStyle>
            <a:lvl1pPr lvl="0" rtl="0">
              <a:spcBef>
                <a:spcPts val="0"/>
              </a:spcBef>
              <a:spcAft>
                <a:spcPts val="0"/>
              </a:spcAft>
              <a:buNone/>
              <a:defRPr sz="3733">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0" name="Google Shape;60;p14"/>
          <p:cNvSpPr txBox="1">
            <a:spLocks noGrp="1"/>
          </p:cNvSpPr>
          <p:nvPr>
            <p:ph type="title" idx="3"/>
          </p:nvPr>
        </p:nvSpPr>
        <p:spPr>
          <a:xfrm>
            <a:off x="700800" y="4596033"/>
            <a:ext cx="11126000" cy="480000"/>
          </a:xfrm>
          <a:prstGeom prst="rect">
            <a:avLst/>
          </a:prstGeom>
          <a:noFill/>
          <a:ln>
            <a:noFill/>
          </a:ln>
        </p:spPr>
        <p:txBody>
          <a:bodyPr spcFirstLastPara="1" wrap="square" lIns="3200400" tIns="9125" rIns="274300" bIns="0" anchor="ctr" anchorCtr="0"/>
          <a:lstStyle>
            <a:lvl1pPr lvl="0" algn="r" rtl="0">
              <a:spcBef>
                <a:spcPts val="0"/>
              </a:spcBef>
              <a:spcAft>
                <a:spcPts val="0"/>
              </a:spcAft>
              <a:buNone/>
              <a:defRPr>
                <a:latin typeface="Roboto Medium"/>
                <a:ea typeface="Roboto Medium"/>
                <a:cs typeface="Roboto Medium"/>
                <a:sym typeface="Roboto Medium"/>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pic>
        <p:nvPicPr>
          <p:cNvPr id="61" name="Google Shape;61;p14"/>
          <p:cNvPicPr preferRelativeResize="0"/>
          <p:nvPr/>
        </p:nvPicPr>
        <p:blipFill>
          <a:blip r:embed="rId4">
            <a:alphaModFix/>
          </a:blip>
          <a:stretch>
            <a:fillRect/>
          </a:stretch>
        </p:blipFill>
        <p:spPr>
          <a:xfrm>
            <a:off x="1034813" y="1641616"/>
            <a:ext cx="3048003" cy="2270757"/>
          </a:xfrm>
          <a:prstGeom prst="rect">
            <a:avLst/>
          </a:prstGeom>
          <a:noFill/>
          <a:ln>
            <a:noFill/>
          </a:ln>
        </p:spPr>
      </p:pic>
    </p:spTree>
    <p:extLst>
      <p:ext uri="{BB962C8B-B14F-4D97-AF65-F5344CB8AC3E}">
        <p14:creationId xmlns:p14="http://schemas.microsoft.com/office/powerpoint/2010/main" val="2784957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 Subsection Slide">
  <p:cSld name="5. Subsection Slide">
    <p:spTree>
      <p:nvGrpSpPr>
        <p:cNvPr id="1" name="Shape 92"/>
        <p:cNvGrpSpPr/>
        <p:nvPr/>
      </p:nvGrpSpPr>
      <p:grpSpPr>
        <a:xfrm>
          <a:off x="0" y="0"/>
          <a:ext cx="0" cy="0"/>
          <a:chOff x="0" y="0"/>
          <a:chExt cx="0" cy="0"/>
        </a:xfrm>
      </p:grpSpPr>
      <p:pic>
        <p:nvPicPr>
          <p:cNvPr id="93" name="Google Shape;93;p18"/>
          <p:cNvPicPr preferRelativeResize="0"/>
          <p:nvPr/>
        </p:nvPicPr>
        <p:blipFill rotWithShape="1">
          <a:blip r:embed="rId2">
            <a:alphaModFix/>
          </a:blip>
          <a:srcRect t="2489" b="2498"/>
          <a:stretch/>
        </p:blipFill>
        <p:spPr>
          <a:xfrm>
            <a:off x="365760" y="366508"/>
            <a:ext cx="11460480" cy="6124989"/>
          </a:xfrm>
          <a:prstGeom prst="rect">
            <a:avLst/>
          </a:prstGeom>
          <a:noFill/>
          <a:ln>
            <a:noFill/>
          </a:ln>
        </p:spPr>
      </p:pic>
      <p:sp>
        <p:nvSpPr>
          <p:cNvPr id="94" name="Google Shape;94;p18"/>
          <p:cNvSpPr txBox="1">
            <a:spLocks noGrp="1"/>
          </p:cNvSpPr>
          <p:nvPr>
            <p:ph type="title"/>
          </p:nvPr>
        </p:nvSpPr>
        <p:spPr>
          <a:xfrm>
            <a:off x="365767" y="2784633"/>
            <a:ext cx="11460400" cy="1056400"/>
          </a:xfrm>
          <a:prstGeom prst="rect">
            <a:avLst/>
          </a:prstGeom>
          <a:noFill/>
          <a:ln>
            <a:noFill/>
          </a:ln>
        </p:spPr>
        <p:txBody>
          <a:bodyPr spcFirstLastPara="1" wrap="square" lIns="91425" tIns="91425" rIns="91425" bIns="91425" anchor="t" anchorCtr="0"/>
          <a:lstStyle>
            <a:lvl1pPr lvl="0" algn="ctr" rtl="0">
              <a:spcBef>
                <a:spcPts val="0"/>
              </a:spcBef>
              <a:spcAft>
                <a:spcPts val="0"/>
              </a:spcAft>
              <a:buNone/>
              <a:defRPr sz="4800">
                <a:solidFill>
                  <a:srgbClr val="FFFFFF"/>
                </a:solidFill>
                <a:latin typeface="Roboto"/>
                <a:ea typeface="Roboto"/>
                <a:cs typeface="Roboto"/>
                <a:sym typeface="Roboto"/>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5" name="Google Shape;95;p18"/>
          <p:cNvSpPr txBox="1">
            <a:spLocks noGrp="1"/>
          </p:cNvSpPr>
          <p:nvPr>
            <p:ph type="subTitle" idx="1"/>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560988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7. Text Only">
  <p:cSld name="7. Text Only">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16400" y="0"/>
            <a:ext cx="12224800" cy="711600"/>
          </a:xfrm>
          <a:prstGeom prst="rect">
            <a:avLst/>
          </a:prstGeom>
          <a:noFill/>
          <a:ln>
            <a:noFill/>
          </a:ln>
        </p:spPr>
        <p:txBody>
          <a:bodyPr spcFirstLastPara="1" wrap="square" lIns="457200" tIns="182875" rIns="274300" bIns="91425" anchor="t" anchorCtr="0"/>
          <a:lstStyle>
            <a:lvl1pPr lvl="0" rtl="0">
              <a:spcBef>
                <a:spcPts val="0"/>
              </a:spcBef>
              <a:spcAft>
                <a:spcPts val="0"/>
              </a:spcAft>
              <a:buNone/>
              <a:defRPr sz="32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20"/>
          <p:cNvSpPr txBox="1">
            <a:spLocks noGrp="1"/>
          </p:cNvSpPr>
          <p:nvPr>
            <p:ph type="subTitle" idx="1"/>
          </p:nvPr>
        </p:nvSpPr>
        <p:spPr>
          <a:xfrm>
            <a:off x="0" y="901300"/>
            <a:ext cx="12192000" cy="486400"/>
          </a:xfrm>
          <a:prstGeom prst="rect">
            <a:avLst/>
          </a:prstGeom>
          <a:noFill/>
          <a:ln>
            <a:noFill/>
          </a:ln>
        </p:spPr>
        <p:txBody>
          <a:bodyPr spcFirstLastPara="1" wrap="square" lIns="457200" tIns="91425" rIns="457200" bIns="0" anchor="t" anchorCtr="0"/>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3" name="Google Shape;103;p20"/>
          <p:cNvCxnSpPr/>
          <p:nvPr/>
        </p:nvCxnSpPr>
        <p:spPr>
          <a:xfrm>
            <a:off x="365833" y="853440"/>
            <a:ext cx="11460800" cy="13600"/>
          </a:xfrm>
          <a:prstGeom prst="straightConnector1">
            <a:avLst/>
          </a:prstGeom>
          <a:noFill/>
          <a:ln w="9525" cap="flat" cmpd="sng">
            <a:solidFill>
              <a:schemeClr val="dk2"/>
            </a:solidFill>
            <a:prstDash val="solid"/>
            <a:round/>
            <a:headEnd type="none" w="med" len="med"/>
            <a:tailEnd type="none" w="med" len="med"/>
          </a:ln>
        </p:spPr>
      </p:cxnSp>
      <p:cxnSp>
        <p:nvCxnSpPr>
          <p:cNvPr id="104" name="Google Shape;104;p20"/>
          <p:cNvCxnSpPr/>
          <p:nvPr/>
        </p:nvCxnSpPr>
        <p:spPr>
          <a:xfrm>
            <a:off x="365760" y="6541940"/>
            <a:ext cx="11460800" cy="13600"/>
          </a:xfrm>
          <a:prstGeom prst="straightConnector1">
            <a:avLst/>
          </a:prstGeom>
          <a:noFill/>
          <a:ln w="9525" cap="flat" cmpd="sng">
            <a:solidFill>
              <a:srgbClr val="A9B7C0"/>
            </a:solidFill>
            <a:prstDash val="solid"/>
            <a:round/>
            <a:headEnd type="none" w="med" len="med"/>
            <a:tailEnd type="none" w="med" len="med"/>
          </a:ln>
        </p:spPr>
      </p:cxnSp>
      <p:sp>
        <p:nvSpPr>
          <p:cNvPr id="105" name="Google Shape;105;p20"/>
          <p:cNvSpPr txBox="1">
            <a:spLocks noGrp="1"/>
          </p:cNvSpPr>
          <p:nvPr>
            <p:ph type="subTitle" idx="2"/>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6" name="Google Shape;106;p20"/>
          <p:cNvSpPr txBox="1">
            <a:spLocks noGrp="1"/>
          </p:cNvSpPr>
          <p:nvPr>
            <p:ph type="body" idx="3"/>
          </p:nvPr>
        </p:nvSpPr>
        <p:spPr>
          <a:xfrm>
            <a:off x="233" y="1712333"/>
            <a:ext cx="12192000" cy="4829600"/>
          </a:xfrm>
          <a:prstGeom prst="rect">
            <a:avLst/>
          </a:prstGeom>
          <a:noFill/>
          <a:ln>
            <a:noFill/>
          </a:ln>
        </p:spPr>
        <p:txBody>
          <a:bodyPr spcFirstLastPara="1" wrap="square" lIns="457200" tIns="0" rIns="457200" bIns="914400" anchor="t" anchorCtr="0"/>
          <a:lstStyle>
            <a:lvl1pPr marL="609585" lvl="0" indent="-423323" rtl="0">
              <a:spcBef>
                <a:spcPts val="0"/>
              </a:spcBef>
              <a:spcAft>
                <a:spcPts val="0"/>
              </a:spcAft>
              <a:buSzPts val="1400"/>
              <a:buFont typeface="Roboto"/>
              <a:buChar char="●"/>
              <a:defRPr>
                <a:latin typeface="Roboto"/>
                <a:ea typeface="Roboto"/>
                <a:cs typeface="Roboto"/>
                <a:sym typeface="Roboto"/>
              </a:defRPr>
            </a:lvl1pPr>
            <a:lvl2pPr marL="1219170" lvl="1" indent="-423323" rtl="0">
              <a:spcBef>
                <a:spcPts val="1067"/>
              </a:spcBef>
              <a:spcAft>
                <a:spcPts val="0"/>
              </a:spcAft>
              <a:buSzPts val="1400"/>
              <a:buFont typeface="Roboto"/>
              <a:buChar char="○"/>
              <a:defRPr>
                <a:latin typeface="Roboto"/>
                <a:ea typeface="Roboto"/>
                <a:cs typeface="Roboto"/>
                <a:sym typeface="Roboto"/>
              </a:defRPr>
            </a:lvl2pPr>
            <a:lvl3pPr marL="1828754" lvl="2" indent="-423323" rtl="0">
              <a:spcBef>
                <a:spcPts val="1067"/>
              </a:spcBef>
              <a:spcAft>
                <a:spcPts val="0"/>
              </a:spcAft>
              <a:buSzPts val="1400"/>
              <a:buFont typeface="Roboto"/>
              <a:buChar char="■"/>
              <a:defRPr>
                <a:latin typeface="Roboto"/>
                <a:ea typeface="Roboto"/>
                <a:cs typeface="Roboto"/>
                <a:sym typeface="Roboto"/>
              </a:defRPr>
            </a:lvl3pPr>
            <a:lvl4pPr marL="2438339" lvl="3" indent="-423323" rtl="0">
              <a:spcBef>
                <a:spcPts val="1067"/>
              </a:spcBef>
              <a:spcAft>
                <a:spcPts val="0"/>
              </a:spcAft>
              <a:buSzPts val="1400"/>
              <a:buFont typeface="Roboto"/>
              <a:buChar char="●"/>
              <a:defRPr>
                <a:latin typeface="Roboto"/>
                <a:ea typeface="Roboto"/>
                <a:cs typeface="Roboto"/>
                <a:sym typeface="Roboto"/>
              </a:defRPr>
            </a:lvl4pPr>
            <a:lvl5pPr marL="3047924" lvl="4" indent="-423323" rtl="0">
              <a:spcBef>
                <a:spcPts val="1067"/>
              </a:spcBef>
              <a:spcAft>
                <a:spcPts val="0"/>
              </a:spcAft>
              <a:buSzPts val="1400"/>
              <a:buFont typeface="Roboto"/>
              <a:buChar char="○"/>
              <a:defRPr>
                <a:latin typeface="Roboto"/>
                <a:ea typeface="Roboto"/>
                <a:cs typeface="Roboto"/>
                <a:sym typeface="Roboto"/>
              </a:defRPr>
            </a:lvl5pPr>
            <a:lvl6pPr marL="3657509" lvl="5" indent="-423323" rtl="0">
              <a:spcBef>
                <a:spcPts val="1067"/>
              </a:spcBef>
              <a:spcAft>
                <a:spcPts val="0"/>
              </a:spcAft>
              <a:buSzPts val="1400"/>
              <a:buFont typeface="Roboto"/>
              <a:buChar char="■"/>
              <a:defRPr>
                <a:latin typeface="Roboto"/>
                <a:ea typeface="Roboto"/>
                <a:cs typeface="Roboto"/>
                <a:sym typeface="Roboto"/>
              </a:defRPr>
            </a:lvl6pPr>
            <a:lvl7pPr marL="4267093" lvl="6" indent="-423323" rtl="0">
              <a:spcBef>
                <a:spcPts val="1067"/>
              </a:spcBef>
              <a:spcAft>
                <a:spcPts val="0"/>
              </a:spcAft>
              <a:buSzPts val="1400"/>
              <a:buFont typeface="Roboto"/>
              <a:buChar char="●"/>
              <a:defRPr>
                <a:latin typeface="Roboto"/>
                <a:ea typeface="Roboto"/>
                <a:cs typeface="Roboto"/>
                <a:sym typeface="Roboto"/>
              </a:defRPr>
            </a:lvl7pPr>
            <a:lvl8pPr marL="4876678" lvl="7" indent="-423323" rtl="0">
              <a:spcBef>
                <a:spcPts val="1067"/>
              </a:spcBef>
              <a:spcAft>
                <a:spcPts val="0"/>
              </a:spcAft>
              <a:buSzPts val="1400"/>
              <a:buFont typeface="Roboto"/>
              <a:buChar char="○"/>
              <a:defRPr>
                <a:latin typeface="Roboto"/>
                <a:ea typeface="Roboto"/>
                <a:cs typeface="Roboto"/>
                <a:sym typeface="Roboto"/>
              </a:defRPr>
            </a:lvl8pPr>
            <a:lvl9pPr marL="5486263" lvl="8" indent="-423323" rtl="0">
              <a:spcBef>
                <a:spcPts val="1067"/>
              </a:spcBef>
              <a:spcAft>
                <a:spcPts val="1067"/>
              </a:spcAft>
              <a:buSzPts val="1400"/>
              <a:buFont typeface="Roboto"/>
              <a:buChar char="■"/>
              <a:defRPr>
                <a:latin typeface="Roboto"/>
                <a:ea typeface="Roboto"/>
                <a:cs typeface="Roboto"/>
                <a:sym typeface="Roboto"/>
              </a:defRPr>
            </a:lvl9pPr>
          </a:lstStyle>
          <a:p>
            <a:endParaRPr/>
          </a:p>
        </p:txBody>
      </p:sp>
    </p:spTree>
    <p:extLst>
      <p:ext uri="{BB962C8B-B14F-4D97-AF65-F5344CB8AC3E}">
        <p14:creationId xmlns:p14="http://schemas.microsoft.com/office/powerpoint/2010/main" val="3028867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2. Activity with Instructions ">
  <p:cSld name="12. Activity with Instructions ">
    <p:spTree>
      <p:nvGrpSpPr>
        <p:cNvPr id="1" name="Shape 139"/>
        <p:cNvGrpSpPr/>
        <p:nvPr/>
      </p:nvGrpSpPr>
      <p:grpSpPr>
        <a:xfrm>
          <a:off x="0" y="0"/>
          <a:ext cx="0" cy="0"/>
          <a:chOff x="0" y="0"/>
          <a:chExt cx="0" cy="0"/>
        </a:xfrm>
      </p:grpSpPr>
      <p:pic>
        <p:nvPicPr>
          <p:cNvPr id="140" name="Google Shape;140;p25"/>
          <p:cNvPicPr preferRelativeResize="0"/>
          <p:nvPr/>
        </p:nvPicPr>
        <p:blipFill rotWithShape="1">
          <a:blip r:embed="rId2">
            <a:alphaModFix/>
          </a:blip>
          <a:srcRect t="29" b="39"/>
          <a:stretch/>
        </p:blipFill>
        <p:spPr>
          <a:xfrm>
            <a:off x="11034168" y="5539734"/>
            <a:ext cx="792481" cy="871727"/>
          </a:xfrm>
          <a:prstGeom prst="rect">
            <a:avLst/>
          </a:prstGeom>
          <a:noFill/>
          <a:ln>
            <a:noFill/>
          </a:ln>
        </p:spPr>
      </p:pic>
      <p:cxnSp>
        <p:nvCxnSpPr>
          <p:cNvPr id="141" name="Google Shape;141;p25"/>
          <p:cNvCxnSpPr/>
          <p:nvPr/>
        </p:nvCxnSpPr>
        <p:spPr>
          <a:xfrm>
            <a:off x="365760" y="6541940"/>
            <a:ext cx="11460800" cy="13600"/>
          </a:xfrm>
          <a:prstGeom prst="straightConnector1">
            <a:avLst/>
          </a:prstGeom>
          <a:noFill/>
          <a:ln w="9525" cap="flat" cmpd="sng">
            <a:solidFill>
              <a:srgbClr val="A9B7C0"/>
            </a:solidFill>
            <a:prstDash val="solid"/>
            <a:round/>
            <a:headEnd type="none" w="med" len="med"/>
            <a:tailEnd type="none" w="med" len="med"/>
          </a:ln>
        </p:spPr>
      </p:cxnSp>
      <p:sp>
        <p:nvSpPr>
          <p:cNvPr id="142" name="Google Shape;142;p25"/>
          <p:cNvSpPr txBox="1">
            <a:spLocks noGrp="1"/>
          </p:cNvSpPr>
          <p:nvPr>
            <p:ph type="title"/>
          </p:nvPr>
        </p:nvSpPr>
        <p:spPr>
          <a:xfrm>
            <a:off x="-16400" y="0"/>
            <a:ext cx="12224800" cy="711600"/>
          </a:xfrm>
          <a:prstGeom prst="rect">
            <a:avLst/>
          </a:prstGeom>
          <a:noFill/>
          <a:ln>
            <a:noFill/>
          </a:ln>
        </p:spPr>
        <p:txBody>
          <a:bodyPr spcFirstLastPara="1" wrap="square" lIns="457200" tIns="182875" rIns="274300" bIns="91425" anchor="t" anchorCtr="0"/>
          <a:lstStyle>
            <a:lvl1pPr lvl="0" rtl="0">
              <a:spcBef>
                <a:spcPts val="0"/>
              </a:spcBef>
              <a:spcAft>
                <a:spcPts val="0"/>
              </a:spcAft>
              <a:buNone/>
              <a:defRPr sz="32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3" name="Google Shape;143;p25"/>
          <p:cNvSpPr txBox="1">
            <a:spLocks noGrp="1"/>
          </p:cNvSpPr>
          <p:nvPr>
            <p:ph type="subTitle" idx="1"/>
          </p:nvPr>
        </p:nvSpPr>
        <p:spPr>
          <a:xfrm>
            <a:off x="0" y="901300"/>
            <a:ext cx="12192000" cy="486400"/>
          </a:xfrm>
          <a:prstGeom prst="rect">
            <a:avLst/>
          </a:prstGeom>
          <a:noFill/>
          <a:ln>
            <a:noFill/>
          </a:ln>
        </p:spPr>
        <p:txBody>
          <a:bodyPr spcFirstLastPara="1" wrap="square" lIns="457200" tIns="91425" rIns="457200" bIns="0" anchor="t" anchorCtr="0"/>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4" name="Google Shape;144;p25"/>
          <p:cNvSpPr txBox="1">
            <a:spLocks noGrp="1"/>
          </p:cNvSpPr>
          <p:nvPr>
            <p:ph type="body" idx="2"/>
          </p:nvPr>
        </p:nvSpPr>
        <p:spPr>
          <a:xfrm>
            <a:off x="233" y="1712333"/>
            <a:ext cx="12192000" cy="4265600"/>
          </a:xfrm>
          <a:prstGeom prst="rect">
            <a:avLst/>
          </a:prstGeom>
          <a:noFill/>
          <a:ln>
            <a:noFill/>
          </a:ln>
        </p:spPr>
        <p:txBody>
          <a:bodyPr spcFirstLastPara="1" wrap="square" lIns="457200" tIns="0" rIns="457200" bIns="914400" anchor="t" anchorCtr="0"/>
          <a:lstStyle>
            <a:lvl1pPr marL="609585" lvl="0" indent="-423323" rtl="0">
              <a:spcBef>
                <a:spcPts val="0"/>
              </a:spcBef>
              <a:spcAft>
                <a:spcPts val="0"/>
              </a:spcAft>
              <a:buSzPts val="1400"/>
              <a:buFont typeface="Roboto"/>
              <a:buChar char="●"/>
              <a:defRPr>
                <a:latin typeface="Roboto"/>
                <a:ea typeface="Roboto"/>
                <a:cs typeface="Roboto"/>
                <a:sym typeface="Roboto"/>
              </a:defRPr>
            </a:lvl1pPr>
            <a:lvl2pPr marL="1219170" lvl="1" indent="-423323" rtl="0">
              <a:spcBef>
                <a:spcPts val="1067"/>
              </a:spcBef>
              <a:spcAft>
                <a:spcPts val="0"/>
              </a:spcAft>
              <a:buSzPts val="1400"/>
              <a:buFont typeface="Roboto"/>
              <a:buChar char="○"/>
              <a:defRPr>
                <a:latin typeface="Roboto"/>
                <a:ea typeface="Roboto"/>
                <a:cs typeface="Roboto"/>
                <a:sym typeface="Roboto"/>
              </a:defRPr>
            </a:lvl2pPr>
            <a:lvl3pPr marL="1828754" lvl="2" indent="-423323" rtl="0">
              <a:spcBef>
                <a:spcPts val="1067"/>
              </a:spcBef>
              <a:spcAft>
                <a:spcPts val="0"/>
              </a:spcAft>
              <a:buSzPts val="1400"/>
              <a:buFont typeface="Roboto"/>
              <a:buChar char="■"/>
              <a:defRPr>
                <a:latin typeface="Roboto"/>
                <a:ea typeface="Roboto"/>
                <a:cs typeface="Roboto"/>
                <a:sym typeface="Roboto"/>
              </a:defRPr>
            </a:lvl3pPr>
            <a:lvl4pPr marL="2438339" lvl="3" indent="-423323" rtl="0">
              <a:spcBef>
                <a:spcPts val="1067"/>
              </a:spcBef>
              <a:spcAft>
                <a:spcPts val="0"/>
              </a:spcAft>
              <a:buSzPts val="1400"/>
              <a:buFont typeface="Roboto"/>
              <a:buChar char="●"/>
              <a:defRPr>
                <a:latin typeface="Roboto"/>
                <a:ea typeface="Roboto"/>
                <a:cs typeface="Roboto"/>
                <a:sym typeface="Roboto"/>
              </a:defRPr>
            </a:lvl4pPr>
            <a:lvl5pPr marL="3047924" lvl="4" indent="-423323" rtl="0">
              <a:spcBef>
                <a:spcPts val="1067"/>
              </a:spcBef>
              <a:spcAft>
                <a:spcPts val="0"/>
              </a:spcAft>
              <a:buSzPts val="1400"/>
              <a:buFont typeface="Roboto"/>
              <a:buChar char="○"/>
              <a:defRPr>
                <a:latin typeface="Roboto"/>
                <a:ea typeface="Roboto"/>
                <a:cs typeface="Roboto"/>
                <a:sym typeface="Roboto"/>
              </a:defRPr>
            </a:lvl5pPr>
            <a:lvl6pPr marL="3657509" lvl="5" indent="-423323" rtl="0">
              <a:spcBef>
                <a:spcPts val="1067"/>
              </a:spcBef>
              <a:spcAft>
                <a:spcPts val="0"/>
              </a:spcAft>
              <a:buSzPts val="1400"/>
              <a:buFont typeface="Roboto"/>
              <a:buChar char="■"/>
              <a:defRPr>
                <a:latin typeface="Roboto"/>
                <a:ea typeface="Roboto"/>
                <a:cs typeface="Roboto"/>
                <a:sym typeface="Roboto"/>
              </a:defRPr>
            </a:lvl6pPr>
            <a:lvl7pPr marL="4267093" lvl="6" indent="-423323" rtl="0">
              <a:spcBef>
                <a:spcPts val="1067"/>
              </a:spcBef>
              <a:spcAft>
                <a:spcPts val="0"/>
              </a:spcAft>
              <a:buSzPts val="1400"/>
              <a:buFont typeface="Roboto"/>
              <a:buChar char="●"/>
              <a:defRPr>
                <a:latin typeface="Roboto"/>
                <a:ea typeface="Roboto"/>
                <a:cs typeface="Roboto"/>
                <a:sym typeface="Roboto"/>
              </a:defRPr>
            </a:lvl7pPr>
            <a:lvl8pPr marL="4876678" lvl="7" indent="-423323" rtl="0">
              <a:spcBef>
                <a:spcPts val="1067"/>
              </a:spcBef>
              <a:spcAft>
                <a:spcPts val="0"/>
              </a:spcAft>
              <a:buSzPts val="1400"/>
              <a:buFont typeface="Roboto"/>
              <a:buChar char="○"/>
              <a:defRPr>
                <a:latin typeface="Roboto"/>
                <a:ea typeface="Roboto"/>
                <a:cs typeface="Roboto"/>
                <a:sym typeface="Roboto"/>
              </a:defRPr>
            </a:lvl8pPr>
            <a:lvl9pPr marL="5486263" lvl="8" indent="-423323" rtl="0">
              <a:spcBef>
                <a:spcPts val="1067"/>
              </a:spcBef>
              <a:spcAft>
                <a:spcPts val="1067"/>
              </a:spcAft>
              <a:buSzPts val="1400"/>
              <a:buFont typeface="Roboto"/>
              <a:buChar char="■"/>
              <a:defRPr>
                <a:latin typeface="Roboto"/>
                <a:ea typeface="Roboto"/>
                <a:cs typeface="Roboto"/>
                <a:sym typeface="Roboto"/>
              </a:defRPr>
            </a:lvl9pPr>
          </a:lstStyle>
          <a:p>
            <a:endParaRPr/>
          </a:p>
        </p:txBody>
      </p:sp>
      <p:cxnSp>
        <p:nvCxnSpPr>
          <p:cNvPr id="145" name="Google Shape;145;p25"/>
          <p:cNvCxnSpPr/>
          <p:nvPr/>
        </p:nvCxnSpPr>
        <p:spPr>
          <a:xfrm>
            <a:off x="365833" y="853440"/>
            <a:ext cx="11460800" cy="13600"/>
          </a:xfrm>
          <a:prstGeom prst="straightConnector1">
            <a:avLst/>
          </a:prstGeom>
          <a:noFill/>
          <a:ln w="9525" cap="flat" cmpd="sng">
            <a:solidFill>
              <a:schemeClr val="dk2"/>
            </a:solidFill>
            <a:prstDash val="solid"/>
            <a:round/>
            <a:headEnd type="none" w="med" len="med"/>
            <a:tailEnd type="none" w="med" len="med"/>
          </a:ln>
        </p:spPr>
      </p:cxnSp>
      <p:sp>
        <p:nvSpPr>
          <p:cNvPr id="146" name="Google Shape;146;p25"/>
          <p:cNvSpPr txBox="1">
            <a:spLocks noGrp="1"/>
          </p:cNvSpPr>
          <p:nvPr>
            <p:ph type="title" idx="3"/>
          </p:nvPr>
        </p:nvSpPr>
        <p:spPr>
          <a:xfrm>
            <a:off x="-16400" y="6188867"/>
            <a:ext cx="12224800" cy="353200"/>
          </a:xfrm>
          <a:prstGeom prst="rect">
            <a:avLst/>
          </a:prstGeom>
          <a:noFill/>
          <a:ln>
            <a:noFill/>
          </a:ln>
        </p:spPr>
        <p:txBody>
          <a:bodyPr spcFirstLastPara="1" wrap="square" lIns="1097275" tIns="9125" rIns="1005825" bIns="0" anchor="t" anchorCtr="0"/>
          <a:lstStyle>
            <a:lvl1pPr lvl="0" algn="r" rtl="0">
              <a:spcBef>
                <a:spcPts val="0"/>
              </a:spcBef>
              <a:spcAft>
                <a:spcPts val="0"/>
              </a:spcAft>
              <a:buNone/>
              <a:defRPr sz="1333">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7" name="Google Shape;147;p25"/>
          <p:cNvSpPr txBox="1">
            <a:spLocks noGrp="1"/>
          </p:cNvSpPr>
          <p:nvPr>
            <p:ph type="subTitle" idx="4"/>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3308795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6/27/19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7">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6/27/19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pencil.evolus.vn/Default.html" TargetMode="Externa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62459"/>
            <a:ext cx="9603275" cy="1391296"/>
          </a:xfrm>
        </p:spPr>
        <p:txBody>
          <a:bodyPr>
            <a:normAutofit fontScale="90000"/>
          </a:bodyPr>
          <a:lstStyle/>
          <a:p>
            <a:pPr marL="0" lvl="0" indent="0">
              <a:buNone/>
            </a:pPr>
            <a:r>
              <a:rPr dirty="0"/>
              <a:t>8.1 Lesson Plan </a:t>
            </a:r>
            <a:r>
              <a:rPr lang="en-US" dirty="0"/>
              <a:t>–</a:t>
            </a:r>
            <a:r>
              <a:rPr dirty="0"/>
              <a:t> </a:t>
            </a:r>
            <a:br>
              <a:rPr lang="en-US" dirty="0"/>
            </a:br>
            <a:r>
              <a:rPr dirty="0" err="1"/>
              <a:t>Github</a:t>
            </a:r>
            <a:r>
              <a:rPr dirty="0"/>
              <a:t> Collaboration </a:t>
            </a:r>
            <a:br>
              <a:rPr lang="en-US" dirty="0"/>
            </a:br>
            <a:r>
              <a:rPr dirty="0"/>
              <a:t>&amp; Project Week (6:30 PM)</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1. Instructor Do: </a:t>
            </a:r>
            <a:br>
              <a:rPr lang="en-US" dirty="0"/>
            </a:br>
            <a:r>
              <a:rPr dirty="0"/>
              <a:t>Welcome Students (6:30 PM - 6:</a:t>
            </a:r>
            <a:r>
              <a:rPr lang="en-US" dirty="0"/>
              <a:t>45</a:t>
            </a:r>
            <a:r>
              <a:rPr dirty="0"/>
              <a:t> PM, (</a:t>
            </a:r>
            <a:r>
              <a:rPr lang="en-US" dirty="0"/>
              <a:t>15</a:t>
            </a:r>
            <a:r>
              <a:rPr dirty="0"/>
              <a:t> mins)</a:t>
            </a:r>
          </a:p>
        </p:txBody>
      </p:sp>
      <p:sp>
        <p:nvSpPr>
          <p:cNvPr id="3" name="Content Placeholder 2"/>
          <p:cNvSpPr>
            <a:spLocks noGrp="1"/>
          </p:cNvSpPr>
          <p:nvPr>
            <p:ph idx="1"/>
          </p:nvPr>
        </p:nvSpPr>
        <p:spPr/>
        <p:txBody>
          <a:bodyPr/>
          <a:lstStyle/>
          <a:p>
            <a:pPr lvl="1"/>
            <a:r>
              <a:rPr lang="en-US" dirty="0"/>
              <a:t>See Project Week Slides…</a:t>
            </a:r>
            <a:endParaRPr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3. Groups Do: </a:t>
            </a:r>
            <a:br>
              <a:rPr lang="en-US" dirty="0"/>
            </a:br>
            <a:r>
              <a:rPr dirty="0"/>
              <a:t>Create a Repository (6:4</a:t>
            </a:r>
            <a:r>
              <a:rPr lang="en-US" dirty="0"/>
              <a:t>5</a:t>
            </a:r>
            <a:r>
              <a:rPr dirty="0"/>
              <a:t> PM - 6:5</a:t>
            </a:r>
            <a:r>
              <a:rPr lang="en-US" dirty="0"/>
              <a:t>5</a:t>
            </a:r>
            <a:r>
              <a:rPr dirty="0"/>
              <a:t> PM, (10 mins)</a:t>
            </a:r>
          </a:p>
        </p:txBody>
      </p:sp>
      <p:sp>
        <p:nvSpPr>
          <p:cNvPr id="3" name="Content Placeholder 2"/>
          <p:cNvSpPr>
            <a:spLocks noGrp="1"/>
          </p:cNvSpPr>
          <p:nvPr>
            <p:ph idx="1"/>
          </p:nvPr>
        </p:nvSpPr>
        <p:spPr/>
        <p:txBody>
          <a:bodyPr>
            <a:noAutofit/>
          </a:bodyPr>
          <a:lstStyle/>
          <a:p>
            <a:pPr lvl="1"/>
            <a:r>
              <a:rPr lang="en-US" sz="2000" dirty="0"/>
              <a:t>08-project-1/01-Activities/01-Stu_Create-Repository</a:t>
            </a:r>
          </a:p>
          <a:p>
            <a:pPr lvl="1"/>
            <a:r>
              <a:rPr lang="en-US" sz="2000" dirty="0"/>
              <a:t>One group member should create a new </a:t>
            </a:r>
            <a:r>
              <a:rPr lang="en-US" sz="2000" dirty="0" err="1"/>
              <a:t>Github</a:t>
            </a:r>
            <a:r>
              <a:rPr lang="en-US" sz="2000" dirty="0"/>
              <a:t> repository. </a:t>
            </a:r>
          </a:p>
          <a:p>
            <a:pPr lvl="1"/>
            <a:r>
              <a:rPr lang="en-US" sz="2000" dirty="0"/>
              <a:t>Don't worry about the project name now, this can be changed later.</a:t>
            </a:r>
          </a:p>
          <a:p>
            <a:pPr lvl="1"/>
            <a:r>
              <a:rPr lang="en-US" sz="2000" dirty="0"/>
              <a:t>From the repo's main page, click the "Settings" tab.</a:t>
            </a:r>
          </a:p>
          <a:p>
            <a:pPr lvl="1"/>
            <a:r>
              <a:rPr lang="en-US" sz="2000" dirty="0"/>
              <a:t>Once in the repo's settings, select the "Collaborators" menu item on the left.</a:t>
            </a:r>
          </a:p>
          <a:p>
            <a:pPr lvl="1"/>
            <a:r>
              <a:rPr lang="en-US" sz="2000" dirty="0"/>
              <a:t>From the "Collaborators" page invite your group members to be project collaborators by entering their </a:t>
            </a:r>
            <a:r>
              <a:rPr lang="en-US" sz="2000" dirty="0" err="1"/>
              <a:t>Github</a:t>
            </a:r>
            <a:r>
              <a:rPr lang="en-US" sz="2000" dirty="0"/>
              <a:t> usernames one at a time.</a:t>
            </a:r>
          </a:p>
          <a:p>
            <a:pPr lvl="1"/>
            <a:r>
              <a:rPr lang="en-US" sz="2000" dirty="0"/>
              <a:t>Each invited group member should receive an email they must open to accept the invitation.</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25829"/>
            <a:ext cx="9603275" cy="1527926"/>
          </a:xfrm>
        </p:spPr>
        <p:txBody>
          <a:bodyPr>
            <a:normAutofit/>
          </a:bodyPr>
          <a:lstStyle/>
          <a:p>
            <a:pPr marL="0" lvl="0" indent="0">
              <a:buNone/>
            </a:pPr>
            <a:r>
              <a:rPr dirty="0"/>
              <a:t>4. Instructor Do: </a:t>
            </a:r>
            <a:br>
              <a:rPr lang="en-US" dirty="0"/>
            </a:br>
            <a:r>
              <a:rPr dirty="0"/>
              <a:t>Pull Requests and Code Review </a:t>
            </a:r>
            <a:br>
              <a:rPr lang="en-US" dirty="0"/>
            </a:br>
            <a:r>
              <a:rPr dirty="0"/>
              <a:t>(6:5</a:t>
            </a:r>
            <a:r>
              <a:rPr lang="en-US" dirty="0"/>
              <a:t>5</a:t>
            </a:r>
            <a:r>
              <a:rPr dirty="0"/>
              <a:t> PM </a:t>
            </a:r>
            <a:r>
              <a:rPr lang="en-US" dirty="0"/>
              <a:t>–</a:t>
            </a:r>
            <a:r>
              <a:rPr dirty="0"/>
              <a:t> </a:t>
            </a:r>
            <a:r>
              <a:rPr lang="en-US" dirty="0"/>
              <a:t>7:00</a:t>
            </a:r>
            <a:r>
              <a:rPr dirty="0"/>
              <a:t> PM, (5 mins)</a:t>
            </a:r>
          </a:p>
        </p:txBody>
      </p:sp>
      <p:sp>
        <p:nvSpPr>
          <p:cNvPr id="3" name="Content Placeholder 2"/>
          <p:cNvSpPr>
            <a:spLocks noGrp="1"/>
          </p:cNvSpPr>
          <p:nvPr>
            <p:ph idx="1"/>
          </p:nvPr>
        </p:nvSpPr>
        <p:spPr/>
        <p:txBody>
          <a:bodyPr>
            <a:normAutofit fontScale="92500" lnSpcReduction="20000"/>
          </a:bodyPr>
          <a:lstStyle/>
          <a:p>
            <a:pPr lvl="1"/>
            <a:r>
              <a:rPr dirty="0"/>
              <a:t>Explain that when working with others on the same repo, it’s important to make sure that all of the new code gets reviewed by at least one other team member before getting merged into the master branch.</a:t>
            </a:r>
          </a:p>
          <a:p>
            <a:pPr lvl="1"/>
            <a:r>
              <a:rPr dirty="0"/>
              <a:t>Assure the class that we’ll go into further detail about how this is done, but ask the class: “Why would we want to get code reviewed before merging it into master?”</a:t>
            </a:r>
          </a:p>
          <a:p>
            <a:pPr lvl="2"/>
            <a:r>
              <a:rPr dirty="0"/>
              <a:t>Reviewing new code decreases the chances that a breaking change will accidentally be introduced into the master branch.</a:t>
            </a:r>
          </a:p>
          <a:p>
            <a:pPr lvl="2"/>
            <a:r>
              <a:rPr dirty="0"/>
              <a:t>Code review helps group members who didn’t write the code understand how it works.</a:t>
            </a:r>
          </a:p>
          <a:p>
            <a:pPr lvl="1"/>
            <a:r>
              <a:rPr dirty="0"/>
              <a:t>Explain that the next step of setting up our project repos for group collaboration is to protect the master branch.</a:t>
            </a:r>
          </a:p>
          <a:p>
            <a:pPr lvl="2"/>
            <a:r>
              <a:rPr dirty="0"/>
              <a:t>Protecting the master branch means we will configure the repo to prohibit any team members from pushing code up into master directly or merging it in without another team member’s review.</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68169"/>
            <a:ext cx="9603275" cy="1685586"/>
          </a:xfrm>
        </p:spPr>
        <p:txBody>
          <a:bodyPr>
            <a:normAutofit/>
          </a:bodyPr>
          <a:lstStyle/>
          <a:p>
            <a:pPr marL="0" lvl="0" indent="0">
              <a:buNone/>
            </a:pPr>
            <a:r>
              <a:rPr dirty="0"/>
              <a:t>5. Groups Do: </a:t>
            </a:r>
            <a:br>
              <a:rPr lang="en-US" dirty="0"/>
            </a:br>
            <a:r>
              <a:rPr dirty="0"/>
              <a:t>Protect Master Branch </a:t>
            </a:r>
            <a:br>
              <a:rPr lang="en-US" dirty="0"/>
            </a:br>
            <a:r>
              <a:rPr dirty="0"/>
              <a:t>(</a:t>
            </a:r>
            <a:r>
              <a:rPr lang="en-US" dirty="0"/>
              <a:t>7:00</a:t>
            </a:r>
            <a:r>
              <a:rPr dirty="0"/>
              <a:t> PM - 7:0</a:t>
            </a:r>
            <a:r>
              <a:rPr lang="en-US" dirty="0"/>
              <a:t>5</a:t>
            </a:r>
            <a:r>
              <a:rPr dirty="0"/>
              <a:t> PM, (5 mins)</a:t>
            </a:r>
          </a:p>
        </p:txBody>
      </p:sp>
      <p:sp>
        <p:nvSpPr>
          <p:cNvPr id="3" name="Content Placeholder 2"/>
          <p:cNvSpPr>
            <a:spLocks noGrp="1"/>
          </p:cNvSpPr>
          <p:nvPr>
            <p:ph idx="1"/>
          </p:nvPr>
        </p:nvSpPr>
        <p:spPr>
          <a:xfrm>
            <a:off x="1451579" y="1853755"/>
            <a:ext cx="9603275" cy="4084581"/>
          </a:xfrm>
        </p:spPr>
        <p:txBody>
          <a:bodyPr>
            <a:normAutofit lnSpcReduction="10000"/>
          </a:bodyPr>
          <a:lstStyle/>
          <a:p>
            <a:pPr lvl="1"/>
            <a:r>
              <a:rPr lang="en-US" dirty="0"/>
              <a:t>08-project-1/01-Activities/02-Stu_Protect-Master</a:t>
            </a:r>
          </a:p>
          <a:p>
            <a:pPr lvl="1"/>
            <a:r>
              <a:rPr lang="en-US" dirty="0"/>
              <a:t>Only one member per project group needs to complete this activity. </a:t>
            </a:r>
          </a:p>
          <a:p>
            <a:pPr lvl="1"/>
            <a:r>
              <a:rPr lang="en-US" dirty="0"/>
              <a:t>Navigate back to the repo's "Settings" page and then select "Branches" from the left sidebar.</a:t>
            </a:r>
          </a:p>
          <a:p>
            <a:pPr lvl="1"/>
            <a:r>
              <a:rPr lang="en-US" dirty="0"/>
              <a:t>Under "Branch Protection Rules" select "master" from the dropdown.</a:t>
            </a:r>
          </a:p>
          <a:p>
            <a:pPr lvl="1"/>
            <a:r>
              <a:rPr lang="en-US" dirty="0"/>
              <a:t>You should be presented with some options, check off the following:</a:t>
            </a:r>
          </a:p>
          <a:p>
            <a:pPr lvl="1"/>
            <a:r>
              <a:rPr lang="en-US" dirty="0"/>
              <a:t>"Protect this branch"</a:t>
            </a:r>
          </a:p>
          <a:p>
            <a:pPr lvl="1"/>
            <a:r>
              <a:rPr lang="en-US" dirty="0"/>
              <a:t>"Require pull request reviews before merging"</a:t>
            </a:r>
          </a:p>
          <a:p>
            <a:pPr lvl="1"/>
            <a:r>
              <a:rPr lang="en-US" dirty="0"/>
              <a:t>"Include administrators"</a:t>
            </a:r>
          </a:p>
          <a:p>
            <a:pPr lvl="1"/>
            <a:r>
              <a:rPr lang="en-US" dirty="0"/>
              <a:t>If completed successfully, no one should be able to push directly to the master branch. Instead, all changes must be made in the form of pull requests that are to be reviewed by another group member.</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94597"/>
            <a:ext cx="9603275" cy="1759158"/>
          </a:xfrm>
        </p:spPr>
        <p:txBody>
          <a:bodyPr>
            <a:normAutofit/>
          </a:bodyPr>
          <a:lstStyle/>
          <a:p>
            <a:pPr marL="0" lvl="0" indent="0">
              <a:buNone/>
            </a:pPr>
            <a:r>
              <a:rPr dirty="0"/>
              <a:t>6. Instructor Do: </a:t>
            </a:r>
            <a:br>
              <a:rPr lang="en-US" dirty="0"/>
            </a:br>
            <a:r>
              <a:rPr dirty="0"/>
              <a:t>Branching </a:t>
            </a:r>
            <a:br>
              <a:rPr lang="en-US" dirty="0"/>
            </a:br>
            <a:r>
              <a:rPr dirty="0"/>
              <a:t>(7:0</a:t>
            </a:r>
            <a:r>
              <a:rPr lang="en-US" dirty="0"/>
              <a:t>5</a:t>
            </a:r>
            <a:r>
              <a:rPr dirty="0"/>
              <a:t> PM - 7:1</a:t>
            </a:r>
            <a:r>
              <a:rPr lang="en-US" dirty="0"/>
              <a:t>5</a:t>
            </a:r>
            <a:r>
              <a:rPr dirty="0"/>
              <a:t> PM, (10 mins)</a:t>
            </a:r>
          </a:p>
        </p:txBody>
      </p:sp>
      <p:sp>
        <p:nvSpPr>
          <p:cNvPr id="3" name="Content Placeholder 2"/>
          <p:cNvSpPr>
            <a:spLocks noGrp="1"/>
          </p:cNvSpPr>
          <p:nvPr>
            <p:ph idx="1"/>
          </p:nvPr>
        </p:nvSpPr>
        <p:spPr>
          <a:xfrm>
            <a:off x="1451579" y="1840422"/>
            <a:ext cx="9603275" cy="4188903"/>
          </a:xfrm>
        </p:spPr>
        <p:txBody>
          <a:bodyPr>
            <a:noAutofit/>
          </a:bodyPr>
          <a:lstStyle/>
          <a:p>
            <a:pPr lvl="1"/>
            <a:r>
              <a:rPr lang="en-US" sz="2400" dirty="0"/>
              <a:t>E</a:t>
            </a:r>
            <a:r>
              <a:rPr sz="2400" dirty="0"/>
              <a:t>very Git repo starts off with a master branch. </a:t>
            </a:r>
            <a:endParaRPr lang="en-US" sz="2400" dirty="0"/>
          </a:p>
          <a:p>
            <a:pPr lvl="1"/>
            <a:r>
              <a:rPr sz="2400" dirty="0"/>
              <a:t>This is there to hold the production version of the repo’s code. </a:t>
            </a:r>
            <a:endParaRPr lang="en-US" sz="2400" dirty="0"/>
          </a:p>
          <a:p>
            <a:pPr lvl="1"/>
            <a:r>
              <a:rPr sz="2400" dirty="0"/>
              <a:t>But when we want to work on the code, we start by creating a new feature branch off of master.</a:t>
            </a:r>
            <a:endParaRPr lang="en-US" sz="2400" dirty="0"/>
          </a:p>
          <a:p>
            <a:pPr lvl="1"/>
            <a:r>
              <a:rPr sz="2400" dirty="0"/>
              <a:t>If we create a new branch from master, it essentially creates a self-contained copy of all of the master branch’s code for us to work in.</a:t>
            </a:r>
          </a:p>
          <a:p>
            <a:pPr lvl="1"/>
            <a:r>
              <a:rPr sz="2400" dirty="0"/>
              <a:t>When we’re satisfied with our work in the new feature branch, </a:t>
            </a:r>
            <a:endParaRPr lang="en-US" sz="2400" dirty="0"/>
          </a:p>
          <a:p>
            <a:pPr lvl="1"/>
            <a:r>
              <a:rPr sz="2400" dirty="0"/>
              <a:t>we submit a pull request from the feature branch to the master branch.</a:t>
            </a:r>
            <a:endParaRPr lang="en-US" sz="2400"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AB860C-7159-0547-B893-5FAF69671080}"/>
              </a:ext>
            </a:extLst>
          </p:cNvPr>
          <p:cNvPicPr>
            <a:picLocks noChangeAspect="1"/>
          </p:cNvPicPr>
          <p:nvPr/>
        </p:nvPicPr>
        <p:blipFill>
          <a:blip r:embed="rId2"/>
          <a:stretch>
            <a:fillRect/>
          </a:stretch>
        </p:blipFill>
        <p:spPr>
          <a:xfrm>
            <a:off x="0" y="714375"/>
            <a:ext cx="12192000" cy="5429250"/>
          </a:xfrm>
          <a:prstGeom prst="rect">
            <a:avLst/>
          </a:prstGeom>
        </p:spPr>
      </p:pic>
    </p:spTree>
    <p:extLst>
      <p:ext uri="{BB962C8B-B14F-4D97-AF65-F5344CB8AC3E}">
        <p14:creationId xmlns:p14="http://schemas.microsoft.com/office/powerpoint/2010/main" val="4228400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94597"/>
            <a:ext cx="9603275" cy="1759158"/>
          </a:xfrm>
        </p:spPr>
        <p:txBody>
          <a:bodyPr>
            <a:normAutofit/>
          </a:bodyPr>
          <a:lstStyle/>
          <a:p>
            <a:pPr marL="0" lvl="0" indent="0">
              <a:buNone/>
            </a:pPr>
            <a:r>
              <a:rPr dirty="0"/>
              <a:t>6. Instructor Do: </a:t>
            </a:r>
            <a:br>
              <a:rPr lang="en-US" dirty="0"/>
            </a:br>
            <a:r>
              <a:rPr dirty="0"/>
              <a:t>Branching </a:t>
            </a:r>
            <a:br>
              <a:rPr lang="en-US" dirty="0"/>
            </a:br>
            <a:r>
              <a:rPr dirty="0"/>
              <a:t>(7:0</a:t>
            </a:r>
            <a:r>
              <a:rPr lang="en-US" dirty="0"/>
              <a:t>5</a:t>
            </a:r>
            <a:r>
              <a:rPr dirty="0"/>
              <a:t> PM - 7:1</a:t>
            </a:r>
            <a:r>
              <a:rPr lang="en-US" dirty="0"/>
              <a:t>5</a:t>
            </a:r>
            <a:r>
              <a:rPr dirty="0"/>
              <a:t> PM, (10 mins)</a:t>
            </a:r>
          </a:p>
        </p:txBody>
      </p:sp>
      <p:sp>
        <p:nvSpPr>
          <p:cNvPr id="3" name="Content Placeholder 2"/>
          <p:cNvSpPr>
            <a:spLocks noGrp="1"/>
          </p:cNvSpPr>
          <p:nvPr>
            <p:ph idx="1"/>
          </p:nvPr>
        </p:nvSpPr>
        <p:spPr>
          <a:xfrm>
            <a:off x="1451579" y="1840422"/>
            <a:ext cx="9603275" cy="4188903"/>
          </a:xfrm>
        </p:spPr>
        <p:txBody>
          <a:bodyPr>
            <a:noAutofit/>
          </a:bodyPr>
          <a:lstStyle/>
          <a:p>
            <a:pPr lvl="1"/>
            <a:r>
              <a:rPr lang="en-US" sz="2400" dirty="0"/>
              <a:t>A pull request is a request to merge the diffs or changes from the source branch (the feature branch) to the target branch (master).</a:t>
            </a:r>
          </a:p>
          <a:p>
            <a:pPr lvl="1"/>
            <a:r>
              <a:rPr lang="en-US" sz="2400" dirty="0"/>
              <a:t>With the way our repos are set up now, another group member must look at and approve the pull request before its changes can be merged into master.</a:t>
            </a:r>
          </a:p>
          <a:p>
            <a:pPr lvl="1"/>
            <a:r>
              <a:rPr lang="en-US" sz="2400" dirty="0"/>
              <a:t>Once a feature branch has been merged into master, we delete it and then check back out to the master branch. From there, we’d check back out to a new feature branch and repeat the process for each feature we add.</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3093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4089"/>
            <a:ext cx="9603275" cy="1307565"/>
          </a:xfrm>
        </p:spPr>
        <p:txBody>
          <a:bodyPr>
            <a:normAutofit/>
          </a:bodyPr>
          <a:lstStyle/>
          <a:p>
            <a:pPr marL="0" lvl="0" indent="0">
              <a:buNone/>
            </a:pPr>
            <a:r>
              <a:rPr sz="2800" dirty="0"/>
              <a:t>7. Everyone Do: </a:t>
            </a:r>
            <a:br>
              <a:rPr lang="en-US" sz="2800" dirty="0"/>
            </a:br>
            <a:r>
              <a:rPr sz="2800" dirty="0"/>
              <a:t>Git Branching/Pushing </a:t>
            </a:r>
            <a:br>
              <a:rPr lang="en-US" sz="2800" dirty="0"/>
            </a:br>
            <a:r>
              <a:rPr sz="2800" dirty="0"/>
              <a:t>7:1</a:t>
            </a:r>
            <a:r>
              <a:rPr lang="en-US" sz="2800" dirty="0"/>
              <a:t>5</a:t>
            </a:r>
            <a:r>
              <a:rPr sz="2800" dirty="0"/>
              <a:t> PM - 7:</a:t>
            </a:r>
            <a:r>
              <a:rPr lang="en-US" sz="2800" dirty="0"/>
              <a:t>30</a:t>
            </a:r>
            <a:r>
              <a:rPr sz="2800" dirty="0"/>
              <a:t> PM, (15 mins)</a:t>
            </a:r>
          </a:p>
        </p:txBody>
      </p:sp>
      <p:sp>
        <p:nvSpPr>
          <p:cNvPr id="3" name="Content Placeholder 2"/>
          <p:cNvSpPr>
            <a:spLocks noGrp="1"/>
          </p:cNvSpPr>
          <p:nvPr>
            <p:ph idx="1"/>
          </p:nvPr>
        </p:nvSpPr>
        <p:spPr>
          <a:xfrm>
            <a:off x="178676" y="1429408"/>
            <a:ext cx="12013323" cy="4593020"/>
          </a:xfrm>
        </p:spPr>
        <p:txBody>
          <a:bodyPr>
            <a:noAutofit/>
          </a:bodyPr>
          <a:lstStyle/>
          <a:p>
            <a:pPr marL="0" lvl="0" indent="0">
              <a:buNone/>
            </a:pPr>
            <a:r>
              <a:rPr lang="en-US" sz="1600" dirty="0"/>
              <a:t>08-project-1/01-Activities/03-Stu_Branching-Pushing</a:t>
            </a:r>
          </a:p>
          <a:p>
            <a:pPr marL="0" lvl="0" indent="0">
              <a:buNone/>
            </a:pPr>
            <a:r>
              <a:rPr lang="en-US" sz="1600" b="1" dirty="0"/>
              <a:t>Part I</a:t>
            </a:r>
            <a:r>
              <a:rPr lang="en-US" sz="1600" dirty="0"/>
              <a:t>: Branching and Submitting a Pull Request</a:t>
            </a:r>
          </a:p>
          <a:p>
            <a:r>
              <a:rPr lang="en-US" sz="1600" dirty="0"/>
              <a:t>W</a:t>
            </a:r>
            <a:r>
              <a:rPr sz="1600" dirty="0"/>
              <a:t>e will create a branch, add a feature, and submit a pull request. </a:t>
            </a:r>
            <a:endParaRPr lang="en-US" sz="1600" dirty="0"/>
          </a:p>
          <a:p>
            <a:r>
              <a:rPr sz="1600" b="1" dirty="0"/>
              <a:t>Only one group member should complete this section, everyone else should observe.</a:t>
            </a:r>
          </a:p>
          <a:p>
            <a:r>
              <a:rPr sz="1600" dirty="0"/>
              <a:t>Clone the project repo onto your computer and cd into it.</a:t>
            </a:r>
          </a:p>
          <a:p>
            <a:pPr>
              <a:buNone/>
            </a:pPr>
            <a:r>
              <a:rPr sz="1600" dirty="0">
                <a:latin typeface="Courier"/>
              </a:rPr>
              <a:t>git checkout -b add-html-skeleton</a:t>
            </a:r>
          </a:p>
          <a:p>
            <a:r>
              <a:rPr sz="1600" dirty="0"/>
              <a:t>You should now be on a new branch named “add-html-skeleton”. </a:t>
            </a:r>
            <a:endParaRPr lang="en-US" sz="1600" dirty="0"/>
          </a:p>
          <a:p>
            <a:r>
              <a:rPr sz="1600" dirty="0"/>
              <a:t>In order to verify this worked, run the following command in your terminal:</a:t>
            </a:r>
          </a:p>
          <a:p>
            <a:pPr>
              <a:buNone/>
            </a:pPr>
            <a:r>
              <a:rPr sz="1600" dirty="0">
                <a:latin typeface="Courier"/>
              </a:rPr>
              <a:t>git branch</a:t>
            </a:r>
          </a:p>
          <a:p>
            <a:r>
              <a:rPr sz="1600" dirty="0"/>
              <a:t>You should see two branches listed: </a:t>
            </a:r>
            <a:r>
              <a:rPr sz="1600" dirty="0">
                <a:latin typeface="Courier"/>
              </a:rPr>
              <a:t>master</a:t>
            </a:r>
            <a:r>
              <a:rPr sz="1600" dirty="0"/>
              <a:t> and </a:t>
            </a:r>
            <a:r>
              <a:rPr sz="1600" dirty="0">
                <a:latin typeface="Courier"/>
              </a:rPr>
              <a:t>add-html-skeleton</a:t>
            </a:r>
            <a:r>
              <a:rPr sz="1600" dirty="0"/>
              <a:t>. The </a:t>
            </a:r>
            <a:r>
              <a:rPr sz="1600" dirty="0">
                <a:latin typeface="Courier"/>
              </a:rPr>
              <a:t>add-html-skeleton</a:t>
            </a:r>
            <a:r>
              <a:rPr sz="1600" dirty="0"/>
              <a:t> branch should have an asterisk to the left of it. This indicates that this is the branch you’re currently on.</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4089"/>
            <a:ext cx="9603275" cy="1769666"/>
          </a:xfrm>
        </p:spPr>
        <p:txBody>
          <a:bodyPr>
            <a:normAutofit/>
          </a:bodyPr>
          <a:lstStyle/>
          <a:p>
            <a:pPr marL="0" lvl="0" indent="0">
              <a:buNone/>
            </a:pPr>
            <a:r>
              <a:rPr dirty="0"/>
              <a:t>7. Everyone Do: </a:t>
            </a:r>
            <a:br>
              <a:rPr lang="en-US" dirty="0"/>
            </a:br>
            <a:r>
              <a:rPr dirty="0"/>
              <a:t>Git Branching/Pushing </a:t>
            </a:r>
            <a:br>
              <a:rPr lang="en-US" dirty="0"/>
            </a:br>
            <a:r>
              <a:rPr dirty="0"/>
              <a:t>7:1</a:t>
            </a:r>
            <a:r>
              <a:rPr lang="en-US" dirty="0"/>
              <a:t>5</a:t>
            </a:r>
            <a:r>
              <a:rPr dirty="0"/>
              <a:t> PM - 7:</a:t>
            </a:r>
            <a:r>
              <a:rPr lang="en-US" dirty="0"/>
              <a:t>30</a:t>
            </a:r>
            <a:r>
              <a:rPr dirty="0"/>
              <a:t> PM, (15 mins)</a:t>
            </a:r>
          </a:p>
        </p:txBody>
      </p:sp>
      <p:sp>
        <p:nvSpPr>
          <p:cNvPr id="3" name="Content Placeholder 2"/>
          <p:cNvSpPr>
            <a:spLocks noGrp="1"/>
          </p:cNvSpPr>
          <p:nvPr>
            <p:ph idx="1"/>
          </p:nvPr>
        </p:nvSpPr>
        <p:spPr>
          <a:xfrm>
            <a:off x="84083" y="2015732"/>
            <a:ext cx="10970771" cy="3450613"/>
          </a:xfrm>
        </p:spPr>
        <p:txBody>
          <a:bodyPr>
            <a:noAutofit/>
          </a:bodyPr>
          <a:lstStyle/>
          <a:p>
            <a:r>
              <a:rPr sz="1800" dirty="0"/>
              <a:t>At the root of the repo, create a new file named </a:t>
            </a:r>
            <a:r>
              <a:rPr sz="1800" dirty="0" err="1">
                <a:latin typeface="Courier"/>
              </a:rPr>
              <a:t>index.html</a:t>
            </a:r>
            <a:r>
              <a:rPr sz="1800" dirty="0"/>
              <a:t>. Inside this file, add code for a basic HTML skeleton and save.</a:t>
            </a:r>
          </a:p>
          <a:p>
            <a:r>
              <a:rPr sz="1800" dirty="0"/>
              <a:t>In your terminal, add and commit the changes. Then push up your code by running following in your terminal:</a:t>
            </a:r>
          </a:p>
          <a:p>
            <a:pPr>
              <a:buNone/>
            </a:pPr>
            <a:r>
              <a:rPr sz="1800" dirty="0">
                <a:latin typeface="Courier"/>
              </a:rPr>
              <a:t>git push origin add-html-skeleton</a:t>
            </a:r>
          </a:p>
          <a:p>
            <a:r>
              <a:rPr sz="1800" dirty="0"/>
              <a:t>This should push up your code to to GitHub on a branch with the same name (</a:t>
            </a:r>
            <a:r>
              <a:rPr sz="1800" dirty="0">
                <a:latin typeface="Courier"/>
              </a:rPr>
              <a:t>add-html-skeleton</a:t>
            </a:r>
            <a:r>
              <a:rPr sz="1800" dirty="0"/>
              <a:t>).</a:t>
            </a:r>
          </a:p>
          <a:p>
            <a:r>
              <a:rPr sz="1800" dirty="0"/>
              <a:t>Go to the main repo page at </a:t>
            </a:r>
            <a:r>
              <a:rPr sz="1800" dirty="0" err="1"/>
              <a:t>github.com</a:t>
            </a:r>
            <a:r>
              <a:rPr sz="1800" dirty="0"/>
              <a:t> and you should see an button that says “Compare &amp; pull request” – click this.</a:t>
            </a:r>
          </a:p>
          <a:p>
            <a:r>
              <a:rPr sz="1800" dirty="0"/>
              <a:t>On the next screen, add a description of the work that was done in the </a:t>
            </a:r>
            <a:r>
              <a:rPr sz="1800" dirty="0" err="1"/>
              <a:t>textarea</a:t>
            </a:r>
            <a:r>
              <a:rPr sz="1800" dirty="0"/>
              <a:t> and click the “Pull Request” button.</a:t>
            </a:r>
          </a:p>
          <a:p>
            <a:r>
              <a:rPr sz="1800" dirty="0"/>
              <a:t>If completed successfully, you should see the pull request listed under the repo’s “Pull request” tab.</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9989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4089"/>
            <a:ext cx="9603275" cy="1769666"/>
          </a:xfrm>
        </p:spPr>
        <p:txBody>
          <a:bodyPr>
            <a:normAutofit/>
          </a:bodyPr>
          <a:lstStyle/>
          <a:p>
            <a:pPr marL="0" lvl="0" indent="0">
              <a:buNone/>
            </a:pPr>
            <a:r>
              <a:rPr dirty="0"/>
              <a:t>7. Everyone Do: </a:t>
            </a:r>
            <a:br>
              <a:rPr lang="en-US" dirty="0"/>
            </a:br>
            <a:r>
              <a:rPr dirty="0"/>
              <a:t>Git Branching/Pushing </a:t>
            </a:r>
            <a:br>
              <a:rPr lang="en-US" dirty="0"/>
            </a:br>
            <a:r>
              <a:rPr dirty="0"/>
              <a:t>7:1</a:t>
            </a:r>
            <a:r>
              <a:rPr lang="en-US" dirty="0"/>
              <a:t>5</a:t>
            </a:r>
            <a:r>
              <a:rPr dirty="0"/>
              <a:t> PM - 7:</a:t>
            </a:r>
            <a:r>
              <a:rPr lang="en-US" dirty="0"/>
              <a:t>30</a:t>
            </a:r>
            <a:r>
              <a:rPr dirty="0"/>
              <a:t> PM, (15 mins)</a:t>
            </a:r>
          </a:p>
        </p:txBody>
      </p:sp>
      <p:sp>
        <p:nvSpPr>
          <p:cNvPr id="3" name="Content Placeholder 2"/>
          <p:cNvSpPr>
            <a:spLocks noGrp="1"/>
          </p:cNvSpPr>
          <p:nvPr>
            <p:ph idx="1"/>
          </p:nvPr>
        </p:nvSpPr>
        <p:spPr>
          <a:xfrm>
            <a:off x="84083" y="2015732"/>
            <a:ext cx="10970771" cy="3450613"/>
          </a:xfrm>
        </p:spPr>
        <p:txBody>
          <a:bodyPr>
            <a:noAutofit/>
          </a:bodyPr>
          <a:lstStyle/>
          <a:p>
            <a:r>
              <a:rPr sz="1800" b="1" dirty="0"/>
              <a:t>Part II</a:t>
            </a:r>
            <a:r>
              <a:rPr sz="1800" dirty="0"/>
              <a:t>: Reviewing a Pull Request</a:t>
            </a:r>
          </a:p>
          <a:p>
            <a:r>
              <a:rPr sz="1800" dirty="0"/>
              <a:t>In this section we will review the pull request from Part I and merge it into master. </a:t>
            </a:r>
            <a:endParaRPr lang="en-US" sz="1800" dirty="0"/>
          </a:p>
          <a:p>
            <a:r>
              <a:rPr sz="1800" b="1" dirty="0"/>
              <a:t>A different project member should complete this section while others observe</a:t>
            </a:r>
            <a:r>
              <a:rPr sz="1800" dirty="0"/>
              <a:t>.</a:t>
            </a:r>
          </a:p>
          <a:p>
            <a:r>
              <a:rPr sz="1800" dirty="0"/>
              <a:t>Clone the repo to your computer if you haven’t already done so and cd into it.</a:t>
            </a:r>
          </a:p>
          <a:p>
            <a:r>
              <a:rPr sz="1800" dirty="0"/>
              <a:t>First you will want to test the changes introduced by the </a:t>
            </a:r>
            <a:r>
              <a:rPr sz="1800" dirty="0">
                <a:latin typeface="Courier"/>
              </a:rPr>
              <a:t>add-html-skeleton</a:t>
            </a:r>
            <a:r>
              <a:rPr sz="1800" dirty="0"/>
              <a:t> branch locally.</a:t>
            </a:r>
            <a:endParaRPr lang="en-US" sz="1800" dirty="0"/>
          </a:p>
          <a:p>
            <a:r>
              <a:rPr sz="1800" dirty="0"/>
              <a:t>In order to examine the new branch on your local machine, run the following commands in your terminal:</a:t>
            </a:r>
          </a:p>
          <a:p>
            <a:pPr>
              <a:buNone/>
            </a:pPr>
            <a:r>
              <a:rPr sz="1800" dirty="0">
                <a:latin typeface="Courier"/>
              </a:rPr>
              <a:t>git fetch</a:t>
            </a:r>
          </a:p>
          <a:p>
            <a:pPr>
              <a:buNone/>
            </a:pPr>
            <a:r>
              <a:rPr sz="1800" dirty="0">
                <a:latin typeface="Courier"/>
              </a:rPr>
              <a:t>git checkout -b add-html-skeleton origin/add-html-skeleton</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8909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69"/>
          <p:cNvSpPr txBox="1">
            <a:spLocks noGrp="1"/>
          </p:cNvSpPr>
          <p:nvPr>
            <p:ph type="title"/>
          </p:nvPr>
        </p:nvSpPr>
        <p:spPr>
          <a:xfrm>
            <a:off x="365767" y="2784633"/>
            <a:ext cx="11460400" cy="1056400"/>
          </a:xfrm>
          <a:prstGeom prst="rect">
            <a:avLst/>
          </a:prstGeom>
        </p:spPr>
        <p:txBody>
          <a:bodyPr spcFirstLastPara="1" vert="horz" wrap="square" lIns="121900" tIns="121900" rIns="121900" bIns="121900" rtlCol="0" anchor="t" anchorCtr="0">
            <a:noAutofit/>
          </a:bodyPr>
          <a:lstStyle/>
          <a:p>
            <a:r>
              <a:rPr lang="en" dirty="0" err="1"/>
              <a:t>PreClass</a:t>
            </a:r>
            <a:r>
              <a:rPr lang="en" dirty="0"/>
              <a:t> Challenge</a:t>
            </a:r>
            <a:endParaRPr dirty="0"/>
          </a:p>
        </p:txBody>
      </p:sp>
    </p:spTree>
    <p:extLst>
      <p:ext uri="{BB962C8B-B14F-4D97-AF65-F5344CB8AC3E}">
        <p14:creationId xmlns:p14="http://schemas.microsoft.com/office/powerpoint/2010/main" val="2622870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4089"/>
            <a:ext cx="9603275" cy="1769666"/>
          </a:xfrm>
        </p:spPr>
        <p:txBody>
          <a:bodyPr>
            <a:normAutofit/>
          </a:bodyPr>
          <a:lstStyle/>
          <a:p>
            <a:pPr marL="0" lvl="0" indent="0">
              <a:buNone/>
            </a:pPr>
            <a:r>
              <a:rPr dirty="0"/>
              <a:t>7. Everyone Do: </a:t>
            </a:r>
            <a:br>
              <a:rPr lang="en-US" dirty="0"/>
            </a:br>
            <a:r>
              <a:rPr dirty="0"/>
              <a:t>Git Branching/Pushing </a:t>
            </a:r>
            <a:br>
              <a:rPr lang="en-US" dirty="0"/>
            </a:br>
            <a:r>
              <a:rPr dirty="0"/>
              <a:t>7:1</a:t>
            </a:r>
            <a:r>
              <a:rPr lang="en-US" dirty="0"/>
              <a:t>5</a:t>
            </a:r>
            <a:r>
              <a:rPr dirty="0"/>
              <a:t> PM - 7:</a:t>
            </a:r>
            <a:r>
              <a:rPr lang="en-US" dirty="0"/>
              <a:t>30</a:t>
            </a:r>
            <a:r>
              <a:rPr dirty="0"/>
              <a:t> PM, (15 mins)</a:t>
            </a:r>
          </a:p>
        </p:txBody>
      </p:sp>
      <p:sp>
        <p:nvSpPr>
          <p:cNvPr id="3" name="Content Placeholder 2"/>
          <p:cNvSpPr>
            <a:spLocks noGrp="1"/>
          </p:cNvSpPr>
          <p:nvPr>
            <p:ph idx="1"/>
          </p:nvPr>
        </p:nvSpPr>
        <p:spPr>
          <a:xfrm>
            <a:off x="84083" y="2015732"/>
            <a:ext cx="10970771" cy="3450613"/>
          </a:xfrm>
        </p:spPr>
        <p:txBody>
          <a:bodyPr>
            <a:noAutofit/>
          </a:bodyPr>
          <a:lstStyle/>
          <a:p>
            <a:r>
              <a:rPr sz="1800" dirty="0"/>
              <a:t>This code should bring the copy of the </a:t>
            </a:r>
            <a:r>
              <a:rPr sz="1800" dirty="0">
                <a:latin typeface="Courier"/>
              </a:rPr>
              <a:t>add-html-skeleton</a:t>
            </a:r>
            <a:r>
              <a:rPr sz="1800" dirty="0"/>
              <a:t> branch that’s on GitHub onto your computer.</a:t>
            </a:r>
          </a:p>
          <a:p>
            <a:pPr lvl="1"/>
            <a:r>
              <a:rPr dirty="0"/>
              <a:t>Make sure this worked by verifying that there’s an </a:t>
            </a:r>
            <a:r>
              <a:rPr dirty="0" err="1">
                <a:latin typeface="Courier"/>
              </a:rPr>
              <a:t>index.html</a:t>
            </a:r>
            <a:r>
              <a:rPr dirty="0"/>
              <a:t> file in your local repo.</a:t>
            </a:r>
          </a:p>
          <a:p>
            <a:pPr lvl="1"/>
            <a:r>
              <a:rPr dirty="0"/>
              <a:t>Normally you’d run the code here to make sure everything works properly.</a:t>
            </a:r>
          </a:p>
          <a:p>
            <a:r>
              <a:rPr sz="1800" dirty="0"/>
              <a:t>Check back out to your local </a:t>
            </a:r>
            <a:r>
              <a:rPr sz="1800" dirty="0">
                <a:latin typeface="Courier"/>
              </a:rPr>
              <a:t>master</a:t>
            </a:r>
            <a:r>
              <a:rPr sz="1800" dirty="0"/>
              <a:t> branch by running the following in your terminal:</a:t>
            </a:r>
          </a:p>
          <a:p>
            <a:pPr>
              <a:buNone/>
            </a:pPr>
            <a:r>
              <a:rPr sz="1800" dirty="0">
                <a:latin typeface="Courier"/>
              </a:rPr>
              <a:t>git checkout master</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4709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4089"/>
            <a:ext cx="9603275" cy="1769666"/>
          </a:xfrm>
        </p:spPr>
        <p:txBody>
          <a:bodyPr>
            <a:normAutofit/>
          </a:bodyPr>
          <a:lstStyle/>
          <a:p>
            <a:pPr marL="0" lvl="0" indent="0">
              <a:buNone/>
            </a:pPr>
            <a:r>
              <a:rPr dirty="0"/>
              <a:t>7. Everyone Do: </a:t>
            </a:r>
            <a:br>
              <a:rPr lang="en-US" dirty="0"/>
            </a:br>
            <a:r>
              <a:rPr dirty="0"/>
              <a:t>Git Branching/Pushing </a:t>
            </a:r>
            <a:br>
              <a:rPr lang="en-US" dirty="0"/>
            </a:br>
            <a:r>
              <a:rPr dirty="0"/>
              <a:t>7:1</a:t>
            </a:r>
            <a:r>
              <a:rPr lang="en-US" dirty="0"/>
              <a:t>5</a:t>
            </a:r>
            <a:r>
              <a:rPr dirty="0"/>
              <a:t> PM - 7:</a:t>
            </a:r>
            <a:r>
              <a:rPr lang="en-US" dirty="0"/>
              <a:t>30</a:t>
            </a:r>
            <a:r>
              <a:rPr dirty="0"/>
              <a:t> PM, (15 mins)</a:t>
            </a:r>
          </a:p>
        </p:txBody>
      </p:sp>
      <p:sp>
        <p:nvSpPr>
          <p:cNvPr id="3" name="Content Placeholder 2"/>
          <p:cNvSpPr>
            <a:spLocks noGrp="1"/>
          </p:cNvSpPr>
          <p:nvPr>
            <p:ph idx="1"/>
          </p:nvPr>
        </p:nvSpPr>
        <p:spPr>
          <a:xfrm>
            <a:off x="84083" y="2015732"/>
            <a:ext cx="10970771" cy="3450613"/>
          </a:xfrm>
        </p:spPr>
        <p:txBody>
          <a:bodyPr>
            <a:noAutofit/>
          </a:bodyPr>
          <a:lstStyle/>
          <a:p>
            <a:r>
              <a:rPr sz="1800" dirty="0"/>
              <a:t>Now go to your GitHub repo’s main page and go to the “Pull request” section. Select the </a:t>
            </a:r>
            <a:r>
              <a:rPr sz="1800" dirty="0">
                <a:latin typeface="Courier"/>
              </a:rPr>
              <a:t>add-html-skeleton</a:t>
            </a:r>
            <a:r>
              <a:rPr sz="1800" dirty="0"/>
              <a:t> pull request from the list.</a:t>
            </a:r>
          </a:p>
          <a:p>
            <a:r>
              <a:rPr sz="1800" dirty="0"/>
              <a:t>At the next page select the option to see the “Files changed”.</a:t>
            </a:r>
          </a:p>
          <a:p>
            <a:r>
              <a:rPr sz="1800" dirty="0"/>
              <a:t>You should be presented with all of the files that were changed in this PR along with line numbers for any code added/removed.</a:t>
            </a:r>
          </a:p>
          <a:p>
            <a:r>
              <a:rPr sz="1800" dirty="0"/>
              <a:t>If there are any changes you would like made, you can click the line number to leave a comment the PR author will see and should address before approval. Otherwise click “Review changes” and approve the PR. You should be taken to a screen with an option to “Merge pull request” – click this button.</a:t>
            </a:r>
          </a:p>
          <a:p>
            <a:r>
              <a:rPr sz="1800" dirty="0"/>
              <a:t>Once complete you can delete the feature branch from your machine by running the following in your terminal:</a:t>
            </a:r>
          </a:p>
          <a:p>
            <a:pPr>
              <a:buNone/>
            </a:pPr>
            <a:r>
              <a:rPr sz="1800" dirty="0">
                <a:latin typeface="Courier"/>
              </a:rPr>
              <a:t>git branch -D add-html-skeleton</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3358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DD2D0-BABA-6A48-8E4A-74603B1CA658}"/>
              </a:ext>
            </a:extLst>
          </p:cNvPr>
          <p:cNvSpPr>
            <a:spLocks noGrp="1"/>
          </p:cNvSpPr>
          <p:nvPr>
            <p:ph type="title"/>
          </p:nvPr>
        </p:nvSpPr>
        <p:spPr/>
        <p:txBody>
          <a:bodyPr>
            <a:normAutofit fontScale="90000"/>
          </a:bodyPr>
          <a:lstStyle/>
          <a:p>
            <a:r>
              <a:rPr lang="en-US" dirty="0"/>
              <a:t>8. Students Brainstorm </a:t>
            </a:r>
            <a:br>
              <a:rPr lang="en-US" dirty="0"/>
            </a:br>
            <a:r>
              <a:rPr lang="en-US" dirty="0"/>
              <a:t>(7:30 PM – 8:00 PM, (30 mins)</a:t>
            </a:r>
          </a:p>
        </p:txBody>
      </p:sp>
      <p:sp>
        <p:nvSpPr>
          <p:cNvPr id="4" name="Subtitle 3">
            <a:extLst>
              <a:ext uri="{FF2B5EF4-FFF2-40B4-BE49-F238E27FC236}">
                <a16:creationId xmlns:a16="http://schemas.microsoft.com/office/drawing/2014/main" id="{A8030FB6-514C-FA45-8C84-DB38C4E07EC2}"/>
              </a:ext>
            </a:extLst>
          </p:cNvPr>
          <p:cNvSpPr>
            <a:spLocks noGrp="1"/>
          </p:cNvSpPr>
          <p:nvPr>
            <p:ph type="subTitle" idx="2"/>
          </p:nvPr>
        </p:nvSpPr>
        <p:spPr/>
        <p:txBody>
          <a:bodyPr/>
          <a:lstStyle/>
          <a:p>
            <a:endParaRPr lang="en-US"/>
          </a:p>
        </p:txBody>
      </p:sp>
      <p:sp>
        <p:nvSpPr>
          <p:cNvPr id="5" name="Text Placeholder 4">
            <a:extLst>
              <a:ext uri="{FF2B5EF4-FFF2-40B4-BE49-F238E27FC236}">
                <a16:creationId xmlns:a16="http://schemas.microsoft.com/office/drawing/2014/main" id="{7AE43569-C1A5-5545-8827-11C0B45FF579}"/>
              </a:ext>
            </a:extLst>
          </p:cNvPr>
          <p:cNvSpPr>
            <a:spLocks noGrp="1"/>
          </p:cNvSpPr>
          <p:nvPr>
            <p:ph type="body" idx="3"/>
          </p:nvPr>
        </p:nvSpPr>
        <p:spPr>
          <a:xfrm>
            <a:off x="233" y="1135117"/>
            <a:ext cx="12192000" cy="5406816"/>
          </a:xfrm>
        </p:spPr>
        <p:txBody>
          <a:bodyPr/>
          <a:lstStyle/>
          <a:p>
            <a:endParaRPr lang="en-US" dirty="0"/>
          </a:p>
          <a:p>
            <a:r>
              <a:rPr lang="en-US" dirty="0"/>
              <a:t>Here’s a  free mockup tool</a:t>
            </a:r>
          </a:p>
          <a:p>
            <a:pPr lvl="1"/>
            <a:r>
              <a:rPr lang="en-US" dirty="0">
                <a:hlinkClick r:id="rId2"/>
              </a:rPr>
              <a:t>pencil project</a:t>
            </a:r>
            <a:r>
              <a:rPr lang="en-US" dirty="0"/>
              <a:t> is a free open-source desktop GUI prototyping tool. </a:t>
            </a:r>
          </a:p>
          <a:p>
            <a:pPr lvl="1"/>
            <a:r>
              <a:rPr lang="en-US" dirty="0">
                <a:hlinkClick r:id="rId2"/>
              </a:rPr>
              <a:t>http://pencil.evolus.vn/Default.html</a:t>
            </a:r>
            <a:endParaRPr lang="en-US" dirty="0"/>
          </a:p>
          <a:p>
            <a:endParaRPr lang="en-US" dirty="0"/>
          </a:p>
          <a:p>
            <a:r>
              <a:rPr lang="en-US" dirty="0"/>
              <a:t>In Day 2 of Project Instruction </a:t>
            </a:r>
          </a:p>
          <a:p>
            <a:r>
              <a:rPr lang="en-US" dirty="0"/>
              <a:t>We will be showing you how to use </a:t>
            </a:r>
            <a:r>
              <a:rPr lang="en-US" b="1" dirty="0"/>
              <a:t>GitHub Projects</a:t>
            </a:r>
            <a:r>
              <a:rPr lang="en-US" dirty="0"/>
              <a:t>. </a:t>
            </a:r>
          </a:p>
          <a:p>
            <a:endParaRPr lang="en-US" dirty="0"/>
          </a:p>
          <a:p>
            <a:r>
              <a:rPr lang="en-US" dirty="0"/>
              <a:t>We let you know this ahead of time so you don't use </a:t>
            </a:r>
            <a:r>
              <a:rPr lang="en-US" b="1" dirty="0"/>
              <a:t>Trello</a:t>
            </a:r>
            <a:r>
              <a:rPr lang="en-US" dirty="0"/>
              <a:t> or another board. </a:t>
            </a:r>
          </a:p>
          <a:p>
            <a:pPr marL="186262" indent="0">
              <a:buNone/>
            </a:pPr>
            <a:br>
              <a:rPr lang="en-US" dirty="0"/>
            </a:br>
            <a:endParaRPr lang="en-US" dirty="0"/>
          </a:p>
        </p:txBody>
      </p:sp>
    </p:spTree>
    <p:extLst>
      <p:ext uri="{BB962C8B-B14F-4D97-AF65-F5344CB8AC3E}">
        <p14:creationId xmlns:p14="http://schemas.microsoft.com/office/powerpoint/2010/main" val="145983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8. Students Brainstorm </a:t>
            </a:r>
            <a:br>
              <a:rPr lang="en-US" dirty="0"/>
            </a:br>
            <a:r>
              <a:rPr dirty="0"/>
              <a:t>(7:</a:t>
            </a:r>
            <a:r>
              <a:rPr lang="en-US" dirty="0"/>
              <a:t>30</a:t>
            </a:r>
            <a:r>
              <a:rPr dirty="0"/>
              <a:t> PM </a:t>
            </a:r>
            <a:r>
              <a:rPr lang="en-US" dirty="0"/>
              <a:t>–</a:t>
            </a:r>
            <a:r>
              <a:rPr dirty="0"/>
              <a:t> </a:t>
            </a:r>
            <a:r>
              <a:rPr lang="en-US" dirty="0"/>
              <a:t>8:00</a:t>
            </a:r>
            <a:r>
              <a:rPr dirty="0"/>
              <a:t> PM, (30 mins)</a:t>
            </a:r>
          </a:p>
        </p:txBody>
      </p:sp>
      <p:sp>
        <p:nvSpPr>
          <p:cNvPr id="3" name="Content Placeholder 2"/>
          <p:cNvSpPr>
            <a:spLocks noGrp="1"/>
          </p:cNvSpPr>
          <p:nvPr>
            <p:ph idx="1"/>
          </p:nvPr>
        </p:nvSpPr>
        <p:spPr/>
        <p:txBody>
          <a:bodyPr>
            <a:normAutofit/>
          </a:bodyPr>
          <a:lstStyle/>
          <a:p>
            <a:pPr lvl="1"/>
            <a:r>
              <a:rPr sz="2800" dirty="0"/>
              <a:t>Students begin work with</a:t>
            </a:r>
            <a:r>
              <a:rPr lang="en-US" sz="2800" dirty="0"/>
              <a:t>in</a:t>
            </a:r>
            <a:r>
              <a:rPr sz="2800" dirty="0"/>
              <a:t> groups to identify ideas, </a:t>
            </a:r>
            <a:endParaRPr lang="en-US" sz="2800" dirty="0"/>
          </a:p>
          <a:p>
            <a:pPr lvl="1"/>
            <a:r>
              <a:rPr sz="2800" dirty="0"/>
              <a:t>research APIs, and create project designs.</a:t>
            </a:r>
            <a:endParaRPr lang="en-US" sz="2800" dirty="0"/>
          </a:p>
          <a:p>
            <a:pPr lvl="1"/>
            <a:endParaRPr sz="2800" dirty="0"/>
          </a:p>
          <a:p>
            <a:pPr lvl="1"/>
            <a:r>
              <a:rPr sz="2800" dirty="0"/>
              <a:t>Instructor/TA should begin hosting “workshops” to help steer groups in the right direction.</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10. Students Do: </a:t>
            </a:r>
            <a:br>
              <a:rPr lang="en-US" dirty="0"/>
            </a:br>
            <a:r>
              <a:rPr dirty="0"/>
              <a:t>Brainstorm (8:1</a:t>
            </a:r>
            <a:r>
              <a:rPr lang="en-US" dirty="0"/>
              <a:t>5</a:t>
            </a:r>
            <a:r>
              <a:rPr dirty="0"/>
              <a:t> PM - 9:15 PM, (6</a:t>
            </a:r>
            <a:r>
              <a:rPr lang="en-US" dirty="0"/>
              <a:t>0</a:t>
            </a:r>
            <a:r>
              <a:rPr dirty="0"/>
              <a:t> mins)</a:t>
            </a:r>
          </a:p>
        </p:txBody>
      </p:sp>
      <p:sp>
        <p:nvSpPr>
          <p:cNvPr id="3" name="Content Placeholder 2"/>
          <p:cNvSpPr>
            <a:spLocks noGrp="1"/>
          </p:cNvSpPr>
          <p:nvPr>
            <p:ph idx="1"/>
          </p:nvPr>
        </p:nvSpPr>
        <p:spPr/>
        <p:txBody>
          <a:bodyPr>
            <a:normAutofit/>
          </a:bodyPr>
          <a:lstStyle/>
          <a:p>
            <a:pPr lvl="1"/>
            <a:r>
              <a:rPr sz="2400" dirty="0"/>
              <a:t>Students continue working with groups to identify ideas, research APIs, and create project designs.</a:t>
            </a:r>
            <a:endParaRPr lang="en-US" sz="2400" dirty="0"/>
          </a:p>
          <a:p>
            <a:pPr lvl="1"/>
            <a:endParaRPr sz="2400" dirty="0"/>
          </a:p>
          <a:p>
            <a:pPr lvl="1"/>
            <a:r>
              <a:rPr sz="2400" dirty="0"/>
              <a:t>Instructor / TAs should continue their workshop series.</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41739"/>
            <a:ext cx="9603275" cy="1612016"/>
          </a:xfrm>
        </p:spPr>
        <p:txBody>
          <a:bodyPr>
            <a:normAutofit/>
          </a:bodyPr>
          <a:lstStyle/>
          <a:p>
            <a:pPr marL="0" lvl="0" indent="0">
              <a:buNone/>
            </a:pPr>
            <a:r>
              <a:rPr dirty="0"/>
              <a:t>11. Instructors Do: </a:t>
            </a:r>
            <a:br>
              <a:rPr lang="en-US" dirty="0"/>
            </a:br>
            <a:r>
              <a:rPr dirty="0"/>
              <a:t>Answer Remaining Questions </a:t>
            </a:r>
            <a:br>
              <a:rPr lang="en-US" dirty="0"/>
            </a:br>
            <a:r>
              <a:rPr dirty="0"/>
              <a:t>(9:15 PM - 9:30 PM, (15 mins)</a:t>
            </a:r>
          </a:p>
        </p:txBody>
      </p:sp>
      <p:sp>
        <p:nvSpPr>
          <p:cNvPr id="3" name="Content Placeholder 2"/>
          <p:cNvSpPr>
            <a:spLocks noGrp="1"/>
          </p:cNvSpPr>
          <p:nvPr>
            <p:ph idx="1"/>
          </p:nvPr>
        </p:nvSpPr>
        <p:spPr/>
        <p:txBody>
          <a:bodyPr>
            <a:normAutofit/>
          </a:bodyPr>
          <a:lstStyle/>
          <a:p>
            <a:pPr lvl="1"/>
            <a:r>
              <a:rPr sz="2400" dirty="0"/>
              <a:t>Review any overarching questions and offer closing thoughts.</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9CA3-489C-9B44-B7EE-1BF023EC2EAC}"/>
              </a:ext>
            </a:extLst>
          </p:cNvPr>
          <p:cNvSpPr>
            <a:spLocks noGrp="1"/>
          </p:cNvSpPr>
          <p:nvPr>
            <p:ph type="title"/>
          </p:nvPr>
        </p:nvSpPr>
        <p:spPr/>
        <p:txBody>
          <a:bodyPr>
            <a:normAutofit fontScale="90000"/>
          </a:bodyPr>
          <a:lstStyle/>
          <a:p>
            <a:r>
              <a:rPr lang="en-US" dirty="0"/>
              <a:t>Calculate </a:t>
            </a:r>
            <a:r>
              <a:rPr lang="en-US" dirty="0" err="1"/>
              <a:t>N’th</a:t>
            </a:r>
            <a:r>
              <a:rPr lang="en-US" dirty="0"/>
              <a:t> Square – Math Fun (6:00 – 6:20)</a:t>
            </a:r>
          </a:p>
        </p:txBody>
      </p:sp>
      <p:sp>
        <p:nvSpPr>
          <p:cNvPr id="3" name="Subtitle 2">
            <a:extLst>
              <a:ext uri="{FF2B5EF4-FFF2-40B4-BE49-F238E27FC236}">
                <a16:creationId xmlns:a16="http://schemas.microsoft.com/office/drawing/2014/main" id="{CE0E040F-EC5A-874D-BD76-EE1F308B7A00}"/>
              </a:ext>
            </a:extLst>
          </p:cNvPr>
          <p:cNvSpPr>
            <a:spLocks noGrp="1"/>
          </p:cNvSpPr>
          <p:nvPr>
            <p:ph type="subTitle" idx="1"/>
          </p:nvPr>
        </p:nvSpPr>
        <p:spPr/>
        <p:txBody>
          <a:bodyPr>
            <a:normAutofit fontScale="92500" lnSpcReduction="10000"/>
          </a:bodyPr>
          <a:lstStyle/>
          <a:p>
            <a:r>
              <a:rPr lang="en-US" dirty="0"/>
              <a:t>Given a chessboard, calculate the ROW and COL of the ‘</a:t>
            </a:r>
            <a:r>
              <a:rPr lang="en-US" dirty="0" err="1"/>
              <a:t>N’th</a:t>
            </a:r>
            <a:r>
              <a:rPr lang="en-US" dirty="0"/>
              <a:t> square</a:t>
            </a:r>
          </a:p>
        </p:txBody>
      </p:sp>
      <p:sp>
        <p:nvSpPr>
          <p:cNvPr id="4" name="Subtitle 3">
            <a:extLst>
              <a:ext uri="{FF2B5EF4-FFF2-40B4-BE49-F238E27FC236}">
                <a16:creationId xmlns:a16="http://schemas.microsoft.com/office/drawing/2014/main" id="{F79A279D-C4ED-AF47-A820-D3C623D3B9A3}"/>
              </a:ext>
            </a:extLst>
          </p:cNvPr>
          <p:cNvSpPr>
            <a:spLocks noGrp="1"/>
          </p:cNvSpPr>
          <p:nvPr>
            <p:ph type="subTitle" idx="2"/>
          </p:nvPr>
        </p:nvSpPr>
        <p:spPr/>
        <p:txBody>
          <a:bodyPr/>
          <a:lstStyle/>
          <a:p>
            <a:endParaRPr lang="en-US"/>
          </a:p>
        </p:txBody>
      </p:sp>
      <p:pic>
        <p:nvPicPr>
          <p:cNvPr id="7" name="Picture 6" descr="A picture containing object&#10;&#10;Description automatically generated">
            <a:extLst>
              <a:ext uri="{FF2B5EF4-FFF2-40B4-BE49-F238E27FC236}">
                <a16:creationId xmlns:a16="http://schemas.microsoft.com/office/drawing/2014/main" id="{547324DF-3F8B-6248-AFB3-67ADD5918588}"/>
              </a:ext>
            </a:extLst>
          </p:cNvPr>
          <p:cNvPicPr>
            <a:picLocks noChangeAspect="1"/>
          </p:cNvPicPr>
          <p:nvPr/>
        </p:nvPicPr>
        <p:blipFill>
          <a:blip r:embed="rId2"/>
          <a:stretch>
            <a:fillRect/>
          </a:stretch>
        </p:blipFill>
        <p:spPr>
          <a:xfrm>
            <a:off x="4234543" y="2668448"/>
            <a:ext cx="3617685" cy="3617685"/>
          </a:xfrm>
          <a:prstGeom prst="rect">
            <a:avLst/>
          </a:prstGeom>
        </p:spPr>
      </p:pic>
      <p:sp>
        <p:nvSpPr>
          <p:cNvPr id="8" name="TextBox 7">
            <a:extLst>
              <a:ext uri="{FF2B5EF4-FFF2-40B4-BE49-F238E27FC236}">
                <a16:creationId xmlns:a16="http://schemas.microsoft.com/office/drawing/2014/main" id="{C32182A9-D021-0E48-B7CD-3F45F03D8520}"/>
              </a:ext>
            </a:extLst>
          </p:cNvPr>
          <p:cNvSpPr txBox="1"/>
          <p:nvPr/>
        </p:nvSpPr>
        <p:spPr>
          <a:xfrm>
            <a:off x="3167745" y="2774260"/>
            <a:ext cx="1088631" cy="3375796"/>
          </a:xfrm>
          <a:prstGeom prst="rect">
            <a:avLst/>
          </a:prstGeom>
          <a:noFill/>
        </p:spPr>
        <p:txBody>
          <a:bodyPr wrap="none" rtlCol="0">
            <a:spAutoFit/>
          </a:bodyPr>
          <a:lstStyle/>
          <a:p>
            <a:r>
              <a:rPr lang="en-US" sz="2667" dirty="0"/>
              <a:t>Row 0</a:t>
            </a:r>
          </a:p>
          <a:p>
            <a:r>
              <a:rPr lang="en-US" sz="2667" dirty="0"/>
              <a:t>Row 1</a:t>
            </a:r>
          </a:p>
          <a:p>
            <a:r>
              <a:rPr lang="en-US" sz="2667" dirty="0"/>
              <a:t>Row 2</a:t>
            </a:r>
          </a:p>
          <a:p>
            <a:r>
              <a:rPr lang="en-US" sz="2667" dirty="0"/>
              <a:t>Row 3</a:t>
            </a:r>
          </a:p>
          <a:p>
            <a:r>
              <a:rPr lang="en-US" sz="2667" dirty="0"/>
              <a:t>Row 4</a:t>
            </a:r>
          </a:p>
          <a:p>
            <a:r>
              <a:rPr lang="en-US" sz="2667" dirty="0"/>
              <a:t>Row 5</a:t>
            </a:r>
          </a:p>
          <a:p>
            <a:r>
              <a:rPr lang="en-US" sz="2667" dirty="0"/>
              <a:t>Row 6</a:t>
            </a:r>
            <a:br>
              <a:rPr lang="en-US" sz="2667" dirty="0"/>
            </a:br>
            <a:r>
              <a:rPr lang="en-US" sz="2667" dirty="0"/>
              <a:t>Row 7</a:t>
            </a:r>
          </a:p>
        </p:txBody>
      </p:sp>
      <p:sp>
        <p:nvSpPr>
          <p:cNvPr id="9" name="TextBox 8">
            <a:extLst>
              <a:ext uri="{FF2B5EF4-FFF2-40B4-BE49-F238E27FC236}">
                <a16:creationId xmlns:a16="http://schemas.microsoft.com/office/drawing/2014/main" id="{96A72F35-108B-3C4C-8FF3-746F8C6046DF}"/>
              </a:ext>
            </a:extLst>
          </p:cNvPr>
          <p:cNvSpPr txBox="1"/>
          <p:nvPr/>
        </p:nvSpPr>
        <p:spPr>
          <a:xfrm>
            <a:off x="4461061" y="1845158"/>
            <a:ext cx="3164648" cy="913199"/>
          </a:xfrm>
          <a:prstGeom prst="rect">
            <a:avLst/>
          </a:prstGeom>
          <a:noFill/>
        </p:spPr>
        <p:txBody>
          <a:bodyPr wrap="none" rtlCol="0">
            <a:spAutoFit/>
          </a:bodyPr>
          <a:lstStyle/>
          <a:p>
            <a:pPr algn="ctr"/>
            <a:r>
              <a:rPr lang="en-US" sz="2667" dirty="0"/>
              <a:t>Col</a:t>
            </a:r>
            <a:br>
              <a:rPr lang="en-US" sz="2667" dirty="0"/>
            </a:br>
            <a:r>
              <a:rPr lang="en-US" sz="2667" dirty="0"/>
              <a:t>0  1   2   3  4  5  6   7</a:t>
            </a:r>
          </a:p>
        </p:txBody>
      </p:sp>
      <p:sp>
        <p:nvSpPr>
          <p:cNvPr id="10" name="TextBox 9">
            <a:extLst>
              <a:ext uri="{FF2B5EF4-FFF2-40B4-BE49-F238E27FC236}">
                <a16:creationId xmlns:a16="http://schemas.microsoft.com/office/drawing/2014/main" id="{8DBB49E9-2310-C04D-AB16-9DAD16165FF0}"/>
              </a:ext>
            </a:extLst>
          </p:cNvPr>
          <p:cNvSpPr txBox="1"/>
          <p:nvPr/>
        </p:nvSpPr>
        <p:spPr>
          <a:xfrm>
            <a:off x="5636861" y="3658628"/>
            <a:ext cx="402674" cy="461665"/>
          </a:xfrm>
          <a:prstGeom prst="rect">
            <a:avLst/>
          </a:prstGeom>
          <a:noFill/>
        </p:spPr>
        <p:txBody>
          <a:bodyPr wrap="none" rtlCol="0">
            <a:spAutoFit/>
          </a:bodyPr>
          <a:lstStyle/>
          <a:p>
            <a:r>
              <a:rPr lang="en-US" sz="2400" dirty="0"/>
              <a:t>X</a:t>
            </a:r>
          </a:p>
        </p:txBody>
      </p:sp>
      <p:sp>
        <p:nvSpPr>
          <p:cNvPr id="11" name="TextBox 10">
            <a:extLst>
              <a:ext uri="{FF2B5EF4-FFF2-40B4-BE49-F238E27FC236}">
                <a16:creationId xmlns:a16="http://schemas.microsoft.com/office/drawing/2014/main" id="{2C1D7DA3-023C-BF43-89DF-B08C61863C69}"/>
              </a:ext>
            </a:extLst>
          </p:cNvPr>
          <p:cNvSpPr txBox="1"/>
          <p:nvPr/>
        </p:nvSpPr>
        <p:spPr>
          <a:xfrm>
            <a:off x="8719458" y="3037115"/>
            <a:ext cx="1604927" cy="1938992"/>
          </a:xfrm>
          <a:prstGeom prst="rect">
            <a:avLst/>
          </a:prstGeom>
          <a:noFill/>
        </p:spPr>
        <p:txBody>
          <a:bodyPr wrap="none" rtlCol="0">
            <a:spAutoFit/>
          </a:bodyPr>
          <a:lstStyle/>
          <a:p>
            <a:r>
              <a:rPr lang="en-US" sz="2400" dirty="0"/>
              <a:t>Given:</a:t>
            </a:r>
          </a:p>
          <a:p>
            <a:r>
              <a:rPr lang="en-US" sz="2400" dirty="0"/>
              <a:t>    N = 19</a:t>
            </a:r>
          </a:p>
          <a:p>
            <a:r>
              <a:rPr lang="en-US" sz="2400" dirty="0"/>
              <a:t>Return:</a:t>
            </a:r>
          </a:p>
          <a:p>
            <a:r>
              <a:rPr lang="en-US" sz="2400" dirty="0"/>
              <a:t>    Row = 2</a:t>
            </a:r>
          </a:p>
          <a:p>
            <a:r>
              <a:rPr lang="en-US" sz="2400" dirty="0"/>
              <a:t>    Col = 3</a:t>
            </a:r>
          </a:p>
        </p:txBody>
      </p:sp>
      <p:sp>
        <p:nvSpPr>
          <p:cNvPr id="12" name="TextBox 11">
            <a:extLst>
              <a:ext uri="{FF2B5EF4-FFF2-40B4-BE49-F238E27FC236}">
                <a16:creationId xmlns:a16="http://schemas.microsoft.com/office/drawing/2014/main" id="{ADE9FC50-A4FA-E242-A161-1315A78CCE8F}"/>
              </a:ext>
            </a:extLst>
          </p:cNvPr>
          <p:cNvSpPr txBox="1"/>
          <p:nvPr/>
        </p:nvSpPr>
        <p:spPr>
          <a:xfrm>
            <a:off x="4384316" y="2802606"/>
            <a:ext cx="338554" cy="461665"/>
          </a:xfrm>
          <a:prstGeom prst="rect">
            <a:avLst/>
          </a:prstGeom>
          <a:noFill/>
        </p:spPr>
        <p:txBody>
          <a:bodyPr wrap="none" rtlCol="0">
            <a:spAutoFit/>
          </a:bodyPr>
          <a:lstStyle/>
          <a:p>
            <a:r>
              <a:rPr lang="en-US" sz="2400" dirty="0"/>
              <a:t>0</a:t>
            </a:r>
          </a:p>
        </p:txBody>
      </p:sp>
      <p:sp>
        <p:nvSpPr>
          <p:cNvPr id="13" name="TextBox 12">
            <a:extLst>
              <a:ext uri="{FF2B5EF4-FFF2-40B4-BE49-F238E27FC236}">
                <a16:creationId xmlns:a16="http://schemas.microsoft.com/office/drawing/2014/main" id="{8C581489-2371-904D-9D07-A2A88A1E99D9}"/>
              </a:ext>
            </a:extLst>
          </p:cNvPr>
          <p:cNvSpPr txBox="1"/>
          <p:nvPr/>
        </p:nvSpPr>
        <p:spPr>
          <a:xfrm>
            <a:off x="4755535" y="2774261"/>
            <a:ext cx="338554" cy="461665"/>
          </a:xfrm>
          <a:prstGeom prst="rect">
            <a:avLst/>
          </a:prstGeom>
          <a:noFill/>
        </p:spPr>
        <p:txBody>
          <a:bodyPr wrap="none" rtlCol="0">
            <a:spAutoFit/>
          </a:bodyPr>
          <a:lstStyle/>
          <a:p>
            <a:r>
              <a:rPr lang="en-US" sz="2400" dirty="0">
                <a:solidFill>
                  <a:schemeClr val="bg1"/>
                </a:solidFill>
              </a:rPr>
              <a:t>1</a:t>
            </a:r>
          </a:p>
        </p:txBody>
      </p:sp>
      <p:sp>
        <p:nvSpPr>
          <p:cNvPr id="14" name="TextBox 13">
            <a:extLst>
              <a:ext uri="{FF2B5EF4-FFF2-40B4-BE49-F238E27FC236}">
                <a16:creationId xmlns:a16="http://schemas.microsoft.com/office/drawing/2014/main" id="{8768AC4A-86C9-4743-A025-21DECDB7991F}"/>
              </a:ext>
            </a:extLst>
          </p:cNvPr>
          <p:cNvSpPr txBox="1"/>
          <p:nvPr/>
        </p:nvSpPr>
        <p:spPr>
          <a:xfrm>
            <a:off x="5622764" y="2790124"/>
            <a:ext cx="338554" cy="461665"/>
          </a:xfrm>
          <a:prstGeom prst="rect">
            <a:avLst/>
          </a:prstGeom>
          <a:noFill/>
        </p:spPr>
        <p:txBody>
          <a:bodyPr wrap="none" rtlCol="0">
            <a:spAutoFit/>
          </a:bodyPr>
          <a:lstStyle/>
          <a:p>
            <a:r>
              <a:rPr lang="en-US" sz="2400" dirty="0">
                <a:solidFill>
                  <a:schemeClr val="bg1"/>
                </a:solidFill>
              </a:rPr>
              <a:t>3</a:t>
            </a:r>
          </a:p>
        </p:txBody>
      </p:sp>
      <p:sp>
        <p:nvSpPr>
          <p:cNvPr id="15" name="TextBox 14">
            <a:extLst>
              <a:ext uri="{FF2B5EF4-FFF2-40B4-BE49-F238E27FC236}">
                <a16:creationId xmlns:a16="http://schemas.microsoft.com/office/drawing/2014/main" id="{7A1099CA-7827-DF4B-A352-483A12DF01FB}"/>
              </a:ext>
            </a:extLst>
          </p:cNvPr>
          <p:cNvSpPr txBox="1"/>
          <p:nvPr/>
        </p:nvSpPr>
        <p:spPr>
          <a:xfrm>
            <a:off x="5194394" y="2811174"/>
            <a:ext cx="338554" cy="461665"/>
          </a:xfrm>
          <a:prstGeom prst="rect">
            <a:avLst/>
          </a:prstGeom>
          <a:noFill/>
        </p:spPr>
        <p:txBody>
          <a:bodyPr wrap="none" rtlCol="0">
            <a:spAutoFit/>
          </a:bodyPr>
          <a:lstStyle/>
          <a:p>
            <a:r>
              <a:rPr lang="en-US" sz="2400" dirty="0"/>
              <a:t>2</a:t>
            </a:r>
          </a:p>
        </p:txBody>
      </p:sp>
      <p:sp>
        <p:nvSpPr>
          <p:cNvPr id="16" name="TextBox 15">
            <a:extLst>
              <a:ext uri="{FF2B5EF4-FFF2-40B4-BE49-F238E27FC236}">
                <a16:creationId xmlns:a16="http://schemas.microsoft.com/office/drawing/2014/main" id="{1DD677FB-B6B5-D64E-8764-222C6B8C977F}"/>
              </a:ext>
            </a:extLst>
          </p:cNvPr>
          <p:cNvSpPr txBox="1"/>
          <p:nvPr/>
        </p:nvSpPr>
        <p:spPr>
          <a:xfrm>
            <a:off x="6039891" y="2790517"/>
            <a:ext cx="338554" cy="461665"/>
          </a:xfrm>
          <a:prstGeom prst="rect">
            <a:avLst/>
          </a:prstGeom>
          <a:noFill/>
        </p:spPr>
        <p:txBody>
          <a:bodyPr wrap="none" rtlCol="0">
            <a:spAutoFit/>
          </a:bodyPr>
          <a:lstStyle/>
          <a:p>
            <a:r>
              <a:rPr lang="en-US" sz="2400" dirty="0"/>
              <a:t>4</a:t>
            </a:r>
          </a:p>
        </p:txBody>
      </p:sp>
      <p:sp>
        <p:nvSpPr>
          <p:cNvPr id="17" name="TextBox 16">
            <a:extLst>
              <a:ext uri="{FF2B5EF4-FFF2-40B4-BE49-F238E27FC236}">
                <a16:creationId xmlns:a16="http://schemas.microsoft.com/office/drawing/2014/main" id="{370E9525-9DF1-D044-9D0C-A486D597E75C}"/>
              </a:ext>
            </a:extLst>
          </p:cNvPr>
          <p:cNvSpPr txBox="1"/>
          <p:nvPr/>
        </p:nvSpPr>
        <p:spPr>
          <a:xfrm>
            <a:off x="6450560" y="2811174"/>
            <a:ext cx="338554" cy="461665"/>
          </a:xfrm>
          <a:prstGeom prst="rect">
            <a:avLst/>
          </a:prstGeom>
          <a:noFill/>
        </p:spPr>
        <p:txBody>
          <a:bodyPr wrap="none" rtlCol="0">
            <a:spAutoFit/>
          </a:bodyPr>
          <a:lstStyle/>
          <a:p>
            <a:r>
              <a:rPr lang="en-US" sz="2400" dirty="0">
                <a:solidFill>
                  <a:schemeClr val="bg1"/>
                </a:solidFill>
              </a:rPr>
              <a:t>5</a:t>
            </a:r>
          </a:p>
        </p:txBody>
      </p:sp>
      <p:sp>
        <p:nvSpPr>
          <p:cNvPr id="18" name="TextBox 17">
            <a:extLst>
              <a:ext uri="{FF2B5EF4-FFF2-40B4-BE49-F238E27FC236}">
                <a16:creationId xmlns:a16="http://schemas.microsoft.com/office/drawing/2014/main" id="{2B8480A5-1816-B84A-8F6E-6832C6DB00B1}"/>
              </a:ext>
            </a:extLst>
          </p:cNvPr>
          <p:cNvSpPr txBox="1"/>
          <p:nvPr/>
        </p:nvSpPr>
        <p:spPr>
          <a:xfrm>
            <a:off x="6906831" y="2810514"/>
            <a:ext cx="338554" cy="461665"/>
          </a:xfrm>
          <a:prstGeom prst="rect">
            <a:avLst/>
          </a:prstGeom>
          <a:noFill/>
        </p:spPr>
        <p:txBody>
          <a:bodyPr wrap="none" rtlCol="0">
            <a:spAutoFit/>
          </a:bodyPr>
          <a:lstStyle/>
          <a:p>
            <a:r>
              <a:rPr lang="en-US" sz="2400" dirty="0"/>
              <a:t>6</a:t>
            </a:r>
          </a:p>
        </p:txBody>
      </p:sp>
      <p:sp>
        <p:nvSpPr>
          <p:cNvPr id="19" name="TextBox 18">
            <a:extLst>
              <a:ext uri="{FF2B5EF4-FFF2-40B4-BE49-F238E27FC236}">
                <a16:creationId xmlns:a16="http://schemas.microsoft.com/office/drawing/2014/main" id="{F12AEFFD-D1C4-EA4C-9059-FA306AAEF748}"/>
              </a:ext>
            </a:extLst>
          </p:cNvPr>
          <p:cNvSpPr txBox="1"/>
          <p:nvPr/>
        </p:nvSpPr>
        <p:spPr>
          <a:xfrm>
            <a:off x="7331938" y="2831930"/>
            <a:ext cx="338554" cy="461665"/>
          </a:xfrm>
          <a:prstGeom prst="rect">
            <a:avLst/>
          </a:prstGeom>
          <a:noFill/>
        </p:spPr>
        <p:txBody>
          <a:bodyPr wrap="none" rtlCol="0">
            <a:spAutoFit/>
          </a:bodyPr>
          <a:lstStyle/>
          <a:p>
            <a:r>
              <a:rPr lang="en-US" sz="2400" dirty="0">
                <a:solidFill>
                  <a:schemeClr val="bg1"/>
                </a:solidFill>
              </a:rPr>
              <a:t>7</a:t>
            </a:r>
          </a:p>
        </p:txBody>
      </p:sp>
      <p:sp>
        <p:nvSpPr>
          <p:cNvPr id="22" name="TextBox 21">
            <a:extLst>
              <a:ext uri="{FF2B5EF4-FFF2-40B4-BE49-F238E27FC236}">
                <a16:creationId xmlns:a16="http://schemas.microsoft.com/office/drawing/2014/main" id="{386306F5-3948-1C47-A836-93EF429943E2}"/>
              </a:ext>
            </a:extLst>
          </p:cNvPr>
          <p:cNvSpPr txBox="1"/>
          <p:nvPr/>
        </p:nvSpPr>
        <p:spPr>
          <a:xfrm>
            <a:off x="4384316" y="3201928"/>
            <a:ext cx="338554" cy="461665"/>
          </a:xfrm>
          <a:prstGeom prst="rect">
            <a:avLst/>
          </a:prstGeom>
          <a:noFill/>
        </p:spPr>
        <p:txBody>
          <a:bodyPr wrap="none" rtlCol="0">
            <a:spAutoFit/>
          </a:bodyPr>
          <a:lstStyle/>
          <a:p>
            <a:r>
              <a:rPr lang="en-US" sz="2400" dirty="0">
                <a:solidFill>
                  <a:schemeClr val="bg1"/>
                </a:solidFill>
              </a:rPr>
              <a:t>8</a:t>
            </a:r>
          </a:p>
        </p:txBody>
      </p:sp>
      <p:sp>
        <p:nvSpPr>
          <p:cNvPr id="23" name="TextBox 22">
            <a:extLst>
              <a:ext uri="{FF2B5EF4-FFF2-40B4-BE49-F238E27FC236}">
                <a16:creationId xmlns:a16="http://schemas.microsoft.com/office/drawing/2014/main" id="{552A84AF-A2AD-5D4D-9D36-8A6D190AF8BC}"/>
              </a:ext>
            </a:extLst>
          </p:cNvPr>
          <p:cNvSpPr txBox="1"/>
          <p:nvPr/>
        </p:nvSpPr>
        <p:spPr>
          <a:xfrm>
            <a:off x="4755535" y="3173582"/>
            <a:ext cx="338554" cy="461665"/>
          </a:xfrm>
          <a:prstGeom prst="rect">
            <a:avLst/>
          </a:prstGeom>
          <a:noFill/>
        </p:spPr>
        <p:txBody>
          <a:bodyPr wrap="none" rtlCol="0">
            <a:spAutoFit/>
          </a:bodyPr>
          <a:lstStyle/>
          <a:p>
            <a:r>
              <a:rPr lang="en-US" sz="2400" dirty="0"/>
              <a:t>9</a:t>
            </a:r>
          </a:p>
        </p:txBody>
      </p:sp>
      <p:sp>
        <p:nvSpPr>
          <p:cNvPr id="24" name="TextBox 23">
            <a:extLst>
              <a:ext uri="{FF2B5EF4-FFF2-40B4-BE49-F238E27FC236}">
                <a16:creationId xmlns:a16="http://schemas.microsoft.com/office/drawing/2014/main" id="{FF74EB95-2AB5-2C41-9310-9423B31A9ABE}"/>
              </a:ext>
            </a:extLst>
          </p:cNvPr>
          <p:cNvSpPr txBox="1"/>
          <p:nvPr/>
        </p:nvSpPr>
        <p:spPr>
          <a:xfrm>
            <a:off x="5622765" y="3189445"/>
            <a:ext cx="492443" cy="461665"/>
          </a:xfrm>
          <a:prstGeom prst="rect">
            <a:avLst/>
          </a:prstGeom>
          <a:noFill/>
        </p:spPr>
        <p:txBody>
          <a:bodyPr wrap="none" rtlCol="0">
            <a:spAutoFit/>
          </a:bodyPr>
          <a:lstStyle/>
          <a:p>
            <a:r>
              <a:rPr lang="en-US" sz="2400" dirty="0"/>
              <a:t>11</a:t>
            </a:r>
          </a:p>
        </p:txBody>
      </p:sp>
      <p:sp>
        <p:nvSpPr>
          <p:cNvPr id="25" name="TextBox 24">
            <a:extLst>
              <a:ext uri="{FF2B5EF4-FFF2-40B4-BE49-F238E27FC236}">
                <a16:creationId xmlns:a16="http://schemas.microsoft.com/office/drawing/2014/main" id="{E702CC28-0A63-F542-B0E1-0F1BDAB8CB08}"/>
              </a:ext>
            </a:extLst>
          </p:cNvPr>
          <p:cNvSpPr txBox="1"/>
          <p:nvPr/>
        </p:nvSpPr>
        <p:spPr>
          <a:xfrm>
            <a:off x="5194394" y="3210496"/>
            <a:ext cx="492443" cy="461665"/>
          </a:xfrm>
          <a:prstGeom prst="rect">
            <a:avLst/>
          </a:prstGeom>
          <a:noFill/>
        </p:spPr>
        <p:txBody>
          <a:bodyPr wrap="none" rtlCol="0">
            <a:spAutoFit/>
          </a:bodyPr>
          <a:lstStyle/>
          <a:p>
            <a:r>
              <a:rPr lang="en-US" sz="2400" dirty="0">
                <a:solidFill>
                  <a:schemeClr val="bg1"/>
                </a:solidFill>
              </a:rPr>
              <a:t>10</a:t>
            </a:r>
          </a:p>
        </p:txBody>
      </p:sp>
      <p:sp>
        <p:nvSpPr>
          <p:cNvPr id="26" name="TextBox 25">
            <a:extLst>
              <a:ext uri="{FF2B5EF4-FFF2-40B4-BE49-F238E27FC236}">
                <a16:creationId xmlns:a16="http://schemas.microsoft.com/office/drawing/2014/main" id="{FE9DC543-0A4D-9A4A-A1E7-B637FE7FC123}"/>
              </a:ext>
            </a:extLst>
          </p:cNvPr>
          <p:cNvSpPr txBox="1"/>
          <p:nvPr/>
        </p:nvSpPr>
        <p:spPr>
          <a:xfrm>
            <a:off x="6039891" y="3189838"/>
            <a:ext cx="492443" cy="461665"/>
          </a:xfrm>
          <a:prstGeom prst="rect">
            <a:avLst/>
          </a:prstGeom>
          <a:noFill/>
        </p:spPr>
        <p:txBody>
          <a:bodyPr wrap="none" rtlCol="0">
            <a:spAutoFit/>
          </a:bodyPr>
          <a:lstStyle/>
          <a:p>
            <a:r>
              <a:rPr lang="en-US" sz="2400" dirty="0">
                <a:solidFill>
                  <a:schemeClr val="bg1"/>
                </a:solidFill>
              </a:rPr>
              <a:t>12</a:t>
            </a:r>
          </a:p>
        </p:txBody>
      </p:sp>
      <p:sp>
        <p:nvSpPr>
          <p:cNvPr id="27" name="TextBox 26">
            <a:extLst>
              <a:ext uri="{FF2B5EF4-FFF2-40B4-BE49-F238E27FC236}">
                <a16:creationId xmlns:a16="http://schemas.microsoft.com/office/drawing/2014/main" id="{67FC5179-B07D-3348-8F79-E5BB4257166E}"/>
              </a:ext>
            </a:extLst>
          </p:cNvPr>
          <p:cNvSpPr txBox="1"/>
          <p:nvPr/>
        </p:nvSpPr>
        <p:spPr>
          <a:xfrm>
            <a:off x="6450561" y="3210496"/>
            <a:ext cx="492443" cy="461665"/>
          </a:xfrm>
          <a:prstGeom prst="rect">
            <a:avLst/>
          </a:prstGeom>
          <a:noFill/>
        </p:spPr>
        <p:txBody>
          <a:bodyPr wrap="none" rtlCol="0">
            <a:spAutoFit/>
          </a:bodyPr>
          <a:lstStyle/>
          <a:p>
            <a:r>
              <a:rPr lang="en-US" sz="2400" dirty="0"/>
              <a:t>13</a:t>
            </a:r>
          </a:p>
        </p:txBody>
      </p:sp>
      <p:sp>
        <p:nvSpPr>
          <p:cNvPr id="28" name="TextBox 27">
            <a:extLst>
              <a:ext uri="{FF2B5EF4-FFF2-40B4-BE49-F238E27FC236}">
                <a16:creationId xmlns:a16="http://schemas.microsoft.com/office/drawing/2014/main" id="{9107B312-1097-0643-AADB-C679C206E423}"/>
              </a:ext>
            </a:extLst>
          </p:cNvPr>
          <p:cNvSpPr txBox="1"/>
          <p:nvPr/>
        </p:nvSpPr>
        <p:spPr>
          <a:xfrm>
            <a:off x="6906831" y="3209836"/>
            <a:ext cx="492443" cy="461665"/>
          </a:xfrm>
          <a:prstGeom prst="rect">
            <a:avLst/>
          </a:prstGeom>
          <a:noFill/>
        </p:spPr>
        <p:txBody>
          <a:bodyPr wrap="none" rtlCol="0">
            <a:spAutoFit/>
          </a:bodyPr>
          <a:lstStyle/>
          <a:p>
            <a:r>
              <a:rPr lang="en-US" sz="2400" dirty="0">
                <a:solidFill>
                  <a:schemeClr val="bg1"/>
                </a:solidFill>
              </a:rPr>
              <a:t>14</a:t>
            </a:r>
          </a:p>
        </p:txBody>
      </p:sp>
      <p:sp>
        <p:nvSpPr>
          <p:cNvPr id="29" name="TextBox 28">
            <a:extLst>
              <a:ext uri="{FF2B5EF4-FFF2-40B4-BE49-F238E27FC236}">
                <a16:creationId xmlns:a16="http://schemas.microsoft.com/office/drawing/2014/main" id="{7BAA8873-4105-3D48-96F5-83974C4D3AB2}"/>
              </a:ext>
            </a:extLst>
          </p:cNvPr>
          <p:cNvSpPr txBox="1"/>
          <p:nvPr/>
        </p:nvSpPr>
        <p:spPr>
          <a:xfrm>
            <a:off x="7331938" y="3231252"/>
            <a:ext cx="492443" cy="461665"/>
          </a:xfrm>
          <a:prstGeom prst="rect">
            <a:avLst/>
          </a:prstGeom>
          <a:noFill/>
        </p:spPr>
        <p:txBody>
          <a:bodyPr wrap="none" rtlCol="0">
            <a:spAutoFit/>
          </a:bodyPr>
          <a:lstStyle/>
          <a:p>
            <a:r>
              <a:rPr lang="en-US" sz="2400" dirty="0"/>
              <a:t>15</a:t>
            </a:r>
          </a:p>
        </p:txBody>
      </p:sp>
      <p:sp>
        <p:nvSpPr>
          <p:cNvPr id="30" name="TextBox 29">
            <a:extLst>
              <a:ext uri="{FF2B5EF4-FFF2-40B4-BE49-F238E27FC236}">
                <a16:creationId xmlns:a16="http://schemas.microsoft.com/office/drawing/2014/main" id="{183E5327-466A-E14E-A737-4F0E45234BA0}"/>
              </a:ext>
            </a:extLst>
          </p:cNvPr>
          <p:cNvSpPr txBox="1"/>
          <p:nvPr/>
        </p:nvSpPr>
        <p:spPr>
          <a:xfrm>
            <a:off x="4352383" y="3646653"/>
            <a:ext cx="492443" cy="461665"/>
          </a:xfrm>
          <a:prstGeom prst="rect">
            <a:avLst/>
          </a:prstGeom>
          <a:noFill/>
        </p:spPr>
        <p:txBody>
          <a:bodyPr wrap="none" rtlCol="0">
            <a:spAutoFit/>
          </a:bodyPr>
          <a:lstStyle/>
          <a:p>
            <a:r>
              <a:rPr lang="en-US" sz="2400" dirty="0"/>
              <a:t>16</a:t>
            </a:r>
          </a:p>
        </p:txBody>
      </p:sp>
      <p:sp>
        <p:nvSpPr>
          <p:cNvPr id="31" name="TextBox 30">
            <a:extLst>
              <a:ext uri="{FF2B5EF4-FFF2-40B4-BE49-F238E27FC236}">
                <a16:creationId xmlns:a16="http://schemas.microsoft.com/office/drawing/2014/main" id="{A0E0AC49-C764-EB4B-9DD6-D0D532BF8B1D}"/>
              </a:ext>
            </a:extLst>
          </p:cNvPr>
          <p:cNvSpPr txBox="1"/>
          <p:nvPr/>
        </p:nvSpPr>
        <p:spPr>
          <a:xfrm>
            <a:off x="4723602" y="3618308"/>
            <a:ext cx="492443" cy="461665"/>
          </a:xfrm>
          <a:prstGeom prst="rect">
            <a:avLst/>
          </a:prstGeom>
          <a:noFill/>
        </p:spPr>
        <p:txBody>
          <a:bodyPr wrap="none" rtlCol="0">
            <a:spAutoFit/>
          </a:bodyPr>
          <a:lstStyle/>
          <a:p>
            <a:r>
              <a:rPr lang="en-US" sz="2400" dirty="0">
                <a:solidFill>
                  <a:schemeClr val="bg1"/>
                </a:solidFill>
              </a:rPr>
              <a:t>17</a:t>
            </a:r>
          </a:p>
        </p:txBody>
      </p:sp>
      <p:sp>
        <p:nvSpPr>
          <p:cNvPr id="33" name="TextBox 32">
            <a:extLst>
              <a:ext uri="{FF2B5EF4-FFF2-40B4-BE49-F238E27FC236}">
                <a16:creationId xmlns:a16="http://schemas.microsoft.com/office/drawing/2014/main" id="{55914899-C116-AE48-B49E-7DDA8513BB02}"/>
              </a:ext>
            </a:extLst>
          </p:cNvPr>
          <p:cNvSpPr txBox="1"/>
          <p:nvPr/>
        </p:nvSpPr>
        <p:spPr>
          <a:xfrm>
            <a:off x="5162461" y="3655221"/>
            <a:ext cx="492443" cy="461665"/>
          </a:xfrm>
          <a:prstGeom prst="rect">
            <a:avLst/>
          </a:prstGeom>
          <a:noFill/>
        </p:spPr>
        <p:txBody>
          <a:bodyPr wrap="none" rtlCol="0">
            <a:spAutoFit/>
          </a:bodyPr>
          <a:lstStyle/>
          <a:p>
            <a:r>
              <a:rPr lang="en-US" sz="2400" dirty="0"/>
              <a:t>18</a:t>
            </a:r>
          </a:p>
        </p:txBody>
      </p:sp>
    </p:spTree>
    <p:extLst>
      <p:ext uri="{BB962C8B-B14F-4D97-AF65-F5344CB8AC3E}">
        <p14:creationId xmlns:p14="http://schemas.microsoft.com/office/powerpoint/2010/main" val="1153720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9CA3-489C-9B44-B7EE-1BF023EC2EAC}"/>
              </a:ext>
            </a:extLst>
          </p:cNvPr>
          <p:cNvSpPr>
            <a:spLocks noGrp="1"/>
          </p:cNvSpPr>
          <p:nvPr>
            <p:ph type="title"/>
          </p:nvPr>
        </p:nvSpPr>
        <p:spPr/>
        <p:txBody>
          <a:bodyPr>
            <a:normAutofit fontScale="90000"/>
          </a:bodyPr>
          <a:lstStyle/>
          <a:p>
            <a:r>
              <a:rPr lang="en-US" dirty="0"/>
              <a:t>Calculate </a:t>
            </a:r>
            <a:r>
              <a:rPr lang="en-US" dirty="0" err="1"/>
              <a:t>N’th</a:t>
            </a:r>
            <a:r>
              <a:rPr lang="en-US" dirty="0"/>
              <a:t> Square – Math Fun (6:20-6:30)</a:t>
            </a:r>
          </a:p>
        </p:txBody>
      </p:sp>
      <p:sp>
        <p:nvSpPr>
          <p:cNvPr id="3" name="Subtitle 2">
            <a:extLst>
              <a:ext uri="{FF2B5EF4-FFF2-40B4-BE49-F238E27FC236}">
                <a16:creationId xmlns:a16="http://schemas.microsoft.com/office/drawing/2014/main" id="{CE0E040F-EC5A-874D-BD76-EE1F308B7A00}"/>
              </a:ext>
            </a:extLst>
          </p:cNvPr>
          <p:cNvSpPr>
            <a:spLocks noGrp="1"/>
          </p:cNvSpPr>
          <p:nvPr>
            <p:ph type="subTitle" idx="1"/>
          </p:nvPr>
        </p:nvSpPr>
        <p:spPr/>
        <p:txBody>
          <a:bodyPr>
            <a:normAutofit fontScale="92500" lnSpcReduction="10000"/>
          </a:bodyPr>
          <a:lstStyle/>
          <a:p>
            <a:r>
              <a:rPr lang="en-US" dirty="0"/>
              <a:t>You COULD do it with a couple LOOPS</a:t>
            </a:r>
          </a:p>
        </p:txBody>
      </p:sp>
      <p:sp>
        <p:nvSpPr>
          <p:cNvPr id="4" name="Subtitle 3">
            <a:extLst>
              <a:ext uri="{FF2B5EF4-FFF2-40B4-BE49-F238E27FC236}">
                <a16:creationId xmlns:a16="http://schemas.microsoft.com/office/drawing/2014/main" id="{F79A279D-C4ED-AF47-A820-D3C623D3B9A3}"/>
              </a:ext>
            </a:extLst>
          </p:cNvPr>
          <p:cNvSpPr>
            <a:spLocks noGrp="1"/>
          </p:cNvSpPr>
          <p:nvPr>
            <p:ph type="subTitle" idx="2"/>
          </p:nvPr>
        </p:nvSpPr>
        <p:spPr/>
        <p:txBody>
          <a:bodyPr/>
          <a:lstStyle/>
          <a:p>
            <a:endParaRPr lang="en-US"/>
          </a:p>
        </p:txBody>
      </p:sp>
      <p:sp>
        <p:nvSpPr>
          <p:cNvPr id="5" name="TextBox 4">
            <a:extLst>
              <a:ext uri="{FF2B5EF4-FFF2-40B4-BE49-F238E27FC236}">
                <a16:creationId xmlns:a16="http://schemas.microsoft.com/office/drawing/2014/main" id="{6F160634-9BBC-2545-A324-E873A660BF18}"/>
              </a:ext>
            </a:extLst>
          </p:cNvPr>
          <p:cNvSpPr txBox="1"/>
          <p:nvPr/>
        </p:nvSpPr>
        <p:spPr>
          <a:xfrm>
            <a:off x="1555905" y="1577400"/>
            <a:ext cx="7005444" cy="452431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function </a:t>
            </a:r>
            <a:r>
              <a:rPr lang="en-US" sz="2400" b="1" dirty="0" err="1">
                <a:latin typeface="Courier New" panose="02070309020205020404" pitchFamily="49" charset="0"/>
                <a:cs typeface="Courier New" panose="02070309020205020404" pitchFamily="49" charset="0"/>
              </a:rPr>
              <a:t>findSquare</a:t>
            </a:r>
            <a:r>
              <a:rPr lang="en-US" sz="2400" b="1" dirty="0">
                <a:latin typeface="Courier New" panose="02070309020205020404" pitchFamily="49" charset="0"/>
                <a:cs typeface="Courier New" panose="02070309020205020404" pitchFamily="49" charset="0"/>
              </a:rPr>
              <a:t>(n) {</a:t>
            </a:r>
          </a:p>
          <a:p>
            <a:r>
              <a:rPr lang="en-US" sz="2400" b="1" dirty="0">
                <a:latin typeface="Courier New" panose="02070309020205020404" pitchFamily="49" charset="0"/>
                <a:cs typeface="Courier New" panose="02070309020205020404" pitchFamily="49" charset="0"/>
              </a:rPr>
              <a:t>    var square = 0;</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for(var </a:t>
            </a:r>
            <a:r>
              <a:rPr lang="en-US" sz="2400" b="1" dirty="0" err="1">
                <a:latin typeface="Courier New" panose="02070309020205020404" pitchFamily="49" charset="0"/>
                <a:cs typeface="Courier New" panose="02070309020205020404" pitchFamily="49" charset="0"/>
              </a:rPr>
              <a:t>irow</a:t>
            </a:r>
            <a:r>
              <a:rPr lang="en-US" sz="2400" b="1" dirty="0">
                <a:latin typeface="Courier New" panose="02070309020205020404" pitchFamily="49" charset="0"/>
                <a:cs typeface="Courier New" panose="02070309020205020404" pitchFamily="49" charset="0"/>
              </a:rPr>
              <a:t>=0; </a:t>
            </a:r>
            <a:r>
              <a:rPr lang="en-US" sz="2400" b="1" dirty="0" err="1">
                <a:latin typeface="Courier New" panose="02070309020205020404" pitchFamily="49" charset="0"/>
                <a:cs typeface="Courier New" panose="02070309020205020404" pitchFamily="49" charset="0"/>
              </a:rPr>
              <a:t>irow</a:t>
            </a:r>
            <a:r>
              <a:rPr lang="en-US" sz="2400" b="1" dirty="0">
                <a:latin typeface="Courier New" panose="02070309020205020404" pitchFamily="49" charset="0"/>
                <a:cs typeface="Courier New" panose="02070309020205020404" pitchFamily="49" charset="0"/>
              </a:rPr>
              <a:t>&lt;8; </a:t>
            </a:r>
            <a:r>
              <a:rPr lang="en-US" sz="2400" b="1" dirty="0" err="1">
                <a:latin typeface="Courier New" panose="02070309020205020404" pitchFamily="49" charset="0"/>
                <a:cs typeface="Courier New" panose="02070309020205020404" pitchFamily="49" charset="0"/>
              </a:rPr>
              <a:t>irow</a:t>
            </a:r>
            <a:r>
              <a:rPr lang="en-US" sz="2400" b="1" dirty="0">
                <a:latin typeface="Courier New" panose="02070309020205020404" pitchFamily="49" charset="0"/>
                <a:cs typeface="Courier New" panose="02070309020205020404" pitchFamily="49" charset="0"/>
              </a:rPr>
              <a:t>++)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for(var </a:t>
            </a:r>
            <a:r>
              <a:rPr lang="en-US" sz="2400" b="1" dirty="0" err="1">
                <a:latin typeface="Courier New" panose="02070309020205020404" pitchFamily="49" charset="0"/>
                <a:cs typeface="Courier New" panose="02070309020205020404" pitchFamily="49" charset="0"/>
              </a:rPr>
              <a:t>icol</a:t>
            </a:r>
            <a:r>
              <a:rPr lang="en-US" sz="2400" b="1" dirty="0">
                <a:latin typeface="Courier New" panose="02070309020205020404" pitchFamily="49" charset="0"/>
                <a:cs typeface="Courier New" panose="02070309020205020404" pitchFamily="49" charset="0"/>
              </a:rPr>
              <a:t>=0; </a:t>
            </a:r>
            <a:r>
              <a:rPr lang="en-US" sz="2400" b="1" dirty="0" err="1">
                <a:latin typeface="Courier New" panose="02070309020205020404" pitchFamily="49" charset="0"/>
                <a:cs typeface="Courier New" panose="02070309020205020404" pitchFamily="49" charset="0"/>
              </a:rPr>
              <a:t>icol</a:t>
            </a:r>
            <a:r>
              <a:rPr lang="en-US" sz="2400" b="1" dirty="0">
                <a:latin typeface="Courier New" panose="02070309020205020404" pitchFamily="49" charset="0"/>
                <a:cs typeface="Courier New" panose="02070309020205020404" pitchFamily="49" charset="0"/>
              </a:rPr>
              <a:t>&lt;8; </a:t>
            </a:r>
            <a:r>
              <a:rPr lang="en-US" sz="2400" b="1" dirty="0" err="1">
                <a:latin typeface="Courier New" panose="02070309020205020404" pitchFamily="49" charset="0"/>
                <a:cs typeface="Courier New" panose="02070309020205020404" pitchFamily="49" charset="0"/>
              </a:rPr>
              <a:t>icol</a:t>
            </a:r>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if (square === n) {</a:t>
            </a:r>
          </a:p>
          <a:p>
            <a:r>
              <a:rPr lang="en-US" sz="2400" b="1" dirty="0">
                <a:latin typeface="Courier New" panose="02070309020205020404" pitchFamily="49" charset="0"/>
                <a:cs typeface="Courier New" panose="02070309020205020404" pitchFamily="49" charset="0"/>
              </a:rPr>
              <a:t>		return {row: </a:t>
            </a:r>
            <a:r>
              <a:rPr lang="en-US" sz="2400" b="1" dirty="0" err="1">
                <a:latin typeface="Courier New" panose="02070309020205020404" pitchFamily="49" charset="0"/>
                <a:cs typeface="Courier New" panose="02070309020205020404" pitchFamily="49" charset="0"/>
              </a:rPr>
              <a:t>irow</a:t>
            </a:r>
            <a:r>
              <a:rPr lang="en-US" sz="2400" b="1" dirty="0">
                <a:latin typeface="Courier New" panose="02070309020205020404" pitchFamily="49" charset="0"/>
                <a:cs typeface="Courier New" panose="02070309020205020404" pitchFamily="49" charset="0"/>
              </a:rPr>
              <a:t>, col: </a:t>
            </a:r>
            <a:r>
              <a:rPr lang="en-US" sz="2400" b="1" dirty="0" err="1">
                <a:latin typeface="Courier New" panose="02070309020205020404" pitchFamily="49" charset="0"/>
                <a:cs typeface="Courier New" panose="02070309020205020404" pitchFamily="49" charset="0"/>
              </a:rPr>
              <a:t>icol</a:t>
            </a:r>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square++;</a:t>
            </a:r>
          </a:p>
          <a:p>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return undefined;</a:t>
            </a:r>
          </a:p>
          <a:p>
            <a:r>
              <a:rPr lang="en-US" sz="2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20191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9CA3-489C-9B44-B7EE-1BF023EC2EAC}"/>
              </a:ext>
            </a:extLst>
          </p:cNvPr>
          <p:cNvSpPr>
            <a:spLocks noGrp="1"/>
          </p:cNvSpPr>
          <p:nvPr>
            <p:ph type="title"/>
          </p:nvPr>
        </p:nvSpPr>
        <p:spPr/>
        <p:txBody>
          <a:bodyPr>
            <a:normAutofit fontScale="90000"/>
          </a:bodyPr>
          <a:lstStyle/>
          <a:p>
            <a:r>
              <a:rPr lang="en-US" dirty="0"/>
              <a:t>Calculate </a:t>
            </a:r>
            <a:r>
              <a:rPr lang="en-US" dirty="0" err="1"/>
              <a:t>N’th</a:t>
            </a:r>
            <a:r>
              <a:rPr lang="en-US" dirty="0"/>
              <a:t> Square – Math Fun (6:20 – 6:30)</a:t>
            </a:r>
          </a:p>
        </p:txBody>
      </p:sp>
      <p:sp>
        <p:nvSpPr>
          <p:cNvPr id="3" name="Subtitle 2">
            <a:extLst>
              <a:ext uri="{FF2B5EF4-FFF2-40B4-BE49-F238E27FC236}">
                <a16:creationId xmlns:a16="http://schemas.microsoft.com/office/drawing/2014/main" id="{CE0E040F-EC5A-874D-BD76-EE1F308B7A00}"/>
              </a:ext>
            </a:extLst>
          </p:cNvPr>
          <p:cNvSpPr>
            <a:spLocks noGrp="1"/>
          </p:cNvSpPr>
          <p:nvPr>
            <p:ph type="subTitle" idx="1"/>
          </p:nvPr>
        </p:nvSpPr>
        <p:spPr/>
        <p:txBody>
          <a:bodyPr>
            <a:normAutofit fontScale="92500" lnSpcReduction="10000"/>
          </a:bodyPr>
          <a:lstStyle/>
          <a:p>
            <a:r>
              <a:rPr lang="en-US" dirty="0"/>
              <a:t>BUT – Math is faster … and clearer</a:t>
            </a:r>
          </a:p>
        </p:txBody>
      </p:sp>
      <p:sp>
        <p:nvSpPr>
          <p:cNvPr id="4" name="Subtitle 3">
            <a:extLst>
              <a:ext uri="{FF2B5EF4-FFF2-40B4-BE49-F238E27FC236}">
                <a16:creationId xmlns:a16="http://schemas.microsoft.com/office/drawing/2014/main" id="{F79A279D-C4ED-AF47-A820-D3C623D3B9A3}"/>
              </a:ext>
            </a:extLst>
          </p:cNvPr>
          <p:cNvSpPr>
            <a:spLocks noGrp="1"/>
          </p:cNvSpPr>
          <p:nvPr>
            <p:ph type="subTitle" idx="2"/>
          </p:nvPr>
        </p:nvSpPr>
        <p:spPr/>
        <p:txBody>
          <a:bodyPr/>
          <a:lstStyle/>
          <a:p>
            <a:endParaRPr lang="en-US"/>
          </a:p>
        </p:txBody>
      </p:sp>
      <p:sp>
        <p:nvSpPr>
          <p:cNvPr id="5" name="TextBox 4">
            <a:extLst>
              <a:ext uri="{FF2B5EF4-FFF2-40B4-BE49-F238E27FC236}">
                <a16:creationId xmlns:a16="http://schemas.microsoft.com/office/drawing/2014/main" id="{6F160634-9BBC-2545-A324-E873A660BF18}"/>
              </a:ext>
            </a:extLst>
          </p:cNvPr>
          <p:cNvSpPr txBox="1"/>
          <p:nvPr/>
        </p:nvSpPr>
        <p:spPr>
          <a:xfrm>
            <a:off x="1534886" y="2024743"/>
            <a:ext cx="6452407" cy="1938992"/>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function </a:t>
            </a:r>
            <a:r>
              <a:rPr lang="en-US" sz="2400" b="1" dirty="0" err="1">
                <a:latin typeface="Courier New" panose="02070309020205020404" pitchFamily="49" charset="0"/>
                <a:cs typeface="Courier New" panose="02070309020205020404" pitchFamily="49" charset="0"/>
              </a:rPr>
              <a:t>findSquare</a:t>
            </a:r>
            <a:r>
              <a:rPr lang="en-US" sz="2400" b="1" dirty="0">
                <a:latin typeface="Courier New" panose="02070309020205020404" pitchFamily="49" charset="0"/>
                <a:cs typeface="Courier New" panose="02070309020205020404" pitchFamily="49" charset="0"/>
              </a:rPr>
              <a:t>(n) {</a:t>
            </a:r>
          </a:p>
          <a:p>
            <a:r>
              <a:rPr lang="en-US" sz="2400" b="1" dirty="0">
                <a:latin typeface="Courier New" panose="02070309020205020404" pitchFamily="49" charset="0"/>
                <a:cs typeface="Courier New" panose="02070309020205020404" pitchFamily="49" charset="0"/>
              </a:rPr>
              <a:t>    var </a:t>
            </a:r>
            <a:r>
              <a:rPr lang="en-US" sz="2400" b="1" dirty="0" err="1">
                <a:latin typeface="Courier New" panose="02070309020205020404" pitchFamily="49" charset="0"/>
                <a:cs typeface="Courier New" panose="02070309020205020404" pitchFamily="49" charset="0"/>
              </a:rPr>
              <a:t>irow</a:t>
            </a:r>
            <a:r>
              <a:rPr lang="en-US" sz="2400" b="1" dirty="0">
                <a:latin typeface="Courier New" panose="02070309020205020404" pitchFamily="49" charset="0"/>
                <a:cs typeface="Courier New" panose="02070309020205020404" pitchFamily="49" charset="0"/>
              </a:rPr>
              <a:t> = n / 8;</a:t>
            </a:r>
          </a:p>
          <a:p>
            <a:r>
              <a:rPr lang="en-US" sz="2400" b="1" dirty="0">
                <a:latin typeface="Courier New" panose="02070309020205020404" pitchFamily="49" charset="0"/>
                <a:cs typeface="Courier New" panose="02070309020205020404" pitchFamily="49" charset="0"/>
              </a:rPr>
              <a:t>    var </a:t>
            </a:r>
            <a:r>
              <a:rPr lang="en-US" sz="2400" b="1" dirty="0" err="1">
                <a:latin typeface="Courier New" panose="02070309020205020404" pitchFamily="49" charset="0"/>
                <a:cs typeface="Courier New" panose="02070309020205020404" pitchFamily="49" charset="0"/>
              </a:rPr>
              <a:t>icol</a:t>
            </a:r>
            <a:r>
              <a:rPr lang="en-US" sz="2400" b="1" dirty="0">
                <a:latin typeface="Courier New" panose="02070309020205020404" pitchFamily="49" charset="0"/>
                <a:cs typeface="Courier New" panose="02070309020205020404" pitchFamily="49" charset="0"/>
              </a:rPr>
              <a:t> = n % 8;</a:t>
            </a:r>
          </a:p>
          <a:p>
            <a:r>
              <a:rPr lang="en-US" sz="2400" b="1" dirty="0">
                <a:latin typeface="Courier New" panose="02070309020205020404" pitchFamily="49" charset="0"/>
                <a:cs typeface="Courier New" panose="02070309020205020404" pitchFamily="49" charset="0"/>
              </a:rPr>
              <a:t>    return {row: </a:t>
            </a:r>
            <a:r>
              <a:rPr lang="en-US" sz="2400" b="1" dirty="0" err="1">
                <a:latin typeface="Courier New" panose="02070309020205020404" pitchFamily="49" charset="0"/>
                <a:cs typeface="Courier New" panose="02070309020205020404" pitchFamily="49" charset="0"/>
              </a:rPr>
              <a:t>irow</a:t>
            </a:r>
            <a:r>
              <a:rPr lang="en-US" sz="2400" b="1" dirty="0">
                <a:latin typeface="Courier New" panose="02070309020205020404" pitchFamily="49" charset="0"/>
                <a:cs typeface="Courier New" panose="02070309020205020404" pitchFamily="49" charset="0"/>
              </a:rPr>
              <a:t>, col: </a:t>
            </a:r>
            <a:r>
              <a:rPr lang="en-US" sz="2400" b="1" dirty="0" err="1">
                <a:latin typeface="Courier New" panose="02070309020205020404" pitchFamily="49" charset="0"/>
                <a:cs typeface="Courier New" panose="02070309020205020404" pitchFamily="49" charset="0"/>
              </a:rPr>
              <a:t>icol</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1813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48" name="Google Shape;1048;p69"/>
          <p:cNvSpPr txBox="1">
            <a:spLocks noGrp="1"/>
          </p:cNvSpPr>
          <p:nvPr>
            <p:ph type="title"/>
          </p:nvPr>
        </p:nvSpPr>
        <p:spPr>
          <a:xfrm>
            <a:off x="365767" y="2784633"/>
            <a:ext cx="11460400" cy="1056400"/>
          </a:xfrm>
          <a:prstGeom prst="rect">
            <a:avLst/>
          </a:prstGeom>
        </p:spPr>
        <p:txBody>
          <a:bodyPr spcFirstLastPara="1" vert="horz" wrap="square" lIns="121900" tIns="121900" rIns="121900" bIns="121900" rtlCol="0" anchor="t" anchorCtr="0">
            <a:noAutofit/>
          </a:bodyPr>
          <a:lstStyle/>
          <a:p>
            <a:r>
              <a:rPr lang="en" dirty="0"/>
              <a:t>Admin Items</a:t>
            </a:r>
            <a:endParaRPr dirty="0"/>
          </a:p>
        </p:txBody>
      </p:sp>
      <p:sp>
        <p:nvSpPr>
          <p:cNvPr id="1049" name="Google Shape;1049;p69"/>
          <p:cNvSpPr txBox="1">
            <a:spLocks noGrp="1"/>
          </p:cNvSpPr>
          <p:nvPr>
            <p:ph type="subTitle" idx="1"/>
          </p:nvPr>
        </p:nvSpPr>
        <p:spPr>
          <a:xfrm>
            <a:off x="-16400" y="6555533"/>
            <a:ext cx="10629200" cy="302400"/>
          </a:xfrm>
          <a:prstGeom prst="rect">
            <a:avLst/>
          </a:prstGeom>
        </p:spPr>
        <p:txBody>
          <a:bodyPr spcFirstLastPara="1" vert="horz" wrap="square" lIns="365733" tIns="60933" rIns="0" bIns="0" rtlCol="0" anchor="t" anchorCtr="0">
            <a:noAutofit/>
          </a:bodyPr>
          <a:lstStyle/>
          <a:p>
            <a:r>
              <a:rPr lang="en"/>
              <a:t>jQuery $(Begins)</a:t>
            </a:r>
            <a:endParaRPr/>
          </a:p>
        </p:txBody>
      </p:sp>
    </p:spTree>
    <p:extLst>
      <p:ext uri="{BB962C8B-B14F-4D97-AF65-F5344CB8AC3E}">
        <p14:creationId xmlns:p14="http://schemas.microsoft.com/office/powerpoint/2010/main" val="2540417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74"/>
          <p:cNvSpPr txBox="1">
            <a:spLocks noGrp="1"/>
          </p:cNvSpPr>
          <p:nvPr>
            <p:ph type="title"/>
          </p:nvPr>
        </p:nvSpPr>
        <p:spPr>
          <a:xfrm>
            <a:off x="-16400" y="0"/>
            <a:ext cx="12224800" cy="711600"/>
          </a:xfrm>
          <a:prstGeom prst="rect">
            <a:avLst/>
          </a:prstGeom>
        </p:spPr>
        <p:txBody>
          <a:bodyPr spcFirstLastPara="1" vert="horz" wrap="square" lIns="609600" tIns="243833" rIns="365733" bIns="121900" rtlCol="0" anchor="t" anchorCtr="0">
            <a:noAutofit/>
          </a:bodyPr>
          <a:lstStyle/>
          <a:p>
            <a:r>
              <a:rPr lang="en" dirty="0"/>
              <a:t>Administration… (6:30 – 6:35 PM, 5 mins)</a:t>
            </a:r>
            <a:endParaRPr dirty="0"/>
          </a:p>
        </p:txBody>
      </p:sp>
      <p:sp>
        <p:nvSpPr>
          <p:cNvPr id="1089" name="Google Shape;1089;p74"/>
          <p:cNvSpPr txBox="1">
            <a:spLocks noGrp="1"/>
          </p:cNvSpPr>
          <p:nvPr>
            <p:ph type="subTitle" idx="2"/>
          </p:nvPr>
        </p:nvSpPr>
        <p:spPr>
          <a:xfrm>
            <a:off x="-16400" y="6555533"/>
            <a:ext cx="10629200" cy="302400"/>
          </a:xfrm>
          <a:prstGeom prst="rect">
            <a:avLst/>
          </a:prstGeom>
        </p:spPr>
        <p:txBody>
          <a:bodyPr spcFirstLastPara="1" vert="horz" wrap="square" lIns="365733" tIns="60933" rIns="0" bIns="0" rtlCol="0" anchor="t" anchorCtr="0">
            <a:noAutofit/>
          </a:bodyPr>
          <a:lstStyle/>
          <a:p>
            <a:r>
              <a:rPr lang="en"/>
              <a:t>jQuery $(Begins)</a:t>
            </a:r>
            <a:endParaRPr/>
          </a:p>
        </p:txBody>
      </p:sp>
      <p:sp>
        <p:nvSpPr>
          <p:cNvPr id="7" name="Subtitle 6">
            <a:extLst>
              <a:ext uri="{FF2B5EF4-FFF2-40B4-BE49-F238E27FC236}">
                <a16:creationId xmlns:a16="http://schemas.microsoft.com/office/drawing/2014/main" id="{C05F05A3-243E-5743-A5AE-8ACF2637D51D}"/>
              </a:ext>
            </a:extLst>
          </p:cNvPr>
          <p:cNvSpPr>
            <a:spLocks noGrp="1"/>
          </p:cNvSpPr>
          <p:nvPr>
            <p:ph type="subTitle" idx="2"/>
          </p:nvPr>
        </p:nvSpPr>
        <p:spPr/>
        <p:txBody>
          <a:bodyPr/>
          <a:lstStyle/>
          <a:p>
            <a:endParaRPr lang="en-US"/>
          </a:p>
        </p:txBody>
      </p:sp>
      <p:sp>
        <p:nvSpPr>
          <p:cNvPr id="9" name="Text Placeholder 8">
            <a:extLst>
              <a:ext uri="{FF2B5EF4-FFF2-40B4-BE49-F238E27FC236}">
                <a16:creationId xmlns:a16="http://schemas.microsoft.com/office/drawing/2014/main" id="{AC7F3F14-6B73-A342-96A2-6B3A0098757A}"/>
              </a:ext>
            </a:extLst>
          </p:cNvPr>
          <p:cNvSpPr>
            <a:spLocks noGrp="1"/>
          </p:cNvSpPr>
          <p:nvPr>
            <p:ph type="body" idx="3"/>
          </p:nvPr>
        </p:nvSpPr>
        <p:spPr>
          <a:xfrm>
            <a:off x="16400" y="795131"/>
            <a:ext cx="12192000" cy="5760403"/>
          </a:xfrm>
        </p:spPr>
        <p:txBody>
          <a:bodyPr>
            <a:noAutofit/>
          </a:bodyPr>
          <a:lstStyle/>
          <a:p>
            <a:r>
              <a:rPr lang="en-US" sz="2400" dirty="0"/>
              <a:t>Homework #7 (Train Times)</a:t>
            </a:r>
          </a:p>
          <a:p>
            <a:pPr lvl="1"/>
            <a:r>
              <a:rPr lang="en-US" sz="2400" dirty="0"/>
              <a:t>Due Tuesday, July 2nd, @11:59pm</a:t>
            </a:r>
          </a:p>
          <a:p>
            <a:pPr lvl="1"/>
            <a:r>
              <a:rPr lang="en-US" sz="2400" dirty="0"/>
              <a:t>Turn in whatever you have!</a:t>
            </a:r>
          </a:p>
          <a:p>
            <a:r>
              <a:rPr lang="en-US" sz="2400" dirty="0"/>
              <a:t>No Video Guide for this week</a:t>
            </a:r>
          </a:p>
          <a:p>
            <a:r>
              <a:rPr lang="en-US" sz="2400" dirty="0"/>
              <a:t>Use Tutors if you need them</a:t>
            </a:r>
          </a:p>
          <a:p>
            <a:r>
              <a:rPr lang="en-US" sz="2400" dirty="0"/>
              <a:t>When you get a SURVEY, be BRUTALLY HONEST!</a:t>
            </a:r>
          </a:p>
          <a:p>
            <a:r>
              <a:rPr lang="en-US" sz="2400" dirty="0"/>
              <a:t>Sign into </a:t>
            </a:r>
            <a:r>
              <a:rPr lang="en-US" sz="2400" dirty="0" err="1"/>
              <a:t>BootCampSpot</a:t>
            </a:r>
            <a:r>
              <a:rPr lang="en-US" sz="2400" dirty="0"/>
              <a:t> and mark your attendance</a:t>
            </a:r>
          </a:p>
          <a:p>
            <a:r>
              <a:rPr lang="en-US" sz="2400" dirty="0"/>
              <a:t>Any Questions from Last Time?</a:t>
            </a:r>
          </a:p>
          <a:p>
            <a:r>
              <a:rPr lang="en-US" sz="2400" b="1" i="1" u="sng" dirty="0"/>
              <a:t>Holiday Thursday, July 4</a:t>
            </a:r>
            <a:r>
              <a:rPr lang="en-US" sz="2400" b="1" i="1" u="sng" baseline="30000" dirty="0"/>
              <a:t>th</a:t>
            </a:r>
            <a:r>
              <a:rPr lang="en-US" sz="2400" b="1" i="1" u="sng" dirty="0"/>
              <a:t>, 2019</a:t>
            </a:r>
          </a:p>
          <a:p>
            <a:endParaRPr lang="en-US" sz="2400" dirty="0"/>
          </a:p>
        </p:txBody>
      </p:sp>
    </p:spTree>
    <p:extLst>
      <p:ext uri="{BB962C8B-B14F-4D97-AF65-F5344CB8AC3E}">
        <p14:creationId xmlns:p14="http://schemas.microsoft.com/office/powerpoint/2010/main" val="3592104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41592D-701F-4049-8412-5CE29D877DBE}"/>
              </a:ext>
            </a:extLst>
          </p:cNvPr>
          <p:cNvSpPr>
            <a:spLocks noGrp="1"/>
          </p:cNvSpPr>
          <p:nvPr>
            <p:ph type="title" idx="2"/>
          </p:nvPr>
        </p:nvSpPr>
        <p:spPr>
          <a:xfrm>
            <a:off x="1453896" y="2438400"/>
            <a:ext cx="10372304" cy="1664000"/>
          </a:xfrm>
        </p:spPr>
        <p:txBody>
          <a:bodyPr/>
          <a:lstStyle/>
          <a:p>
            <a:r>
              <a:rPr lang="en-US" dirty="0"/>
              <a:t>Week 8</a:t>
            </a:r>
            <a:br>
              <a:rPr lang="en-US" dirty="0"/>
            </a:br>
            <a:r>
              <a:rPr lang="en-US" dirty="0"/>
              <a:t>Project Week</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Class Objectives</a:t>
            </a:r>
          </a:p>
          <a:p>
            <a:pPr lvl="1"/>
            <a:r>
              <a:t>Project groups will create a project repo and add members as collaborators.</a:t>
            </a:r>
          </a:p>
          <a:p>
            <a:pPr lvl="1"/>
            <a:r>
              <a:t>Students will understand the significance of pull requests and code review.</a:t>
            </a:r>
          </a:p>
          <a:p>
            <a:pPr lvl="1"/>
            <a:r>
              <a:t>Students will have an understanding of feature branches in Git.</a:t>
            </a:r>
          </a:p>
          <a:p>
            <a:pPr lvl="1"/>
            <a:r>
              <a:t>Students will submit a preliminary project idea by the end of class.</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1638</Words>
  <Application>Microsoft Macintosh PowerPoint</Application>
  <PresentationFormat>Widescreen</PresentationFormat>
  <Paragraphs>178</Paragraphs>
  <Slides>25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Courier</vt:lpstr>
      <vt:lpstr>Courier New</vt:lpstr>
      <vt:lpstr>Gill Sans MT</vt:lpstr>
      <vt:lpstr>Roboto</vt:lpstr>
      <vt:lpstr>Roboto Medium</vt:lpstr>
      <vt:lpstr>Gallery</vt:lpstr>
      <vt:lpstr>8.1 Lesson Plan –  Github Collaboration  &amp; Project Week (6:30 PM)</vt:lpstr>
      <vt:lpstr>PreClass Challenge</vt:lpstr>
      <vt:lpstr>Calculate N’th Square – Math Fun (6:00 – 6:20)</vt:lpstr>
      <vt:lpstr>Calculate N’th Square – Math Fun (6:20-6:30)</vt:lpstr>
      <vt:lpstr>Calculate N’th Square – Math Fun (6:20 – 6:30)</vt:lpstr>
      <vt:lpstr>Admin Items</vt:lpstr>
      <vt:lpstr>Administration… (6:30 – 6:35 PM, 5 mins)</vt:lpstr>
      <vt:lpstr>Week 8 Project Week</vt:lpstr>
      <vt:lpstr>PowerPoint Presentation</vt:lpstr>
      <vt:lpstr>1. Instructor Do:  Welcome Students (6:30 PM - 6:45 PM, (15 mins)</vt:lpstr>
      <vt:lpstr>3. Groups Do:  Create a Repository (6:45 PM - 6:55 PM, (10 mins)</vt:lpstr>
      <vt:lpstr>4. Instructor Do:  Pull Requests and Code Review  (6:55 PM – 7:00 PM, (5 mins)</vt:lpstr>
      <vt:lpstr>5. Groups Do:  Protect Master Branch  (7:00 PM - 7:05 PM, (5 mins)</vt:lpstr>
      <vt:lpstr>6. Instructor Do:  Branching  (7:05 PM - 7:15 PM, (10 mins)</vt:lpstr>
      <vt:lpstr>PowerPoint Presentation</vt:lpstr>
      <vt:lpstr>6. Instructor Do:  Branching  (7:05 PM - 7:15 PM, (10 mins)</vt:lpstr>
      <vt:lpstr>7. Everyone Do:  Git Branching/Pushing  7:15 PM - 7:30 PM, (15 mins)</vt:lpstr>
      <vt:lpstr>7. Everyone Do:  Git Branching/Pushing  7:15 PM - 7:30 PM, (15 mins)</vt:lpstr>
      <vt:lpstr>7. Everyone Do:  Git Branching/Pushing  7:15 PM - 7:30 PM, (15 mins)</vt:lpstr>
      <vt:lpstr>7. Everyone Do:  Git Branching/Pushing  7:15 PM - 7:30 PM, (15 mins)</vt:lpstr>
      <vt:lpstr>7. Everyone Do:  Git Branching/Pushing  7:15 PM - 7:30 PM, (15 mins)</vt:lpstr>
      <vt:lpstr>8. Students Brainstorm  (7:30 PM – 8:00 PM, (30 mins)</vt:lpstr>
      <vt:lpstr>8. Students Brainstorm  (7:30 PM – 8:00 PM, (30 mins)</vt:lpstr>
      <vt:lpstr>10. Students Do:  Brainstorm (8:15 PM - 9:15 PM, (60 mins)</vt:lpstr>
      <vt:lpstr>11. Instructors Do:  Answer Remaining Questions  (9:15 PM - 9:30 PM, (15 mins)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40</TotalTime>
  <Words>1603</Words>
  <Application>Microsoft Macintosh PowerPoint</Application>
  <PresentationFormat>Widescreen</PresentationFormat>
  <Paragraphs>209</Paragraphs>
  <Slides>28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Courier</vt:lpstr>
      <vt:lpstr>Courier New</vt:lpstr>
      <vt:lpstr>Gill Sans MT</vt:lpstr>
      <vt:lpstr>Roboto</vt:lpstr>
      <vt:lpstr>Roboto Medium</vt:lpstr>
      <vt:lpstr>Gallery</vt:lpstr>
      <vt:lpstr>Real-World API Application Development</vt:lpstr>
      <vt:lpstr>PreClass Drill</vt:lpstr>
      <vt:lpstr>JavaScript – INTEGER vs FLOAT (15 mins)</vt:lpstr>
      <vt:lpstr>JavaScript INT vs FLOAT Answer (5 mins)</vt:lpstr>
      <vt:lpstr>Admin Items</vt:lpstr>
      <vt:lpstr>Administration… (6:30 - 6:35 PM, 5 mins)</vt:lpstr>
      <vt:lpstr>Instructor Do:  Introduce the Unit Video Guide</vt:lpstr>
      <vt:lpstr>Today’s Class</vt:lpstr>
      <vt:lpstr>Agenda</vt:lpstr>
      <vt:lpstr>Homework</vt:lpstr>
      <vt:lpstr>Homework Intro (6:35 PM – 6:45 PM, 10 mins)</vt:lpstr>
      <vt:lpstr>Instructor Do:  Giphy API Demo (6:35 PM – 6:45 PM)</vt:lpstr>
      <vt:lpstr>2. Partners Do:  Random Cat Activity (6:45 PM - 6:55 PM)</vt:lpstr>
      <vt:lpstr>Instructor Do:  Review Cat Activity (6:55 PM – 7:05 PM)</vt:lpstr>
      <vt:lpstr>Partners Do:  Ajax Triggered by Buttons (7:05 PM - 7:15 PM)</vt:lpstr>
      <vt:lpstr>Instructor Do:  Ajax Buttons Review (7:15 PM - 7:20 PM)</vt:lpstr>
      <vt:lpstr>6. Partners Do:  Creating Elements Dynamically (7:20 PM - 7:30 PM)</vt:lpstr>
      <vt:lpstr>7. Instructor Do:  Creating Elements Dynamically (7:30 PM - 7:35 PM)</vt:lpstr>
      <vt:lpstr>8. Everyone Do:  Reiterate Concepts (7:35 PM - 7:45 PM)</vt:lpstr>
      <vt:lpstr>9. Partners Do:  Pausing Gifs (7:45 PM - 8:00 PM)</vt:lpstr>
      <vt:lpstr>10. Instructor Do:  Review Pausing Gifs (8:00 PM - 8:05 PM)</vt:lpstr>
      <vt:lpstr>IN-CLASS PROJECT NYT API  (Break at any time)  COUNT OFF 1-7</vt:lpstr>
      <vt:lpstr>13. Students Do:  NYT Example Intro (8:05 PM - 8:10 PM)</vt:lpstr>
      <vt:lpstr>14. Students Do: PHASE I NYT Example - Design and API (8:10 PM - 8:30 PM)</vt:lpstr>
      <vt:lpstr>15. Students Do: PHASE II NYT Example - Coding the Logic (8:30 PM – 8:50 PM)</vt:lpstr>
      <vt:lpstr>16. Students Do: PHASE III NYT Example - Bug Cases (8:50 PM – 9:10 PM)</vt:lpstr>
      <vt:lpstr>17. Students Do:  Refinement and Deploy (9:10 PM – 9:20 PM)</vt:lpstr>
      <vt:lpstr>18. Students Do:  NYT Recap / Review (9:20 PM - 9:25 PM)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8.1 Lesson Plan –  Github Collaboration &amp; Project Week (6:30 PM)</dc:title>
  <dc:creator/>
  <cp:keywords/>
  <cp:lastModifiedBy>Greg Smith</cp:lastModifiedBy>
  <cp:revision>19</cp:revision>
  <dcterms:created xsi:type="dcterms:W3CDTF">2019-06-27T16:11:44Z</dcterms:created>
  <dcterms:modified xsi:type="dcterms:W3CDTF">2019-06-27T16:43:29Z</dcterms:modified>
</cp:coreProperties>
</file>