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72" r:id="rId3"/>
    <p:sldId id="287" r:id="rId4"/>
    <p:sldId id="289" r:id="rId5"/>
    <p:sldId id="290" r:id="rId6"/>
    <p:sldId id="306" r:id="rId7"/>
    <p:sldId id="307" r:id="rId8"/>
    <p:sldId id="257" r:id="rId9"/>
    <p:sldId id="258" r:id="rId10"/>
    <p:sldId id="308" r:id="rId11"/>
    <p:sldId id="309" r:id="rId12"/>
    <p:sldId id="310" r:id="rId13"/>
    <p:sldId id="259" r:id="rId14"/>
    <p:sldId id="311" r:id="rId15"/>
    <p:sldId id="312" r:id="rId16"/>
    <p:sldId id="313" r:id="rId17"/>
    <p:sldId id="260" r:id="rId18"/>
    <p:sldId id="314" r:id="rId19"/>
    <p:sldId id="261" r:id="rId20"/>
    <p:sldId id="321" r:id="rId21"/>
    <p:sldId id="262" r:id="rId22"/>
    <p:sldId id="315" r:id="rId23"/>
    <p:sldId id="316" r:id="rId24"/>
    <p:sldId id="317" r:id="rId25"/>
    <p:sldId id="263" r:id="rId26"/>
    <p:sldId id="318" r:id="rId27"/>
    <p:sldId id="319" r:id="rId28"/>
    <p:sldId id="264" r:id="rId29"/>
    <p:sldId id="320" r:id="rId30"/>
    <p:sldId id="265" r:id="rId31"/>
    <p:sldId id="266" r:id="rId32"/>
    <p:sldId id="267"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5"/>
    <p:restoredTop sz="94694"/>
  </p:normalViewPr>
  <p:slideViewPr>
    <p:cSldViewPr snapToGrid="0" snapToObjects="1">
      <p:cViewPr varScale="1">
        <p:scale>
          <a:sx n="124" d="100"/>
          <a:sy n="124"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2748-D413-254C-B1FC-311D2EC1213F}" type="datetimeFigureOut">
              <a:rPr lang="en-US" smtClean="0"/>
              <a:t>6/29/19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C283-F45D-DA46-A580-332D32495CE0}" type="slidenum">
              <a:rPr lang="en-US" smtClean="0"/>
              <a:t>‹#›</a:t>
            </a:fld>
            <a:endParaRPr lang="en-US"/>
          </a:p>
        </p:txBody>
      </p:sp>
    </p:spTree>
    <p:extLst>
      <p:ext uri="{BB962C8B-B14F-4D97-AF65-F5344CB8AC3E}">
        <p14:creationId xmlns:p14="http://schemas.microsoft.com/office/powerpoint/2010/main" val="370174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54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585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43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6/29/19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6/29/19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0F112F5E-7834-4543-B726-6728A8BDF38D}"/>
              </a:ext>
            </a:extLst>
          </p:cNvPr>
          <p:cNvSpPr txBox="1"/>
          <p:nvPr/>
        </p:nvSpPr>
        <p:spPr>
          <a:xfrm>
            <a:off x="1607869" y="171834"/>
            <a:ext cx="7671141" cy="1138773"/>
          </a:xfrm>
          <a:prstGeom prst="rect">
            <a:avLst/>
          </a:prstGeom>
          <a:noFill/>
        </p:spPr>
        <p:txBody>
          <a:bodyPr wrap="square" rtlCol="0">
            <a:spAutoFit/>
          </a:bodyPr>
          <a:lstStyle/>
          <a:p>
            <a:r>
              <a:rPr lang="en-US" sz="3200" dirty="0"/>
              <a:t>8.2 Project 1 – Project Management </a:t>
            </a:r>
          </a:p>
          <a:p>
            <a:r>
              <a:rPr lang="en-US" dirty="0"/>
              <a:t>(6:30 pm)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40000" lnSpcReduction="20000"/>
          </a:bodyPr>
          <a:lstStyle/>
          <a:p>
            <a:pPr lvl="1"/>
            <a:r>
              <a:rPr dirty="0"/>
              <a:t>Open the README in Visual Studio Code and make some changes. Save the changes then add and commit the changes.</a:t>
            </a:r>
          </a:p>
          <a:p>
            <a:pPr marL="1270000" lvl="0" indent="0">
              <a:buNone/>
            </a:pPr>
            <a:r>
              <a:rPr sz="1800" dirty="0">
                <a:latin typeface="Courier"/>
              </a:rPr>
              <a:t>git add -A
git commit -m "updates README"</a:t>
            </a:r>
          </a:p>
          <a:p>
            <a:pPr lvl="1"/>
            <a:r>
              <a:rPr dirty="0"/>
              <a:t>Push the changes to GitHub. Remind students to avoid pushing directly to master:</a:t>
            </a:r>
          </a:p>
          <a:p>
            <a:pPr lvl="2"/>
            <a:r>
              <a:rPr dirty="0"/>
              <a:t>“We are pushing these changes to a branch on GitHub </a:t>
            </a:r>
            <a:r>
              <a:rPr i="1" dirty="0"/>
              <a:t>not</a:t>
            </a:r>
            <a:r>
              <a:rPr dirty="0"/>
              <a:t> to master. Ideally, your master branch should be protected to prevent anyone from pushing directly to it.”</a:t>
            </a:r>
          </a:p>
          <a:p>
            <a:pPr marL="1270000" lvl="0" indent="0">
              <a:buNone/>
            </a:pPr>
            <a:r>
              <a:rPr sz="1800" dirty="0">
                <a:latin typeface="Courier"/>
              </a:rPr>
              <a:t>git push origin maps-</a:t>
            </a:r>
            <a:r>
              <a:rPr sz="1800" dirty="0" err="1">
                <a:latin typeface="Courier"/>
              </a:rPr>
              <a:t>api</a:t>
            </a:r>
            <a:endParaRPr sz="1800" dirty="0">
              <a:latin typeface="Courier"/>
            </a:endParaRPr>
          </a:p>
          <a:p>
            <a:pPr lvl="1"/>
            <a:r>
              <a:rPr dirty="0"/>
              <a:t>Go back to GitHub and you should see a prompt to create a pull request (you may need to refresh).</a:t>
            </a:r>
          </a:p>
          <a:p>
            <a:pPr marL="0" lvl="0" indent="0">
              <a:buNone/>
            </a:pPr>
            <a:endParaRPr dirty="0"/>
          </a:p>
          <a:p>
            <a:pPr lvl="1"/>
            <a:r>
              <a:rPr dirty="0"/>
              <a:t>Assign the TA to review your PR by clicking “Reviewers” on the right side of the screen.</a:t>
            </a:r>
          </a:p>
          <a:p>
            <a:pPr marL="0" lvl="0" indent="0">
              <a:buNone/>
            </a:pPr>
            <a:endParaRPr dirty="0"/>
          </a:p>
          <a:p>
            <a:pPr lvl="1"/>
            <a:r>
              <a:rPr dirty="0"/>
              <a:t>Have the TA approve and merge the pull request.</a:t>
            </a:r>
          </a:p>
          <a:p>
            <a:pPr lvl="1"/>
            <a:r>
              <a:rPr dirty="0"/>
              <a:t>On your local machine, checkout master and demonstrate that it does not reflect the changes. Pull the changes to your local machine. Explain the reason to students:</a:t>
            </a:r>
          </a:p>
          <a:p>
            <a:pPr lvl="2"/>
            <a:r>
              <a:rPr dirty="0"/>
              <a:t>“We merged the changes into the master branch on GitHub, but the local master branch is not automatically synced with GitHub”</a:t>
            </a:r>
          </a:p>
          <a:p>
            <a:pPr marL="1270000" lvl="0" indent="0">
              <a:buNone/>
            </a:pPr>
            <a:r>
              <a:rPr sz="1800" dirty="0">
                <a:latin typeface="Courier"/>
              </a:rPr>
              <a:t>git checkout master
git pull origin master</a:t>
            </a:r>
          </a:p>
          <a:p>
            <a:pPr lvl="1"/>
            <a:r>
              <a:rPr dirty="0"/>
              <a:t>Emphasize the following:</a:t>
            </a:r>
          </a:p>
          <a:p>
            <a:pPr lvl="2"/>
            <a:r>
              <a:rPr dirty="0"/>
              <a:t>Checkout master and use </a:t>
            </a:r>
            <a:r>
              <a:rPr sz="1800" dirty="0">
                <a:latin typeface="Courier"/>
              </a:rPr>
              <a:t>git pull origin master</a:t>
            </a:r>
            <a:r>
              <a:rPr dirty="0"/>
              <a:t> to ensure master is up to date before creating a new branch. A new branch should be created for every new feature."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24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92500" lnSpcReduction="10000"/>
          </a:bodyPr>
          <a:lstStyle/>
          <a:p>
            <a:pPr lvl="1"/>
            <a:r>
              <a:rPr dirty="0"/>
              <a:t>Open the README in Visual Studio Code and make some changes. Save the changes then add and commit the changes.</a:t>
            </a:r>
          </a:p>
          <a:p>
            <a:pPr marL="1270000" lvl="0" indent="0">
              <a:buNone/>
            </a:pPr>
            <a:r>
              <a:rPr sz="1800" dirty="0">
                <a:latin typeface="Courier"/>
              </a:rPr>
              <a:t>git add -A
git commit -m "updates README"</a:t>
            </a:r>
          </a:p>
          <a:p>
            <a:pPr lvl="1"/>
            <a:r>
              <a:rPr dirty="0"/>
              <a:t>Push the changes to GitHub. Remind students to avoid pushing directly to master:</a:t>
            </a:r>
          </a:p>
          <a:p>
            <a:pPr lvl="2"/>
            <a:r>
              <a:rPr dirty="0"/>
              <a:t>“We are pushing these changes to a branch on GitHub </a:t>
            </a:r>
            <a:r>
              <a:rPr i="1" dirty="0"/>
              <a:t>not</a:t>
            </a:r>
            <a:r>
              <a:rPr dirty="0"/>
              <a:t> to master. Ideally, your master branch should be protected to prevent anyone from pushing directly to it.”</a:t>
            </a:r>
          </a:p>
          <a:p>
            <a:pPr marL="1270000" lvl="0" indent="0">
              <a:buNone/>
            </a:pPr>
            <a:r>
              <a:rPr sz="1800" dirty="0">
                <a:latin typeface="Courier"/>
              </a:rPr>
              <a:t>git push origin maps-</a:t>
            </a:r>
            <a:r>
              <a:rPr sz="1800" dirty="0" err="1">
                <a:latin typeface="Courier"/>
              </a:rPr>
              <a:t>api</a:t>
            </a:r>
            <a:endParaRPr sz="1800" dirty="0">
              <a:latin typeface="Courier"/>
            </a:endParaRPr>
          </a:p>
          <a:p>
            <a:pPr lvl="1"/>
            <a:r>
              <a:rPr dirty="0"/>
              <a:t>Go back to GitHub and you should see a prompt to create a pull request (you may need to refresh).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26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77500" lnSpcReduction="20000"/>
          </a:bodyPr>
          <a:lstStyle/>
          <a:p>
            <a:pPr marL="0" lvl="0" indent="0">
              <a:buNone/>
            </a:pPr>
            <a:endParaRPr lang="en-US" dirty="0"/>
          </a:p>
          <a:p>
            <a:pPr lvl="1"/>
            <a:r>
              <a:rPr lang="en-US" dirty="0"/>
              <a:t>Assign the TA to review your PR by clicking “Reviewers” on the right side of the screen.</a:t>
            </a:r>
          </a:p>
          <a:p>
            <a:pPr lvl="1"/>
            <a:r>
              <a:rPr lang="en-US" dirty="0"/>
              <a:t>Have the TA approve and merge the pull request.</a:t>
            </a:r>
          </a:p>
          <a:p>
            <a:pPr lvl="1"/>
            <a:r>
              <a:rPr lang="en-US" dirty="0"/>
              <a:t>On your local machine, checkout master and demonstrate that it does not reflect the changes. Pull the changes to your local machine. Explain the reason to students:</a:t>
            </a:r>
          </a:p>
          <a:p>
            <a:pPr lvl="2"/>
            <a:r>
              <a:rPr lang="en-US" dirty="0"/>
              <a:t>“We merged the changes into the master branch on GitHub, but the local master branch is not automatically synced with GitHub”</a:t>
            </a:r>
          </a:p>
          <a:p>
            <a:pPr marL="1270000" lvl="0" indent="0">
              <a:buNone/>
            </a:pPr>
            <a:r>
              <a:rPr lang="en-US" sz="1800" dirty="0">
                <a:latin typeface="Courier"/>
              </a:rPr>
              <a:t>git checkout master
git pull origin master</a:t>
            </a:r>
          </a:p>
          <a:p>
            <a:pPr lvl="1"/>
            <a:r>
              <a:rPr lang="en-US" dirty="0"/>
              <a:t>Emphasize the following:</a:t>
            </a:r>
          </a:p>
          <a:p>
            <a:pPr lvl="2"/>
            <a:r>
              <a:rPr lang="en-US" dirty="0"/>
              <a:t>Checkout master and use </a:t>
            </a:r>
            <a:r>
              <a:rPr lang="en-US" sz="1800" dirty="0">
                <a:latin typeface="Courier"/>
              </a:rPr>
              <a:t>git pull origin master</a:t>
            </a:r>
            <a:r>
              <a:rPr lang="en-US" dirty="0"/>
              <a:t> to ensure master is up to date before creating a new branch. A new branch should be created for every new feature."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30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dirty="0"/>
              <a:t>One partner should create a new repository on GitHub. Name it anything you like. Don’t forget to click “initialize this repository with a README”.</a:t>
            </a:r>
          </a:p>
          <a:p>
            <a:pPr lvl="1"/>
            <a:r>
              <a:rPr dirty="0"/>
              <a:t>Add the other partner as a collaborator, by going to </a:t>
            </a:r>
            <a:r>
              <a:rPr sz="1800" dirty="0">
                <a:latin typeface="Courier"/>
              </a:rPr>
              <a:t>Settings &gt; Collaborators</a:t>
            </a:r>
            <a:r>
              <a:rPr dirty="0"/>
              <a:t> and adding their email address.</a:t>
            </a:r>
          </a:p>
          <a:p>
            <a:pPr lvl="1"/>
            <a:r>
              <a:rPr dirty="0"/>
              <a:t>Under the </a:t>
            </a:r>
            <a:r>
              <a:rPr sz="1800" dirty="0">
                <a:latin typeface="Courier"/>
              </a:rPr>
              <a:t>Branches</a:t>
            </a:r>
            <a:r>
              <a:rPr dirty="0"/>
              <a:t> tab in settings, choose master from the drop down under </a:t>
            </a:r>
            <a:r>
              <a:rPr sz="1800" dirty="0">
                <a:latin typeface="Courier"/>
              </a:rPr>
              <a:t>Branch protection rules</a:t>
            </a:r>
          </a:p>
          <a:p>
            <a:pPr lvl="1"/>
            <a:r>
              <a:rPr dirty="0"/>
              <a:t>Check all of the following:</a:t>
            </a:r>
          </a:p>
          <a:p>
            <a:pPr lvl="2"/>
            <a:r>
              <a:rPr dirty="0"/>
              <a:t>Protect this branch</a:t>
            </a:r>
          </a:p>
          <a:p>
            <a:pPr lvl="2"/>
            <a:r>
              <a:rPr dirty="0"/>
              <a:t>Require pull request reviews before merging</a:t>
            </a:r>
          </a:p>
          <a:p>
            <a:pPr lvl="2"/>
            <a:r>
              <a:rPr dirty="0"/>
              <a:t>Include administrators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92500" lnSpcReduction="1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lang="en-US" dirty="0"/>
              <a:t>Clone the repository to your local machine using </a:t>
            </a:r>
            <a:r>
              <a:rPr lang="en-US" dirty="0">
                <a:latin typeface="Courier"/>
              </a:rPr>
              <a:t>git clone</a:t>
            </a:r>
            <a:r>
              <a:rPr lang="en-US" dirty="0"/>
              <a:t> followed by your repository </a:t>
            </a:r>
            <a:r>
              <a:rPr lang="en-US" dirty="0" err="1"/>
              <a:t>url</a:t>
            </a:r>
            <a:r>
              <a:rPr lang="en-US" dirty="0"/>
              <a:t>.</a:t>
            </a:r>
          </a:p>
          <a:p>
            <a:pPr lvl="1"/>
            <a:r>
              <a:rPr lang="en-US" dirty="0"/>
              <a:t>Create and checkout a new branch using </a:t>
            </a:r>
            <a:r>
              <a:rPr lang="en-US" dirty="0">
                <a:latin typeface="Courier"/>
              </a:rPr>
              <a:t>git checkout -b</a:t>
            </a:r>
            <a:r>
              <a:rPr lang="en-US" dirty="0"/>
              <a:t> followed by a branch name. Remember that branch names should describe the feature that will be created on that branch.</a:t>
            </a:r>
          </a:p>
          <a:p>
            <a:pPr lvl="1"/>
            <a:r>
              <a:rPr lang="en-US" dirty="0"/>
              <a:t>Open the project in your editor and make some changes.</a:t>
            </a:r>
          </a:p>
          <a:p>
            <a:pPr lvl="1"/>
            <a:r>
              <a:rPr lang="en-US" dirty="0"/>
              <a:t>Add and commit the changes using:</a:t>
            </a:r>
          </a:p>
          <a:p>
            <a:pPr marL="1270000" lvl="0" indent="0">
              <a:buNone/>
            </a:pPr>
            <a:r>
              <a:rPr lang="en-US" sz="1800" dirty="0">
                <a:latin typeface="Courier"/>
              </a:rPr>
              <a:t>git add -A </a:t>
            </a:r>
          </a:p>
          <a:p>
            <a:pPr marL="1270000" lvl="0" indent="0">
              <a:buNone/>
            </a:pPr>
            <a:r>
              <a:rPr lang="en-US" sz="1800" dirty="0">
                <a:latin typeface="Courier"/>
              </a:rPr>
              <a:t>git commit -m "descriptive message here"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72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3. Partner Do: </a:t>
            </a:r>
            <a:br>
              <a:rPr lang="en-US" dirty="0"/>
            </a:br>
            <a:r>
              <a:rPr dirty="0"/>
              <a:t>Recap git/GitHub (6:37 PM - 6:47 PM, (10 mins)</a:t>
            </a:r>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t>08-project-1/01-Activities/04-Stu_Git</a:t>
            </a:r>
          </a:p>
          <a:p>
            <a:pPr marL="0" lvl="0" indent="0">
              <a:buNone/>
            </a:pPr>
            <a:r>
              <a:rPr lang="en-US" dirty="0"/>
              <a:t>-Recap</a:t>
            </a:r>
            <a:r>
              <a:rPr dirty="0"/>
              <a:t>Refer to the accompanying PDF for help if needed.</a:t>
            </a:r>
          </a:p>
          <a:p>
            <a:pPr lvl="1"/>
            <a:r>
              <a:rPr lang="en-US" dirty="0"/>
              <a:t>Push these changes back up to GitHub using </a:t>
            </a:r>
            <a:r>
              <a:rPr lang="en-US" dirty="0">
                <a:latin typeface="Courier"/>
              </a:rPr>
              <a:t>git push origin</a:t>
            </a:r>
            <a:r>
              <a:rPr lang="en-US" dirty="0"/>
              <a:t> followed by your branch name.</a:t>
            </a:r>
          </a:p>
          <a:p>
            <a:pPr lvl="1"/>
            <a:r>
              <a:rPr lang="en-US" dirty="0"/>
              <a:t>Navigate to your repository in GitHub and there will be a prompt to open a pull request (you may need to refresh).</a:t>
            </a:r>
          </a:p>
          <a:p>
            <a:pPr lvl="1"/>
            <a:r>
              <a:rPr lang="en-US" dirty="0"/>
              <a:t>Click the green button to “create a pull request”</a:t>
            </a:r>
          </a:p>
          <a:p>
            <a:pPr lvl="1"/>
            <a:r>
              <a:rPr lang="en-US" dirty="0"/>
              <a:t>Assign a collaborator to review your pull request and merge it.</a:t>
            </a:r>
          </a:p>
          <a:p>
            <a:pPr lvl="1"/>
            <a:r>
              <a:rPr lang="en-US" dirty="0"/>
              <a:t>On your local machine, checkout the master branch using ‘git checkout master’ and then update the branch to show the latest changes using ‘git pull’</a:t>
            </a:r>
          </a:p>
          <a:p>
            <a:pPr lvl="1"/>
            <a:r>
              <a:rPr lang="en-US" dirty="0"/>
              <a:t>New branches should be made off of the updated master branch.</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04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lnSpcReduction="10000"/>
          </a:bodyPr>
          <a:lstStyle/>
          <a:p>
            <a:pPr lvl="1"/>
            <a:r>
              <a:rPr dirty="0"/>
              <a:t>Define MVP and explain its value.</a:t>
            </a:r>
          </a:p>
          <a:p>
            <a:pPr lvl="2"/>
            <a:r>
              <a:rPr dirty="0"/>
              <a:t>“MVP stands for Minimum Viable Product. Defining an MVP for an application helps to get the application up and going quickly and avoid scope creep. It’s a vital step in creating projects or prototypes rapidly.”</a:t>
            </a:r>
          </a:p>
          <a:p>
            <a:pPr lvl="1"/>
            <a:r>
              <a:rPr dirty="0"/>
              <a:t>Explain the key points of creating an MVP</a:t>
            </a:r>
          </a:p>
          <a:p>
            <a:pPr lvl="2">
              <a:buAutoNum type="arabicPeriod"/>
            </a:pPr>
            <a:r>
              <a:rPr dirty="0"/>
              <a:t>Start with a general idea.</a:t>
            </a:r>
          </a:p>
          <a:p>
            <a:pPr lvl="2">
              <a:buAutoNum type="arabicPeriod"/>
            </a:pPr>
            <a:r>
              <a:rPr dirty="0"/>
              <a:t>Identify the target audience.</a:t>
            </a:r>
          </a:p>
          <a:p>
            <a:pPr lvl="2">
              <a:buAutoNum type="arabicPeriod"/>
            </a:pPr>
            <a:r>
              <a:rPr dirty="0"/>
              <a:t>Identify the problem that the product will address.</a:t>
            </a:r>
          </a:p>
          <a:p>
            <a:pPr lvl="2">
              <a:buAutoNum type="arabicPeriod"/>
            </a:pPr>
            <a:r>
              <a:rPr dirty="0"/>
              <a:t>Write down the primary goal of the product.</a:t>
            </a:r>
          </a:p>
          <a:p>
            <a:pPr lvl="2">
              <a:buAutoNum type="arabicPeriod"/>
            </a:pPr>
            <a:r>
              <a:rPr dirty="0"/>
              <a:t>Identify and prioritize essential user stories.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410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fontScale="77500" lnSpcReduction="20000"/>
          </a:bodyPr>
          <a:lstStyle/>
          <a:p>
            <a:pPr lvl="1"/>
            <a:r>
              <a:rPr lang="en-US" dirty="0"/>
              <a:t>Take some time to explain user stories:</a:t>
            </a:r>
          </a:p>
          <a:p>
            <a:pPr lvl="2"/>
            <a:r>
              <a:rPr dirty="0"/>
              <a:t>“User stories are a tool that developers use to describe what the user wants and why. They help to keep focus on adding value to the user during the project build and ensure that each feature built is inline with the primary goal of the product.”</a:t>
            </a:r>
          </a:p>
          <a:p>
            <a:pPr lvl="2"/>
            <a:r>
              <a:rPr dirty="0"/>
              <a:t>“User stories are always formatted in the same way: ‘As a _____ , I want _____ so that I can _____.’”</a:t>
            </a:r>
          </a:p>
          <a:p>
            <a:pPr lvl="2"/>
            <a:r>
              <a:rPr dirty="0"/>
              <a:t>“I’ll model this process so that you can see it in action, and then you’ll have the opportunity to apply this practice to your projects”</a:t>
            </a:r>
          </a:p>
          <a:p>
            <a:pPr lvl="1"/>
            <a:r>
              <a:rPr dirty="0"/>
              <a:t>Model the practice of creating an MVP:</a:t>
            </a:r>
          </a:p>
          <a:p>
            <a:pPr lvl="2"/>
            <a:r>
              <a:rPr dirty="0"/>
              <a:t>“First we need a general idea. I’ll build an online code editor with Stack Overflow integration.”</a:t>
            </a:r>
          </a:p>
          <a:p>
            <a:pPr lvl="2"/>
            <a:r>
              <a:rPr dirty="0"/>
              <a:t>“Then we define the target audience to ensure our product focusses on the users’ needs. My target audience is developers who need help from Stack Overflow.”</a:t>
            </a:r>
          </a:p>
          <a:p>
            <a:pPr lvl="2"/>
            <a:r>
              <a:rPr dirty="0"/>
              <a:t>“Next we identify the problem that our product addresses. Our problem is that developers need help from Stack Overflow but lose time switching between the editor and browser windows.”</a:t>
            </a:r>
          </a:p>
          <a:p>
            <a:pPr lvl="2"/>
            <a:r>
              <a:rPr dirty="0"/>
              <a:t>“Now we write down the primary goal to ensure the team has a common mission. Our goal is to provide a seamless way to search for helpful code snippets while coding.”</a:t>
            </a:r>
          </a:p>
          <a:p>
            <a:pPr lvl="2"/>
            <a:r>
              <a:rPr dirty="0"/>
              <a:t>“Then we prioritize the </a:t>
            </a:r>
            <a:r>
              <a:rPr i="1" dirty="0"/>
              <a:t>essential</a:t>
            </a:r>
            <a:r>
              <a:rPr dirty="0"/>
              <a:t> user stories needed to accomplish this goal.”</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4. Instructor Do: </a:t>
            </a:r>
            <a:br>
              <a:rPr lang="en-US" dirty="0"/>
            </a:br>
            <a:r>
              <a:rPr dirty="0"/>
              <a:t>MVP (6:47 PM - 6:52 PM, (5 mins)</a:t>
            </a:r>
          </a:p>
        </p:txBody>
      </p:sp>
      <p:sp>
        <p:nvSpPr>
          <p:cNvPr id="3" name="Content Placeholder 2"/>
          <p:cNvSpPr>
            <a:spLocks noGrp="1"/>
          </p:cNvSpPr>
          <p:nvPr>
            <p:ph idx="1"/>
          </p:nvPr>
        </p:nvSpPr>
        <p:spPr/>
        <p:txBody>
          <a:bodyPr>
            <a:normAutofit fontScale="77500" lnSpcReduction="20000"/>
          </a:bodyPr>
          <a:lstStyle/>
          <a:p>
            <a:pPr lvl="1"/>
            <a:r>
              <a:rPr dirty="0"/>
              <a:t>Read the following user stories for your imaginary project.</a:t>
            </a:r>
          </a:p>
          <a:p>
            <a:pPr lvl="2">
              <a:buAutoNum type="arabicPeriod"/>
            </a:pPr>
            <a:r>
              <a:rPr dirty="0"/>
              <a:t>As a user, I want to be able to type code into an editor so that I can build small features in a sandbox environment.</a:t>
            </a:r>
          </a:p>
          <a:p>
            <a:pPr lvl="2">
              <a:buAutoNum type="arabicPeriod"/>
            </a:pPr>
            <a:r>
              <a:rPr dirty="0"/>
              <a:t>As a user, I want to be able to input search queries so that I can search Stack Overflow when I’m stuck.</a:t>
            </a:r>
          </a:p>
          <a:p>
            <a:pPr lvl="2">
              <a:buAutoNum type="arabicPeriod"/>
            </a:pPr>
            <a:r>
              <a:rPr dirty="0"/>
              <a:t>As a user, I want to be able to see relevant Stack Overflow results, so that I can incorporate them into my code.</a:t>
            </a:r>
          </a:p>
          <a:p>
            <a:pPr lvl="1"/>
            <a:r>
              <a:rPr dirty="0"/>
              <a:t>Remind students that there are lots of nice features that users might like but that are not </a:t>
            </a:r>
            <a:r>
              <a:rPr i="1" dirty="0"/>
              <a:t>essential</a:t>
            </a:r>
            <a:r>
              <a:rPr dirty="0"/>
              <a:t>:</a:t>
            </a:r>
          </a:p>
          <a:p>
            <a:pPr lvl="2"/>
            <a:r>
              <a:rPr dirty="0"/>
              <a:t>syntax highlighting</a:t>
            </a:r>
          </a:p>
          <a:p>
            <a:pPr lvl="2"/>
            <a:r>
              <a:rPr dirty="0"/>
              <a:t>ability to save code</a:t>
            </a:r>
          </a:p>
          <a:p>
            <a:pPr lvl="2"/>
            <a:r>
              <a:rPr dirty="0"/>
              <a:t>sign-up and login</a:t>
            </a:r>
          </a:p>
          <a:p>
            <a:pPr lvl="2"/>
            <a:r>
              <a:rPr dirty="0"/>
              <a:t>saving frequent searches</a:t>
            </a:r>
          </a:p>
          <a:p>
            <a:pPr lvl="2"/>
            <a:r>
              <a:rPr dirty="0"/>
              <a:t>“While these features would be nice to have, the product could still be demoed and pitched to investors without them. With this project, the MVP should be the </a:t>
            </a:r>
            <a:r>
              <a:rPr i="1" dirty="0"/>
              <a:t>minimum</a:t>
            </a:r>
            <a:r>
              <a:rPr dirty="0"/>
              <a:t> product that could be pitched to an investor to demo what the project could eventually become. Rather than a minimum </a:t>
            </a:r>
            <a:r>
              <a:rPr i="1" dirty="0"/>
              <a:t>viable</a:t>
            </a:r>
            <a:r>
              <a:rPr dirty="0"/>
              <a:t> product, we’re actually building a minimum </a:t>
            </a:r>
            <a:r>
              <a:rPr i="1" dirty="0" err="1"/>
              <a:t>demoable</a:t>
            </a:r>
            <a:r>
              <a:rPr dirty="0"/>
              <a:t> product”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446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5. Group Do: </a:t>
            </a:r>
            <a:br>
              <a:rPr lang="en-US" dirty="0"/>
            </a:br>
            <a:r>
              <a:rPr dirty="0"/>
              <a:t>MVP (6:52 PM - 7:02 PM, (10 mins)</a:t>
            </a:r>
          </a:p>
        </p:txBody>
      </p:sp>
      <p:sp>
        <p:nvSpPr>
          <p:cNvPr id="3" name="Content Placeholder 2"/>
          <p:cNvSpPr>
            <a:spLocks noGrp="1"/>
          </p:cNvSpPr>
          <p:nvPr>
            <p:ph idx="1"/>
          </p:nvPr>
        </p:nvSpPr>
        <p:spPr/>
        <p:txBody>
          <a:bodyPr>
            <a:normAutofit fontScale="62500" lnSpcReduction="20000"/>
          </a:bodyPr>
          <a:lstStyle/>
          <a:p>
            <a:pPr lvl="1"/>
            <a:r>
              <a:rPr lang="en-US" dirty="0"/>
              <a:t>08-project-1/01-Activities/05-Stu_MVP</a:t>
            </a:r>
          </a:p>
          <a:p>
            <a:pPr lvl="1"/>
            <a:r>
              <a:rPr dirty="0"/>
              <a:t>With your group, answer each of the following questions:</a:t>
            </a:r>
          </a:p>
          <a:p>
            <a:pPr lvl="2">
              <a:buAutoNum type="arabicPeriod"/>
            </a:pPr>
            <a:r>
              <a:rPr dirty="0"/>
              <a:t>Who is your target audience?</a:t>
            </a:r>
          </a:p>
          <a:p>
            <a:pPr lvl="2">
              <a:buAutoNum type="arabicPeriod"/>
            </a:pPr>
            <a:r>
              <a:rPr dirty="0"/>
              <a:t>What is the problem that the product will address?</a:t>
            </a:r>
          </a:p>
          <a:p>
            <a:pPr lvl="2">
              <a:buAutoNum type="arabicPeriod"/>
            </a:pPr>
            <a:r>
              <a:rPr dirty="0"/>
              <a:t>What is the primary goal of the product?</a:t>
            </a:r>
          </a:p>
          <a:p>
            <a:pPr lvl="2">
              <a:buAutoNum type="arabicPeriod"/>
            </a:pPr>
            <a:r>
              <a:rPr dirty="0"/>
              <a:t>Identify and prioritize essential user stories (limit this to 3 or fewer)?</a:t>
            </a:r>
          </a:p>
          <a:p>
            <a:pPr lvl="1"/>
            <a:r>
              <a:rPr dirty="0"/>
              <a:t>Remember, your MVP should be the absolute </a:t>
            </a:r>
            <a:r>
              <a:rPr i="1" dirty="0"/>
              <a:t>minimum</a:t>
            </a:r>
            <a:r>
              <a:rPr dirty="0"/>
              <a:t> product that you need to pitch your idea to investors (or your classmates). Think bare essentials.</a:t>
            </a:r>
          </a:p>
          <a:p>
            <a:pPr lvl="1"/>
            <a:r>
              <a:rPr dirty="0"/>
              <a:t>As an example, the essential features of an </a:t>
            </a:r>
            <a:r>
              <a:rPr dirty="0" err="1"/>
              <a:t>instagram</a:t>
            </a:r>
            <a:r>
              <a:rPr dirty="0"/>
              <a:t>-like application might look like:</a:t>
            </a:r>
          </a:p>
          <a:p>
            <a:pPr lvl="2">
              <a:buAutoNum type="arabicPeriod"/>
            </a:pPr>
            <a:r>
              <a:rPr dirty="0"/>
              <a:t>As a user, I want to post pictures so that I can share my life.</a:t>
            </a:r>
          </a:p>
          <a:p>
            <a:pPr lvl="2">
              <a:buAutoNum type="arabicPeriod"/>
            </a:pPr>
            <a:r>
              <a:rPr dirty="0"/>
              <a:t>As a user, I want to be able to search for other users so that I can find their list of Images.</a:t>
            </a:r>
          </a:p>
          <a:p>
            <a:pPr lvl="2">
              <a:buAutoNum type="arabicPeriod"/>
            </a:pPr>
            <a:r>
              <a:rPr dirty="0"/>
              <a:t>As a user, I want to be able to view other people’s Images so that I can keep up with what’s happening in their lives.</a:t>
            </a:r>
          </a:p>
          <a:p>
            <a:pPr lvl="1"/>
            <a:r>
              <a:rPr dirty="0"/>
              <a:t>Things like liking photos, sending photos to friends, making </a:t>
            </a:r>
            <a:r>
              <a:rPr dirty="0" err="1"/>
              <a:t>instagram</a:t>
            </a:r>
            <a:r>
              <a:rPr dirty="0"/>
              <a:t> stories, </a:t>
            </a:r>
            <a:r>
              <a:rPr dirty="0" err="1"/>
              <a:t>etc</a:t>
            </a:r>
            <a:r>
              <a:rPr dirty="0"/>
              <a:t> are cool, but they aren’t essential. They should </a:t>
            </a:r>
            <a:r>
              <a:rPr i="1" dirty="0"/>
              <a:t>not</a:t>
            </a:r>
            <a:r>
              <a:rPr dirty="0"/>
              <a:t> be part of the MVP.</a:t>
            </a:r>
            <a:endParaRPr lang="en-US" dirty="0"/>
          </a:p>
          <a:p>
            <a:pPr lvl="1"/>
            <a:r>
              <a:rPr lang="en-US" dirty="0"/>
              <a:t>As a _____ , I want _____ so that I can _____.’”</a:t>
            </a: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289640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5. Group Do: </a:t>
            </a:r>
            <a:br>
              <a:rPr lang="en-US" dirty="0"/>
            </a:br>
            <a:r>
              <a:rPr dirty="0"/>
              <a:t>MVP (6:52 PM - 7:02 PM, (10 mins)</a:t>
            </a:r>
          </a:p>
        </p:txBody>
      </p:sp>
      <p:sp>
        <p:nvSpPr>
          <p:cNvPr id="3" name="Content Placeholder 2"/>
          <p:cNvSpPr>
            <a:spLocks noGrp="1"/>
          </p:cNvSpPr>
          <p:nvPr>
            <p:ph idx="1"/>
          </p:nvPr>
        </p:nvSpPr>
        <p:spPr/>
        <p:txBody>
          <a:bodyPr>
            <a:normAutofit/>
          </a:bodyPr>
          <a:lstStyle/>
          <a:p>
            <a:pPr lvl="1"/>
            <a:r>
              <a:rPr lang="en-US" sz="2800" dirty="0"/>
              <a:t>As a _____ , I want _____ so that I can _____.’”</a:t>
            </a:r>
            <a:endParaRPr sz="280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62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lnSpcReduction="10000"/>
          </a:bodyPr>
          <a:lstStyle/>
          <a:p>
            <a:pPr lvl="1"/>
            <a:r>
              <a:rPr dirty="0"/>
              <a:t>Introduce students to GitHub issues.</a:t>
            </a:r>
          </a:p>
          <a:p>
            <a:pPr lvl="2"/>
            <a:r>
              <a:rPr dirty="0"/>
              <a:t>“GitHub has a feature called ‘issues’ that helps to organize tasks and assign them to different teammates.”</a:t>
            </a:r>
          </a:p>
          <a:p>
            <a:pPr lvl="2"/>
            <a:r>
              <a:rPr dirty="0"/>
              <a:t>“Before we can open issues, we need to break our user stories into tasks. Each task should be clear, concise, and something that each teammate understands how to implement.”</a:t>
            </a:r>
          </a:p>
          <a:p>
            <a:pPr lvl="1"/>
            <a:r>
              <a:rPr dirty="0"/>
              <a:t>Walk through breaking each user story into tasks using the following guide. Keeping the tasks </a:t>
            </a:r>
            <a:r>
              <a:rPr i="1" dirty="0"/>
              <a:t>very</a:t>
            </a:r>
            <a:r>
              <a:rPr dirty="0"/>
              <a:t> simple, will encourage students to do the same and help them deliver in their MVP.</a:t>
            </a:r>
          </a:p>
          <a:p>
            <a:pPr lvl="1">
              <a:buAutoNum type="arabicPeriod"/>
            </a:pPr>
            <a:r>
              <a:rPr dirty="0"/>
              <a:t>As a user, I want to be able to type code into an editor so that I can build small features in a sandbox environment.</a:t>
            </a:r>
          </a:p>
          <a:p>
            <a:pPr lvl="1"/>
            <a:r>
              <a:rPr dirty="0"/>
              <a:t>Create a textbox in the html file large enough to act as an editor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a:bodyPr>
          <a:lstStyle/>
          <a:p>
            <a:pPr lvl="1">
              <a:buAutoNum type="arabicPeriod"/>
            </a:pPr>
            <a:r>
              <a:rPr dirty="0"/>
              <a:t>As a user, I want to be able to input search queries so that I can search Stack Overflow when I’m stuck.</a:t>
            </a:r>
          </a:p>
          <a:p>
            <a:pPr lvl="1"/>
            <a:r>
              <a:rPr dirty="0"/>
              <a:t>Add a text box and search button to the html for search terms</a:t>
            </a:r>
          </a:p>
          <a:p>
            <a:pPr lvl="1"/>
            <a:r>
              <a:rPr dirty="0"/>
              <a:t>On search button click, save the search term as a variable in the JavaScript file</a:t>
            </a:r>
          </a:p>
          <a:p>
            <a:pPr lvl="1">
              <a:buAutoNum type="arabicPeriod"/>
            </a:pPr>
            <a:r>
              <a:rPr dirty="0"/>
              <a:t>As a user, I want to be able to see relevant Stack Overflow results, so that I can incorporate them into my code.</a:t>
            </a:r>
          </a:p>
          <a:p>
            <a:pPr lvl="1"/>
            <a:r>
              <a:rPr dirty="0"/>
              <a:t>Make a call to the Stack Overflow API with the submitted search term and get a response.</a:t>
            </a:r>
          </a:p>
          <a:p>
            <a:pPr lvl="1"/>
            <a:r>
              <a:rPr dirty="0"/>
              <a:t>Display results on the page.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46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fontScale="77500" lnSpcReduction="20000"/>
          </a:bodyPr>
          <a:lstStyle/>
          <a:p>
            <a:pPr lvl="1"/>
            <a:r>
              <a:rPr dirty="0"/>
              <a:t>In the same repo from the earlier exercise which has the TA as a collaborator, demonstrate how to open a GitHub issue for each task. Begin by opening an issue called “Search Feature Mark Up” or something similar.</a:t>
            </a:r>
          </a:p>
          <a:p>
            <a:pPr lvl="1"/>
            <a:r>
              <a:rPr dirty="0"/>
              <a:t>Use the following template for your issues:</a:t>
            </a:r>
          </a:p>
          <a:p>
            <a:pPr marL="1270000" lvl="0" indent="0">
              <a:buNone/>
            </a:pPr>
            <a:r>
              <a:rPr sz="1800" dirty="0">
                <a:latin typeface="Courier"/>
              </a:rPr>
              <a:t># User Story
As a user, I want to be able to input search queries so that I can search Stack Overflow when I'm stuck.
# Acceptance Criteria
- [ ] </a:t>
            </a:r>
            <a:r>
              <a:rPr sz="1800" dirty="0" err="1">
                <a:latin typeface="Courier"/>
              </a:rPr>
              <a:t>index.html</a:t>
            </a:r>
            <a:r>
              <a:rPr sz="1800" dirty="0">
                <a:latin typeface="Courier"/>
              </a:rPr>
              <a:t> has a text input
- [ ] </a:t>
            </a:r>
            <a:r>
              <a:rPr sz="1800" dirty="0" err="1">
                <a:latin typeface="Courier"/>
              </a:rPr>
              <a:t>index.html</a:t>
            </a:r>
            <a:r>
              <a:rPr sz="1800" dirty="0">
                <a:latin typeface="Courier"/>
              </a:rPr>
              <a:t> has a search button</a:t>
            </a:r>
          </a:p>
          <a:p>
            <a:pPr lvl="1"/>
            <a:r>
              <a:rPr dirty="0"/>
              <a:t>Click the on “preview” tab to demonstrate to students how this markdown creates a checklist.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8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6. Instructor Do: </a:t>
            </a:r>
            <a:br>
              <a:rPr lang="en-US" dirty="0"/>
            </a:br>
            <a:r>
              <a:rPr dirty="0"/>
              <a:t>Issues (7:02 PM - 7:07 PM, (5 mins)</a:t>
            </a:r>
          </a:p>
        </p:txBody>
      </p:sp>
      <p:sp>
        <p:nvSpPr>
          <p:cNvPr id="3" name="Content Placeholder 2"/>
          <p:cNvSpPr>
            <a:spLocks noGrp="1"/>
          </p:cNvSpPr>
          <p:nvPr>
            <p:ph idx="1"/>
          </p:nvPr>
        </p:nvSpPr>
        <p:spPr/>
        <p:txBody>
          <a:bodyPr>
            <a:normAutofit/>
          </a:bodyPr>
          <a:lstStyle/>
          <a:p>
            <a:pPr marL="0" lvl="0" indent="0">
              <a:buNone/>
            </a:pPr>
            <a:endParaRPr dirty="0"/>
          </a:p>
          <a:p>
            <a:pPr lvl="1"/>
            <a:r>
              <a:rPr dirty="0"/>
              <a:t>Explain the following:</a:t>
            </a:r>
          </a:p>
          <a:p>
            <a:pPr lvl="2"/>
            <a:r>
              <a:rPr dirty="0"/>
              <a:t>“The user story is added to help maintain focus and insure that each issue is linked to one of the MVP user stories.”</a:t>
            </a:r>
          </a:p>
          <a:p>
            <a:pPr lvl="2"/>
            <a:r>
              <a:rPr dirty="0"/>
              <a:t>“Acceptance criteria outlines what must be accomplished before the issue is closed. Acceptance criteria tells both the developer and the reviewer what is expected for this feature.”</a:t>
            </a:r>
          </a:p>
          <a:p>
            <a:pPr lvl="1"/>
            <a:r>
              <a:rPr dirty="0"/>
              <a:t>Encourage students to use the above template for every issue.</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458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a:bodyPr>
          <a:lstStyle/>
          <a:p>
            <a:pPr marL="0" lvl="0" indent="0">
              <a:buNone/>
            </a:pPr>
            <a:r>
              <a:rPr lang="en-US" dirty="0"/>
              <a:t>08-project-1/01-Activities/06_Stu-Issues</a:t>
            </a:r>
          </a:p>
          <a:p>
            <a:pPr marL="0" lvl="0" indent="0">
              <a:buNone/>
            </a:pPr>
            <a:r>
              <a:rPr dirty="0"/>
              <a:t>Start by listing the tasks involved in completing each of your user stories.</a:t>
            </a:r>
          </a:p>
          <a:p>
            <a:pPr lvl="1"/>
            <a:r>
              <a:rPr dirty="0"/>
              <a:t>Once you have 1-5 tasks written up for each user story, open a GitHub issue for each task by clicking on </a:t>
            </a:r>
            <a:r>
              <a:rPr sz="1800" dirty="0">
                <a:latin typeface="Courier"/>
              </a:rPr>
              <a:t>Issues</a:t>
            </a:r>
            <a:r>
              <a:rPr dirty="0"/>
              <a:t> and the green </a:t>
            </a:r>
            <a:r>
              <a:rPr sz="1800" dirty="0">
                <a:latin typeface="Courier"/>
              </a:rPr>
              <a:t>New Issue</a:t>
            </a:r>
            <a:r>
              <a:rPr dirty="0"/>
              <a:t> button.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fontScale="85000" lnSpcReduction="10000"/>
          </a:bodyPr>
          <a:lstStyle/>
          <a:p>
            <a:pPr marL="0" lvl="0" indent="0">
              <a:buNone/>
            </a:pPr>
            <a:r>
              <a:rPr dirty="0"/>
              <a:t>Use the template below, replacing the user stories and acceptance criteria with your own.</a:t>
            </a:r>
          </a:p>
          <a:p>
            <a:pPr marL="1270000" lvl="0" indent="0">
              <a:buNone/>
            </a:pPr>
            <a:r>
              <a:rPr sz="1800" dirty="0">
                <a:latin typeface="Courier"/>
              </a:rPr>
              <a:t># User Story
As a user, I want to be able to input search queries so that I can search Stack Overflow when I'm stuck.
# Acceptance Criteria
- [ ] </a:t>
            </a:r>
            <a:r>
              <a:rPr sz="1800" dirty="0" err="1">
                <a:latin typeface="Courier"/>
              </a:rPr>
              <a:t>index.html</a:t>
            </a:r>
            <a:r>
              <a:rPr sz="1800" dirty="0">
                <a:latin typeface="Courier"/>
              </a:rPr>
              <a:t> has a text input
- [ ] </a:t>
            </a:r>
            <a:r>
              <a:rPr sz="1800" dirty="0" err="1">
                <a:latin typeface="Courier"/>
              </a:rPr>
              <a:t>index.html</a:t>
            </a:r>
            <a:r>
              <a:rPr sz="1800" dirty="0">
                <a:latin typeface="Courier"/>
              </a:rPr>
              <a:t> has a search button</a:t>
            </a:r>
          </a:p>
          <a:p>
            <a:pPr lvl="1"/>
            <a:r>
              <a:rPr i="1" dirty="0"/>
              <a:t>This is a critical task.</a:t>
            </a:r>
            <a:r>
              <a:rPr dirty="0"/>
              <a:t> Don’t be afraid to ask instructional staff for help during this part. Make sure that each task is clear and everyone on the team understands how to implement each one.</a:t>
            </a:r>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36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7. Student Do: Issues </a:t>
            </a:r>
            <a:br>
              <a:rPr lang="en-US" dirty="0"/>
            </a:br>
            <a:r>
              <a:rPr dirty="0"/>
              <a:t>(7:07 PM - 7:17 PM, (10 mins)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As an example:</a:t>
            </a:r>
          </a:p>
          <a:p>
            <a:pPr marL="0" lvl="0" indent="0">
              <a:buNone/>
            </a:pPr>
            <a:r>
              <a:rPr lang="en-US" dirty="0"/>
              <a:t>In a dating website application…</a:t>
            </a:r>
          </a:p>
          <a:p>
            <a:pPr marL="0" lvl="0" indent="0">
              <a:buNone/>
            </a:pPr>
            <a:r>
              <a:rPr lang="en-US" i="1" dirty="0"/>
              <a:t>User Story</a:t>
            </a:r>
            <a:r>
              <a:rPr lang="en-US" dirty="0"/>
              <a:t>: As a user I want to see my closest match, so that I can meet someone with whom I share interests.</a:t>
            </a:r>
          </a:p>
          <a:p>
            <a:pPr lvl="1"/>
            <a:r>
              <a:rPr lang="en-US" i="1" dirty="0"/>
              <a:t>BAD TASK</a:t>
            </a:r>
            <a:r>
              <a:rPr lang="en-US" dirty="0"/>
              <a:t>:</a:t>
            </a:r>
          </a:p>
          <a:p>
            <a:pPr lvl="1">
              <a:buAutoNum type="arabicPeriod"/>
            </a:pPr>
            <a:r>
              <a:rPr lang="en-US" dirty="0"/>
              <a:t>On new member form submit, find and display best match.</a:t>
            </a:r>
          </a:p>
          <a:p>
            <a:pPr lvl="1"/>
            <a:r>
              <a:rPr lang="en-US" i="1" dirty="0"/>
              <a:t>GOOD TASKS</a:t>
            </a:r>
            <a:r>
              <a:rPr lang="en-US" dirty="0"/>
              <a:t>:</a:t>
            </a:r>
          </a:p>
          <a:p>
            <a:pPr lvl="1">
              <a:buAutoNum type="arabicPeriod"/>
            </a:pPr>
            <a:r>
              <a:rPr lang="en-US" dirty="0"/>
              <a:t>build a form that captures user scores (1-5) to ten questions.</a:t>
            </a:r>
          </a:p>
          <a:p>
            <a:pPr lvl="1">
              <a:buAutoNum type="arabicPeriod"/>
            </a:pPr>
            <a:r>
              <a:rPr lang="en-US" dirty="0"/>
              <a:t>On submit, save the ten numerical answers to as an array.</a:t>
            </a:r>
          </a:p>
          <a:p>
            <a:pPr lvl="1">
              <a:buAutoNum type="arabicPeriod"/>
            </a:pPr>
            <a:r>
              <a:rPr lang="en-US" dirty="0"/>
              <a:t>Compare the user array to each existing user array and find the closest match.</a:t>
            </a:r>
          </a:p>
          <a:p>
            <a:pPr lvl="1">
              <a:buAutoNum type="arabicPeriod"/>
            </a:pPr>
            <a:r>
              <a:rPr lang="en-US" dirty="0"/>
              <a:t>Display the closest match to the user.</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247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 Instructor Do: </a:t>
            </a:r>
            <a:br>
              <a:rPr lang="en-US" dirty="0"/>
            </a:br>
            <a:r>
              <a:rPr dirty="0"/>
              <a:t>Kanban (7:17 PM - 7:22 PM, (5 mins)</a:t>
            </a:r>
          </a:p>
        </p:txBody>
      </p:sp>
      <p:sp>
        <p:nvSpPr>
          <p:cNvPr id="3" name="Content Placeholder 2"/>
          <p:cNvSpPr>
            <a:spLocks noGrp="1"/>
          </p:cNvSpPr>
          <p:nvPr>
            <p:ph idx="1"/>
          </p:nvPr>
        </p:nvSpPr>
        <p:spPr/>
        <p:txBody>
          <a:bodyPr>
            <a:normAutofit fontScale="92500" lnSpcReduction="20000"/>
          </a:bodyPr>
          <a:lstStyle/>
          <a:p>
            <a:pPr lvl="1"/>
            <a:r>
              <a:rPr dirty="0"/>
              <a:t>Explain the </a:t>
            </a:r>
            <a:r>
              <a:rPr dirty="0" err="1"/>
              <a:t>kanban</a:t>
            </a:r>
            <a:r>
              <a:rPr dirty="0"/>
              <a:t> concept</a:t>
            </a:r>
          </a:p>
          <a:p>
            <a:pPr lvl="2"/>
            <a:r>
              <a:rPr dirty="0"/>
              <a:t>“It’s important to have an organized project management system when you tackle any project. A great tool for this is the </a:t>
            </a:r>
            <a:r>
              <a:rPr dirty="0" err="1"/>
              <a:t>kanban</a:t>
            </a:r>
            <a:r>
              <a:rPr dirty="0"/>
              <a:t> board.”</a:t>
            </a:r>
          </a:p>
          <a:p>
            <a:pPr lvl="2"/>
            <a:r>
              <a:rPr dirty="0"/>
              <a:t>“Kanban boards give us a birds eye view of the tasks we’ve completed, are working on, and need to do”</a:t>
            </a:r>
          </a:p>
          <a:p>
            <a:pPr lvl="2"/>
            <a:r>
              <a:rPr dirty="0"/>
              <a:t>“A </a:t>
            </a:r>
            <a:r>
              <a:rPr dirty="0" err="1"/>
              <a:t>kanban</a:t>
            </a:r>
            <a:r>
              <a:rPr dirty="0"/>
              <a:t> board is a simple, visual, drag and drop scheduling system. GitHub has several built-in options for organizing projects. We will be using GitHub Projects.”</a:t>
            </a:r>
          </a:p>
          <a:p>
            <a:pPr lvl="1"/>
            <a:r>
              <a:rPr dirty="0"/>
              <a:t>Under the “Project” tab in GitHub, click the “New Project” button to create a new board (use the automated </a:t>
            </a:r>
            <a:r>
              <a:rPr dirty="0" err="1"/>
              <a:t>kanban</a:t>
            </a:r>
            <a:r>
              <a:rPr dirty="0"/>
              <a:t> template).</a:t>
            </a:r>
          </a:p>
          <a:p>
            <a:pPr marL="0" lvl="0" indent="0">
              <a:buNone/>
            </a:pPr>
            <a:endParaRPr dirty="0"/>
          </a:p>
          <a:p>
            <a:pPr lvl="1"/>
            <a:r>
              <a:rPr dirty="0"/>
              <a:t>In addition to the existing columns, create a new column called Icebox (You will need to exit the “add card” pop-up to access the “add column” area on the right side).</a:t>
            </a:r>
          </a:p>
          <a:p>
            <a:pPr marL="0" lvl="0" indent="0">
              <a:buNone/>
            </a:pP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8. Instructor Do: </a:t>
            </a:r>
            <a:br>
              <a:rPr lang="en-US" dirty="0"/>
            </a:br>
            <a:r>
              <a:rPr dirty="0"/>
              <a:t>Kanban (7:17 PM - 7:22 PM, (5 mins)</a:t>
            </a:r>
          </a:p>
        </p:txBody>
      </p:sp>
      <p:sp>
        <p:nvSpPr>
          <p:cNvPr id="3" name="Content Placeholder 2"/>
          <p:cNvSpPr>
            <a:spLocks noGrp="1"/>
          </p:cNvSpPr>
          <p:nvPr>
            <p:ph idx="1"/>
          </p:nvPr>
        </p:nvSpPr>
        <p:spPr/>
        <p:txBody>
          <a:bodyPr>
            <a:normAutofit fontScale="92500" lnSpcReduction="20000"/>
          </a:bodyPr>
          <a:lstStyle/>
          <a:p>
            <a:pPr lvl="1"/>
            <a:r>
              <a:rPr lang="en-US" dirty="0"/>
              <a:t>Demonstrate adding all issues to To Do (or Icebox if it’s non-essential), by clicking “+ Add Cards” and dragging each issue into the correct column.</a:t>
            </a:r>
          </a:p>
          <a:p>
            <a:pPr lvl="1"/>
            <a:r>
              <a:rPr lang="en-US" dirty="0"/>
              <a:t>Walk the students through board:</a:t>
            </a:r>
          </a:p>
          <a:p>
            <a:pPr lvl="2"/>
            <a:r>
              <a:rPr lang="en-US" dirty="0"/>
              <a:t>“There are 4 columns - To Do, In Progress, Done, and Icebox.”</a:t>
            </a:r>
          </a:p>
          <a:p>
            <a:pPr lvl="2"/>
            <a:r>
              <a:rPr lang="en-US" dirty="0"/>
              <a:t>“Each week should have a set focus - this week that focus is completing the MVP.”</a:t>
            </a:r>
          </a:p>
          <a:p>
            <a:pPr lvl="2"/>
            <a:r>
              <a:rPr lang="en-US" dirty="0"/>
              <a:t>“Every task that is vital to completing the week’s goal should go in the ‘To Do’ column.”</a:t>
            </a:r>
          </a:p>
          <a:p>
            <a:pPr lvl="2"/>
            <a:r>
              <a:rPr lang="en-US" dirty="0"/>
              <a:t>“Other tasks should go in ‘Icebox’ for review later. Icebox is a great place to put future enhancements that you would like to add”</a:t>
            </a:r>
          </a:p>
          <a:p>
            <a:pPr lvl="2"/>
            <a:r>
              <a:rPr lang="en-US" dirty="0"/>
              <a:t>"When someone begins work on a task, it should be moved to ‘In Progress’ and once it is </a:t>
            </a:r>
            <a:r>
              <a:rPr lang="en-US" dirty="0" err="1"/>
              <a:t>complete,reviewed</a:t>
            </a:r>
            <a:r>
              <a:rPr lang="en-US" dirty="0"/>
              <a:t>, and the changes are merged into master, the task should be moved to ‘Done’.</a:t>
            </a:r>
          </a:p>
          <a:p>
            <a:pPr lvl="1"/>
            <a:r>
              <a:rPr lang="en-US" dirty="0"/>
              <a:t>Encourage students to add any new issues to the Icebox column and then to decide as a team if the new issue is absolutely </a:t>
            </a:r>
            <a:r>
              <a:rPr lang="en-US" i="1" dirty="0"/>
              <a:t>necessary</a:t>
            </a:r>
            <a:r>
              <a:rPr lang="en-US" dirty="0"/>
              <a:t> to the MVP before moving into the To Do column.</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39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(9:40 – 10:00)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Given a chessboard, calculate the Nth Square given the ROW and COL</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pic>
        <p:nvPicPr>
          <p:cNvPr id="7" name="Picture 6" descr="A picture containing object&#10;&#10;Description automatically generated">
            <a:extLst>
              <a:ext uri="{FF2B5EF4-FFF2-40B4-BE49-F238E27FC236}">
                <a16:creationId xmlns:a16="http://schemas.microsoft.com/office/drawing/2014/main" id="{547324DF-3F8B-6248-AFB3-67ADD5918588}"/>
              </a:ext>
            </a:extLst>
          </p:cNvPr>
          <p:cNvPicPr>
            <a:picLocks noChangeAspect="1"/>
          </p:cNvPicPr>
          <p:nvPr/>
        </p:nvPicPr>
        <p:blipFill>
          <a:blip r:embed="rId2"/>
          <a:stretch>
            <a:fillRect/>
          </a:stretch>
        </p:blipFill>
        <p:spPr>
          <a:xfrm>
            <a:off x="4032025" y="2210990"/>
            <a:ext cx="3617685" cy="3617685"/>
          </a:xfrm>
          <a:prstGeom prst="rect">
            <a:avLst/>
          </a:prstGeom>
        </p:spPr>
      </p:pic>
      <p:sp>
        <p:nvSpPr>
          <p:cNvPr id="8" name="TextBox 7">
            <a:extLst>
              <a:ext uri="{FF2B5EF4-FFF2-40B4-BE49-F238E27FC236}">
                <a16:creationId xmlns:a16="http://schemas.microsoft.com/office/drawing/2014/main" id="{C32182A9-D021-0E48-B7CD-3F45F03D8520}"/>
              </a:ext>
            </a:extLst>
          </p:cNvPr>
          <p:cNvSpPr txBox="1"/>
          <p:nvPr/>
        </p:nvSpPr>
        <p:spPr>
          <a:xfrm>
            <a:off x="2941844" y="2332666"/>
            <a:ext cx="1088631" cy="3375796"/>
          </a:xfrm>
          <a:prstGeom prst="rect">
            <a:avLst/>
          </a:prstGeom>
          <a:noFill/>
        </p:spPr>
        <p:txBody>
          <a:bodyPr wrap="none" rtlCol="0">
            <a:spAutoFit/>
          </a:bodyPr>
          <a:lstStyle/>
          <a:p>
            <a:r>
              <a:rPr lang="en-US" sz="2667" dirty="0"/>
              <a:t>Row 1</a:t>
            </a:r>
          </a:p>
          <a:p>
            <a:r>
              <a:rPr lang="en-US" sz="2667" dirty="0"/>
              <a:t>Row 2</a:t>
            </a:r>
          </a:p>
          <a:p>
            <a:r>
              <a:rPr lang="en-US" sz="2667" dirty="0"/>
              <a:t>Row 3</a:t>
            </a:r>
          </a:p>
          <a:p>
            <a:r>
              <a:rPr lang="en-US" sz="2667" dirty="0"/>
              <a:t>Row 4</a:t>
            </a:r>
          </a:p>
          <a:p>
            <a:r>
              <a:rPr lang="en-US" sz="2667" dirty="0"/>
              <a:t>Row 5</a:t>
            </a:r>
          </a:p>
          <a:p>
            <a:r>
              <a:rPr lang="en-US" sz="2667" dirty="0"/>
              <a:t>Row 6</a:t>
            </a:r>
          </a:p>
          <a:p>
            <a:r>
              <a:rPr lang="en-US" sz="2667" dirty="0"/>
              <a:t>Row 7</a:t>
            </a:r>
            <a:br>
              <a:rPr lang="en-US" sz="2667" dirty="0"/>
            </a:br>
            <a:r>
              <a:rPr lang="en-US" sz="2667" dirty="0"/>
              <a:t>Row 8</a:t>
            </a:r>
          </a:p>
        </p:txBody>
      </p:sp>
      <p:sp>
        <p:nvSpPr>
          <p:cNvPr id="9" name="TextBox 8">
            <a:extLst>
              <a:ext uri="{FF2B5EF4-FFF2-40B4-BE49-F238E27FC236}">
                <a16:creationId xmlns:a16="http://schemas.microsoft.com/office/drawing/2014/main" id="{96A72F35-108B-3C4C-8FF3-746F8C6046DF}"/>
              </a:ext>
            </a:extLst>
          </p:cNvPr>
          <p:cNvSpPr txBox="1"/>
          <p:nvPr/>
        </p:nvSpPr>
        <p:spPr>
          <a:xfrm>
            <a:off x="4069389" y="1387700"/>
            <a:ext cx="3542958" cy="913199"/>
          </a:xfrm>
          <a:prstGeom prst="rect">
            <a:avLst/>
          </a:prstGeom>
          <a:noFill/>
        </p:spPr>
        <p:txBody>
          <a:bodyPr wrap="none" rtlCol="0">
            <a:spAutoFit/>
          </a:bodyPr>
          <a:lstStyle/>
          <a:p>
            <a:pPr algn="ctr"/>
            <a:r>
              <a:rPr lang="en-US" sz="2667" dirty="0"/>
              <a:t>Col</a:t>
            </a:r>
          </a:p>
          <a:p>
            <a:pPr algn="ctr"/>
            <a:r>
              <a:rPr lang="en-US" sz="2667" dirty="0"/>
              <a:t> 1   2   3   4  5   6   7   8</a:t>
            </a:r>
          </a:p>
        </p:txBody>
      </p:sp>
      <p:sp>
        <p:nvSpPr>
          <p:cNvPr id="10" name="TextBox 9">
            <a:extLst>
              <a:ext uri="{FF2B5EF4-FFF2-40B4-BE49-F238E27FC236}">
                <a16:creationId xmlns:a16="http://schemas.microsoft.com/office/drawing/2014/main" id="{8DBB49E9-2310-C04D-AB16-9DAD16165FF0}"/>
              </a:ext>
            </a:extLst>
          </p:cNvPr>
          <p:cNvSpPr txBox="1"/>
          <p:nvPr/>
        </p:nvSpPr>
        <p:spPr>
          <a:xfrm>
            <a:off x="5434343" y="3201170"/>
            <a:ext cx="402674" cy="461665"/>
          </a:xfrm>
          <a:prstGeom prst="rect">
            <a:avLst/>
          </a:prstGeom>
          <a:noFill/>
        </p:spPr>
        <p:txBody>
          <a:bodyPr wrap="none" rtlCol="0">
            <a:spAutoFit/>
          </a:bodyPr>
          <a:lstStyle/>
          <a:p>
            <a:r>
              <a:rPr lang="en-US" sz="2400" dirty="0"/>
              <a:t>X</a:t>
            </a:r>
          </a:p>
        </p:txBody>
      </p:sp>
      <p:sp>
        <p:nvSpPr>
          <p:cNvPr id="11" name="TextBox 10">
            <a:extLst>
              <a:ext uri="{FF2B5EF4-FFF2-40B4-BE49-F238E27FC236}">
                <a16:creationId xmlns:a16="http://schemas.microsoft.com/office/drawing/2014/main" id="{2C1D7DA3-023C-BF43-89DF-B08C61863C69}"/>
              </a:ext>
            </a:extLst>
          </p:cNvPr>
          <p:cNvSpPr txBox="1"/>
          <p:nvPr/>
        </p:nvSpPr>
        <p:spPr>
          <a:xfrm>
            <a:off x="8046991" y="1951268"/>
            <a:ext cx="2949846" cy="3785652"/>
          </a:xfrm>
          <a:prstGeom prst="rect">
            <a:avLst/>
          </a:prstGeom>
          <a:noFill/>
        </p:spPr>
        <p:txBody>
          <a:bodyPr wrap="none" rtlCol="0">
            <a:spAutoFit/>
          </a:bodyPr>
          <a:lstStyle/>
          <a:p>
            <a:r>
              <a:rPr lang="en-US" sz="2400" dirty="0"/>
              <a:t>Given:</a:t>
            </a:r>
          </a:p>
          <a:p>
            <a:r>
              <a:rPr lang="en-US" sz="2400" dirty="0"/>
              <a:t>    Row = 3</a:t>
            </a:r>
          </a:p>
          <a:p>
            <a:r>
              <a:rPr lang="en-US" sz="2400" dirty="0"/>
              <a:t>    Col = 4</a:t>
            </a:r>
          </a:p>
          <a:p>
            <a:r>
              <a:rPr lang="en-US" sz="2400" dirty="0"/>
              <a:t>Return:</a:t>
            </a:r>
          </a:p>
          <a:p>
            <a:r>
              <a:rPr lang="en-US" sz="2400" dirty="0"/>
              <a:t>    N = 19</a:t>
            </a:r>
          </a:p>
          <a:p>
            <a:endParaRPr lang="en-US" sz="2400" dirty="0"/>
          </a:p>
          <a:p>
            <a:r>
              <a:rPr lang="en-US" sz="2400" b="1" dirty="0">
                <a:latin typeface="Courier New" panose="02070309020205020404" pitchFamily="49" charset="0"/>
                <a:cs typeface="Courier New" panose="02070309020205020404" pitchFamily="49" charset="0"/>
              </a:rPr>
              <a:t>NOTICE THE ROWS</a:t>
            </a:r>
          </a:p>
          <a:p>
            <a:r>
              <a:rPr lang="en-US" sz="2400" b="1" dirty="0">
                <a:latin typeface="Courier New" panose="02070309020205020404" pitchFamily="49" charset="0"/>
                <a:cs typeface="Courier New" panose="02070309020205020404" pitchFamily="49" charset="0"/>
              </a:rPr>
              <a:t>AND COLUMNS</a:t>
            </a:r>
          </a:p>
          <a:p>
            <a:r>
              <a:rPr lang="en-US" sz="2400" b="1" dirty="0">
                <a:latin typeface="Courier New" panose="02070309020205020404" pitchFamily="49" charset="0"/>
                <a:cs typeface="Courier New" panose="02070309020205020404" pitchFamily="49" charset="0"/>
              </a:rPr>
              <a:t>ARE 1-8 </a:t>
            </a:r>
          </a:p>
          <a:p>
            <a:r>
              <a:rPr lang="en-US" sz="2400" b="1" dirty="0">
                <a:latin typeface="Courier New" panose="02070309020205020404" pitchFamily="49" charset="0"/>
                <a:cs typeface="Courier New" panose="02070309020205020404" pitchFamily="49" charset="0"/>
              </a:rPr>
              <a:t>BUT N is 0-63</a:t>
            </a:r>
          </a:p>
        </p:txBody>
      </p:sp>
      <p:sp>
        <p:nvSpPr>
          <p:cNvPr id="12" name="TextBox 11">
            <a:extLst>
              <a:ext uri="{FF2B5EF4-FFF2-40B4-BE49-F238E27FC236}">
                <a16:creationId xmlns:a16="http://schemas.microsoft.com/office/drawing/2014/main" id="{ADE9FC50-A4FA-E242-A161-1315A78CCE8F}"/>
              </a:ext>
            </a:extLst>
          </p:cNvPr>
          <p:cNvSpPr txBox="1"/>
          <p:nvPr/>
        </p:nvSpPr>
        <p:spPr>
          <a:xfrm>
            <a:off x="4181798" y="2345148"/>
            <a:ext cx="338554"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id="{8C581489-2371-904D-9D07-A2A88A1E99D9}"/>
              </a:ext>
            </a:extLst>
          </p:cNvPr>
          <p:cNvSpPr txBox="1"/>
          <p:nvPr/>
        </p:nvSpPr>
        <p:spPr>
          <a:xfrm>
            <a:off x="4553017" y="2316803"/>
            <a:ext cx="338554" cy="461665"/>
          </a:xfrm>
          <a:prstGeom prst="rect">
            <a:avLst/>
          </a:prstGeom>
          <a:noFill/>
        </p:spPr>
        <p:txBody>
          <a:bodyPr wrap="none" rtlCol="0">
            <a:spAutoFit/>
          </a:bodyPr>
          <a:lstStyle/>
          <a:p>
            <a:r>
              <a:rPr lang="en-US" sz="2400" dirty="0">
                <a:solidFill>
                  <a:schemeClr val="bg1"/>
                </a:solidFill>
              </a:rPr>
              <a:t>1</a:t>
            </a:r>
          </a:p>
        </p:txBody>
      </p:sp>
      <p:sp>
        <p:nvSpPr>
          <p:cNvPr id="14" name="TextBox 13">
            <a:extLst>
              <a:ext uri="{FF2B5EF4-FFF2-40B4-BE49-F238E27FC236}">
                <a16:creationId xmlns:a16="http://schemas.microsoft.com/office/drawing/2014/main" id="{8768AC4A-86C9-4743-A025-21DECDB7991F}"/>
              </a:ext>
            </a:extLst>
          </p:cNvPr>
          <p:cNvSpPr txBox="1"/>
          <p:nvPr/>
        </p:nvSpPr>
        <p:spPr>
          <a:xfrm>
            <a:off x="5420246" y="2332666"/>
            <a:ext cx="338554" cy="461665"/>
          </a:xfrm>
          <a:prstGeom prst="rect">
            <a:avLst/>
          </a:prstGeom>
          <a:noFill/>
        </p:spPr>
        <p:txBody>
          <a:bodyPr wrap="none" rtlCol="0">
            <a:spAutoFit/>
          </a:bodyPr>
          <a:lstStyle/>
          <a:p>
            <a:r>
              <a:rPr lang="en-US" sz="2400" dirty="0">
                <a:solidFill>
                  <a:schemeClr val="bg1"/>
                </a:solidFill>
              </a:rPr>
              <a:t>3</a:t>
            </a:r>
          </a:p>
        </p:txBody>
      </p:sp>
      <p:sp>
        <p:nvSpPr>
          <p:cNvPr id="15" name="TextBox 14">
            <a:extLst>
              <a:ext uri="{FF2B5EF4-FFF2-40B4-BE49-F238E27FC236}">
                <a16:creationId xmlns:a16="http://schemas.microsoft.com/office/drawing/2014/main" id="{7A1099CA-7827-DF4B-A352-483A12DF01FB}"/>
              </a:ext>
            </a:extLst>
          </p:cNvPr>
          <p:cNvSpPr txBox="1"/>
          <p:nvPr/>
        </p:nvSpPr>
        <p:spPr>
          <a:xfrm>
            <a:off x="4991876" y="2353716"/>
            <a:ext cx="338554" cy="461665"/>
          </a:xfrm>
          <a:prstGeom prst="rect">
            <a:avLst/>
          </a:prstGeom>
          <a:noFill/>
        </p:spPr>
        <p:txBody>
          <a:bodyPr wrap="none" rtlCol="0">
            <a:spAutoFit/>
          </a:bodyPr>
          <a:lstStyle/>
          <a:p>
            <a:r>
              <a:rPr lang="en-US" sz="2400" dirty="0"/>
              <a:t>2</a:t>
            </a:r>
          </a:p>
        </p:txBody>
      </p:sp>
      <p:sp>
        <p:nvSpPr>
          <p:cNvPr id="16" name="TextBox 15">
            <a:extLst>
              <a:ext uri="{FF2B5EF4-FFF2-40B4-BE49-F238E27FC236}">
                <a16:creationId xmlns:a16="http://schemas.microsoft.com/office/drawing/2014/main" id="{1DD677FB-B6B5-D64E-8764-222C6B8C977F}"/>
              </a:ext>
            </a:extLst>
          </p:cNvPr>
          <p:cNvSpPr txBox="1"/>
          <p:nvPr/>
        </p:nvSpPr>
        <p:spPr>
          <a:xfrm>
            <a:off x="5837373" y="2333059"/>
            <a:ext cx="338554" cy="461665"/>
          </a:xfrm>
          <a:prstGeom prst="rect">
            <a:avLst/>
          </a:prstGeom>
          <a:noFill/>
        </p:spPr>
        <p:txBody>
          <a:bodyPr wrap="none" rtlCol="0">
            <a:spAutoFit/>
          </a:bodyPr>
          <a:lstStyle/>
          <a:p>
            <a:r>
              <a:rPr lang="en-US" sz="2400" dirty="0"/>
              <a:t>4</a:t>
            </a:r>
          </a:p>
        </p:txBody>
      </p:sp>
      <p:sp>
        <p:nvSpPr>
          <p:cNvPr id="17" name="TextBox 16">
            <a:extLst>
              <a:ext uri="{FF2B5EF4-FFF2-40B4-BE49-F238E27FC236}">
                <a16:creationId xmlns:a16="http://schemas.microsoft.com/office/drawing/2014/main" id="{370E9525-9DF1-D044-9D0C-A486D597E75C}"/>
              </a:ext>
            </a:extLst>
          </p:cNvPr>
          <p:cNvSpPr txBox="1"/>
          <p:nvPr/>
        </p:nvSpPr>
        <p:spPr>
          <a:xfrm>
            <a:off x="6248042" y="2353716"/>
            <a:ext cx="338554" cy="461665"/>
          </a:xfrm>
          <a:prstGeom prst="rect">
            <a:avLst/>
          </a:prstGeom>
          <a:noFill/>
        </p:spPr>
        <p:txBody>
          <a:bodyPr wrap="none" rtlCol="0">
            <a:spAutoFit/>
          </a:bodyPr>
          <a:lstStyle/>
          <a:p>
            <a:r>
              <a:rPr lang="en-US" sz="2400" dirty="0">
                <a:solidFill>
                  <a:schemeClr val="bg1"/>
                </a:solidFill>
              </a:rPr>
              <a:t>5</a:t>
            </a:r>
          </a:p>
        </p:txBody>
      </p:sp>
      <p:sp>
        <p:nvSpPr>
          <p:cNvPr id="18" name="TextBox 17">
            <a:extLst>
              <a:ext uri="{FF2B5EF4-FFF2-40B4-BE49-F238E27FC236}">
                <a16:creationId xmlns:a16="http://schemas.microsoft.com/office/drawing/2014/main" id="{2B8480A5-1816-B84A-8F6E-6832C6DB00B1}"/>
              </a:ext>
            </a:extLst>
          </p:cNvPr>
          <p:cNvSpPr txBox="1"/>
          <p:nvPr/>
        </p:nvSpPr>
        <p:spPr>
          <a:xfrm>
            <a:off x="6704313" y="2353056"/>
            <a:ext cx="338554" cy="461665"/>
          </a:xfrm>
          <a:prstGeom prst="rect">
            <a:avLst/>
          </a:prstGeom>
          <a:noFill/>
        </p:spPr>
        <p:txBody>
          <a:bodyPr wrap="none" rtlCol="0">
            <a:spAutoFit/>
          </a:bodyPr>
          <a:lstStyle/>
          <a:p>
            <a:r>
              <a:rPr lang="en-US" sz="2400" dirty="0"/>
              <a:t>6</a:t>
            </a:r>
          </a:p>
        </p:txBody>
      </p:sp>
      <p:sp>
        <p:nvSpPr>
          <p:cNvPr id="19" name="TextBox 18">
            <a:extLst>
              <a:ext uri="{FF2B5EF4-FFF2-40B4-BE49-F238E27FC236}">
                <a16:creationId xmlns:a16="http://schemas.microsoft.com/office/drawing/2014/main" id="{F12AEFFD-D1C4-EA4C-9059-FA306AAEF748}"/>
              </a:ext>
            </a:extLst>
          </p:cNvPr>
          <p:cNvSpPr txBox="1"/>
          <p:nvPr/>
        </p:nvSpPr>
        <p:spPr>
          <a:xfrm>
            <a:off x="7129420" y="2374472"/>
            <a:ext cx="338554" cy="461665"/>
          </a:xfrm>
          <a:prstGeom prst="rect">
            <a:avLst/>
          </a:prstGeom>
          <a:noFill/>
        </p:spPr>
        <p:txBody>
          <a:bodyPr wrap="none" rtlCol="0">
            <a:spAutoFit/>
          </a:bodyPr>
          <a:lstStyle/>
          <a:p>
            <a:r>
              <a:rPr lang="en-US" sz="2400" dirty="0">
                <a:solidFill>
                  <a:schemeClr val="bg1"/>
                </a:solidFill>
              </a:rPr>
              <a:t>7</a:t>
            </a:r>
          </a:p>
        </p:txBody>
      </p:sp>
      <p:sp>
        <p:nvSpPr>
          <p:cNvPr id="22" name="TextBox 21">
            <a:extLst>
              <a:ext uri="{FF2B5EF4-FFF2-40B4-BE49-F238E27FC236}">
                <a16:creationId xmlns:a16="http://schemas.microsoft.com/office/drawing/2014/main" id="{386306F5-3948-1C47-A836-93EF429943E2}"/>
              </a:ext>
            </a:extLst>
          </p:cNvPr>
          <p:cNvSpPr txBox="1"/>
          <p:nvPr/>
        </p:nvSpPr>
        <p:spPr>
          <a:xfrm>
            <a:off x="4181798" y="2744470"/>
            <a:ext cx="338554" cy="461665"/>
          </a:xfrm>
          <a:prstGeom prst="rect">
            <a:avLst/>
          </a:prstGeom>
          <a:noFill/>
        </p:spPr>
        <p:txBody>
          <a:bodyPr wrap="none" rtlCol="0">
            <a:spAutoFit/>
          </a:bodyPr>
          <a:lstStyle/>
          <a:p>
            <a:r>
              <a:rPr lang="en-US" sz="2400" dirty="0">
                <a:solidFill>
                  <a:schemeClr val="bg1"/>
                </a:solidFill>
              </a:rPr>
              <a:t>8</a:t>
            </a:r>
          </a:p>
        </p:txBody>
      </p:sp>
      <p:sp>
        <p:nvSpPr>
          <p:cNvPr id="23" name="TextBox 22">
            <a:extLst>
              <a:ext uri="{FF2B5EF4-FFF2-40B4-BE49-F238E27FC236}">
                <a16:creationId xmlns:a16="http://schemas.microsoft.com/office/drawing/2014/main" id="{552A84AF-A2AD-5D4D-9D36-8A6D190AF8BC}"/>
              </a:ext>
            </a:extLst>
          </p:cNvPr>
          <p:cNvSpPr txBox="1"/>
          <p:nvPr/>
        </p:nvSpPr>
        <p:spPr>
          <a:xfrm>
            <a:off x="4553017" y="2716124"/>
            <a:ext cx="338554" cy="461665"/>
          </a:xfrm>
          <a:prstGeom prst="rect">
            <a:avLst/>
          </a:prstGeom>
          <a:noFill/>
        </p:spPr>
        <p:txBody>
          <a:bodyPr wrap="none" rtlCol="0">
            <a:spAutoFit/>
          </a:bodyPr>
          <a:lstStyle/>
          <a:p>
            <a:r>
              <a:rPr lang="en-US" sz="2400" dirty="0"/>
              <a:t>9</a:t>
            </a:r>
          </a:p>
        </p:txBody>
      </p:sp>
      <p:sp>
        <p:nvSpPr>
          <p:cNvPr id="24" name="TextBox 23">
            <a:extLst>
              <a:ext uri="{FF2B5EF4-FFF2-40B4-BE49-F238E27FC236}">
                <a16:creationId xmlns:a16="http://schemas.microsoft.com/office/drawing/2014/main" id="{FF74EB95-2AB5-2C41-9310-9423B31A9ABE}"/>
              </a:ext>
            </a:extLst>
          </p:cNvPr>
          <p:cNvSpPr txBox="1"/>
          <p:nvPr/>
        </p:nvSpPr>
        <p:spPr>
          <a:xfrm>
            <a:off x="5420247" y="2731987"/>
            <a:ext cx="492443" cy="461665"/>
          </a:xfrm>
          <a:prstGeom prst="rect">
            <a:avLst/>
          </a:prstGeom>
          <a:noFill/>
        </p:spPr>
        <p:txBody>
          <a:bodyPr wrap="none" rtlCol="0">
            <a:spAutoFit/>
          </a:bodyPr>
          <a:lstStyle/>
          <a:p>
            <a:r>
              <a:rPr lang="en-US" sz="2400" dirty="0"/>
              <a:t>11</a:t>
            </a:r>
          </a:p>
        </p:txBody>
      </p:sp>
      <p:sp>
        <p:nvSpPr>
          <p:cNvPr id="25" name="TextBox 24">
            <a:extLst>
              <a:ext uri="{FF2B5EF4-FFF2-40B4-BE49-F238E27FC236}">
                <a16:creationId xmlns:a16="http://schemas.microsoft.com/office/drawing/2014/main" id="{E702CC28-0A63-F542-B0E1-0F1BDAB8CB08}"/>
              </a:ext>
            </a:extLst>
          </p:cNvPr>
          <p:cNvSpPr txBox="1"/>
          <p:nvPr/>
        </p:nvSpPr>
        <p:spPr>
          <a:xfrm>
            <a:off x="4991876" y="2753038"/>
            <a:ext cx="492443" cy="461665"/>
          </a:xfrm>
          <a:prstGeom prst="rect">
            <a:avLst/>
          </a:prstGeom>
          <a:noFill/>
        </p:spPr>
        <p:txBody>
          <a:bodyPr wrap="none" rtlCol="0">
            <a:spAutoFit/>
          </a:bodyPr>
          <a:lstStyle/>
          <a:p>
            <a:r>
              <a:rPr lang="en-US" sz="2400" dirty="0">
                <a:solidFill>
                  <a:schemeClr val="bg1"/>
                </a:solidFill>
              </a:rPr>
              <a:t>10</a:t>
            </a:r>
          </a:p>
        </p:txBody>
      </p:sp>
      <p:sp>
        <p:nvSpPr>
          <p:cNvPr id="26" name="TextBox 25">
            <a:extLst>
              <a:ext uri="{FF2B5EF4-FFF2-40B4-BE49-F238E27FC236}">
                <a16:creationId xmlns:a16="http://schemas.microsoft.com/office/drawing/2014/main" id="{FE9DC543-0A4D-9A4A-A1E7-B637FE7FC123}"/>
              </a:ext>
            </a:extLst>
          </p:cNvPr>
          <p:cNvSpPr txBox="1"/>
          <p:nvPr/>
        </p:nvSpPr>
        <p:spPr>
          <a:xfrm>
            <a:off x="5837373" y="2732380"/>
            <a:ext cx="492443" cy="461665"/>
          </a:xfrm>
          <a:prstGeom prst="rect">
            <a:avLst/>
          </a:prstGeom>
          <a:noFill/>
        </p:spPr>
        <p:txBody>
          <a:bodyPr wrap="none" rtlCol="0">
            <a:spAutoFit/>
          </a:bodyPr>
          <a:lstStyle/>
          <a:p>
            <a:r>
              <a:rPr lang="en-US" sz="2400" dirty="0">
                <a:solidFill>
                  <a:schemeClr val="bg1"/>
                </a:solidFill>
              </a:rPr>
              <a:t>12</a:t>
            </a:r>
          </a:p>
        </p:txBody>
      </p:sp>
      <p:sp>
        <p:nvSpPr>
          <p:cNvPr id="27" name="TextBox 26">
            <a:extLst>
              <a:ext uri="{FF2B5EF4-FFF2-40B4-BE49-F238E27FC236}">
                <a16:creationId xmlns:a16="http://schemas.microsoft.com/office/drawing/2014/main" id="{67FC5179-B07D-3348-8F79-E5BB4257166E}"/>
              </a:ext>
            </a:extLst>
          </p:cNvPr>
          <p:cNvSpPr txBox="1"/>
          <p:nvPr/>
        </p:nvSpPr>
        <p:spPr>
          <a:xfrm>
            <a:off x="6248043" y="2753038"/>
            <a:ext cx="492443" cy="461665"/>
          </a:xfrm>
          <a:prstGeom prst="rect">
            <a:avLst/>
          </a:prstGeom>
          <a:noFill/>
        </p:spPr>
        <p:txBody>
          <a:bodyPr wrap="none" rtlCol="0">
            <a:spAutoFit/>
          </a:bodyPr>
          <a:lstStyle/>
          <a:p>
            <a:r>
              <a:rPr lang="en-US" sz="2400" dirty="0"/>
              <a:t>13</a:t>
            </a:r>
          </a:p>
        </p:txBody>
      </p:sp>
      <p:sp>
        <p:nvSpPr>
          <p:cNvPr id="28" name="TextBox 27">
            <a:extLst>
              <a:ext uri="{FF2B5EF4-FFF2-40B4-BE49-F238E27FC236}">
                <a16:creationId xmlns:a16="http://schemas.microsoft.com/office/drawing/2014/main" id="{9107B312-1097-0643-AADB-C679C206E423}"/>
              </a:ext>
            </a:extLst>
          </p:cNvPr>
          <p:cNvSpPr txBox="1"/>
          <p:nvPr/>
        </p:nvSpPr>
        <p:spPr>
          <a:xfrm>
            <a:off x="6704313" y="2752378"/>
            <a:ext cx="492443" cy="461665"/>
          </a:xfrm>
          <a:prstGeom prst="rect">
            <a:avLst/>
          </a:prstGeom>
          <a:noFill/>
        </p:spPr>
        <p:txBody>
          <a:bodyPr wrap="none" rtlCol="0">
            <a:spAutoFit/>
          </a:bodyPr>
          <a:lstStyle/>
          <a:p>
            <a:r>
              <a:rPr lang="en-US" sz="2400" dirty="0">
                <a:solidFill>
                  <a:schemeClr val="bg1"/>
                </a:solidFill>
              </a:rPr>
              <a:t>14</a:t>
            </a:r>
          </a:p>
        </p:txBody>
      </p:sp>
      <p:sp>
        <p:nvSpPr>
          <p:cNvPr id="29" name="TextBox 28">
            <a:extLst>
              <a:ext uri="{FF2B5EF4-FFF2-40B4-BE49-F238E27FC236}">
                <a16:creationId xmlns:a16="http://schemas.microsoft.com/office/drawing/2014/main" id="{7BAA8873-4105-3D48-96F5-83974C4D3AB2}"/>
              </a:ext>
            </a:extLst>
          </p:cNvPr>
          <p:cNvSpPr txBox="1"/>
          <p:nvPr/>
        </p:nvSpPr>
        <p:spPr>
          <a:xfrm>
            <a:off x="7129420" y="2773794"/>
            <a:ext cx="492443" cy="461665"/>
          </a:xfrm>
          <a:prstGeom prst="rect">
            <a:avLst/>
          </a:prstGeom>
          <a:noFill/>
        </p:spPr>
        <p:txBody>
          <a:bodyPr wrap="none" rtlCol="0">
            <a:spAutoFit/>
          </a:bodyPr>
          <a:lstStyle/>
          <a:p>
            <a:r>
              <a:rPr lang="en-US" sz="2400" dirty="0"/>
              <a:t>15</a:t>
            </a:r>
          </a:p>
        </p:txBody>
      </p:sp>
      <p:sp>
        <p:nvSpPr>
          <p:cNvPr id="30" name="TextBox 29">
            <a:extLst>
              <a:ext uri="{FF2B5EF4-FFF2-40B4-BE49-F238E27FC236}">
                <a16:creationId xmlns:a16="http://schemas.microsoft.com/office/drawing/2014/main" id="{183E5327-466A-E14E-A737-4F0E45234BA0}"/>
              </a:ext>
            </a:extLst>
          </p:cNvPr>
          <p:cNvSpPr txBox="1"/>
          <p:nvPr/>
        </p:nvSpPr>
        <p:spPr>
          <a:xfrm>
            <a:off x="4149865" y="3189195"/>
            <a:ext cx="492443" cy="461665"/>
          </a:xfrm>
          <a:prstGeom prst="rect">
            <a:avLst/>
          </a:prstGeom>
          <a:noFill/>
        </p:spPr>
        <p:txBody>
          <a:bodyPr wrap="none" rtlCol="0">
            <a:spAutoFit/>
          </a:bodyPr>
          <a:lstStyle/>
          <a:p>
            <a:r>
              <a:rPr lang="en-US" sz="2400" dirty="0"/>
              <a:t>16</a:t>
            </a:r>
          </a:p>
        </p:txBody>
      </p:sp>
      <p:sp>
        <p:nvSpPr>
          <p:cNvPr id="31" name="TextBox 30">
            <a:extLst>
              <a:ext uri="{FF2B5EF4-FFF2-40B4-BE49-F238E27FC236}">
                <a16:creationId xmlns:a16="http://schemas.microsoft.com/office/drawing/2014/main" id="{A0E0AC49-C764-EB4B-9DD6-D0D532BF8B1D}"/>
              </a:ext>
            </a:extLst>
          </p:cNvPr>
          <p:cNvSpPr txBox="1"/>
          <p:nvPr/>
        </p:nvSpPr>
        <p:spPr>
          <a:xfrm>
            <a:off x="4521084" y="3160850"/>
            <a:ext cx="492443" cy="461665"/>
          </a:xfrm>
          <a:prstGeom prst="rect">
            <a:avLst/>
          </a:prstGeom>
          <a:noFill/>
        </p:spPr>
        <p:txBody>
          <a:bodyPr wrap="none" rtlCol="0">
            <a:spAutoFit/>
          </a:bodyPr>
          <a:lstStyle/>
          <a:p>
            <a:r>
              <a:rPr lang="en-US" sz="2400" dirty="0">
                <a:solidFill>
                  <a:schemeClr val="bg1"/>
                </a:solidFill>
              </a:rPr>
              <a:t>17</a:t>
            </a:r>
          </a:p>
        </p:txBody>
      </p:sp>
      <p:sp>
        <p:nvSpPr>
          <p:cNvPr id="33" name="TextBox 32">
            <a:extLst>
              <a:ext uri="{FF2B5EF4-FFF2-40B4-BE49-F238E27FC236}">
                <a16:creationId xmlns:a16="http://schemas.microsoft.com/office/drawing/2014/main" id="{55914899-C116-AE48-B49E-7DDA8513BB02}"/>
              </a:ext>
            </a:extLst>
          </p:cNvPr>
          <p:cNvSpPr txBox="1"/>
          <p:nvPr/>
        </p:nvSpPr>
        <p:spPr>
          <a:xfrm>
            <a:off x="4959943" y="3197763"/>
            <a:ext cx="492443" cy="461665"/>
          </a:xfrm>
          <a:prstGeom prst="rect">
            <a:avLst/>
          </a:prstGeom>
          <a:noFill/>
        </p:spPr>
        <p:txBody>
          <a:bodyPr wrap="none" rtlCol="0">
            <a:spAutoFit/>
          </a:bodyPr>
          <a:lstStyle/>
          <a:p>
            <a:r>
              <a:rPr lang="en-US" sz="2400" dirty="0"/>
              <a:t>18</a:t>
            </a:r>
          </a:p>
        </p:txBody>
      </p:sp>
    </p:spTree>
    <p:extLst>
      <p:ext uri="{BB962C8B-B14F-4D97-AF65-F5344CB8AC3E}">
        <p14:creationId xmlns:p14="http://schemas.microsoft.com/office/powerpoint/2010/main" val="2836287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9. Student Do: </a:t>
            </a:r>
            <a:br>
              <a:rPr lang="en-US" dirty="0"/>
            </a:br>
            <a:r>
              <a:rPr dirty="0"/>
              <a:t>Kanban (7:22 PM - 7:32 PM, (10 mins)</a:t>
            </a:r>
          </a:p>
        </p:txBody>
      </p:sp>
      <p:sp>
        <p:nvSpPr>
          <p:cNvPr id="3" name="Content Placeholder 2"/>
          <p:cNvSpPr>
            <a:spLocks noGrp="1"/>
          </p:cNvSpPr>
          <p:nvPr>
            <p:ph idx="1"/>
          </p:nvPr>
        </p:nvSpPr>
        <p:spPr/>
        <p:txBody>
          <a:bodyPr>
            <a:normAutofit fontScale="92500" lnSpcReduction="10000"/>
          </a:bodyPr>
          <a:lstStyle/>
          <a:p>
            <a:pPr lvl="1"/>
            <a:r>
              <a:rPr lang="en-US" dirty="0"/>
              <a:t>08-project-1/01-Activities/07-Stu_Kanban</a:t>
            </a:r>
          </a:p>
          <a:p>
            <a:pPr lvl="1"/>
            <a:r>
              <a:rPr dirty="0"/>
              <a:t>Use the </a:t>
            </a:r>
            <a:r>
              <a:rPr sz="1800" dirty="0">
                <a:latin typeface="Courier"/>
              </a:rPr>
              <a:t>Projects</a:t>
            </a:r>
            <a:r>
              <a:rPr dirty="0"/>
              <a:t> tab in GitHub to create a new project (use the automated </a:t>
            </a:r>
            <a:r>
              <a:rPr dirty="0" err="1"/>
              <a:t>kanban</a:t>
            </a:r>
            <a:r>
              <a:rPr dirty="0"/>
              <a:t> template).</a:t>
            </a:r>
          </a:p>
          <a:p>
            <a:pPr lvl="1"/>
            <a:r>
              <a:rPr dirty="0"/>
              <a:t>Add a new column called Icebox (You will need to exit the “add card” pop-up to access the “add column” area on the right side).</a:t>
            </a:r>
          </a:p>
          <a:p>
            <a:pPr lvl="1"/>
            <a:r>
              <a:rPr dirty="0"/>
              <a:t>Click “+ Add Cards” and dragging each issue into the correct column, To Do or Icebox.</a:t>
            </a:r>
          </a:p>
          <a:p>
            <a:pPr marL="0" lvl="0" indent="0">
              <a:spcBef>
                <a:spcPts val="3000"/>
              </a:spcBef>
              <a:buNone/>
            </a:pPr>
            <a:r>
              <a:rPr b="1" dirty="0"/>
              <a:t>Bonus</a:t>
            </a:r>
          </a:p>
          <a:p>
            <a:pPr lvl="1"/>
            <a:r>
              <a:rPr dirty="0"/>
              <a:t>If you have extra time, let each team member add some additional features to the Icebox. This is a great place to hold future enhancement ideas. Remember that each feature may need to be broken down into smaller tasks in the future before you open issues and start building them.</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484" y="196383"/>
            <a:ext cx="9603275" cy="1418032"/>
          </a:xfrm>
        </p:spPr>
        <p:txBody>
          <a:bodyPr>
            <a:normAutofit/>
          </a:bodyPr>
          <a:lstStyle/>
          <a:p>
            <a:pPr marL="0" lvl="0" indent="0">
              <a:buNone/>
            </a:pPr>
            <a:r>
              <a:rPr dirty="0"/>
              <a:t>10. Instructor Do: </a:t>
            </a:r>
            <a:br>
              <a:rPr lang="en-US" dirty="0"/>
            </a:br>
            <a:r>
              <a:rPr dirty="0"/>
              <a:t>Assigning Issues and Stand-up </a:t>
            </a:r>
            <a:br>
              <a:rPr lang="en-US" dirty="0"/>
            </a:br>
            <a:r>
              <a:rPr dirty="0"/>
              <a:t>(7:32 PM - 7:37 PM, (5 mins)</a:t>
            </a:r>
          </a:p>
        </p:txBody>
      </p:sp>
      <p:sp>
        <p:nvSpPr>
          <p:cNvPr id="3" name="Content Placeholder 2"/>
          <p:cNvSpPr>
            <a:spLocks noGrp="1"/>
          </p:cNvSpPr>
          <p:nvPr>
            <p:ph idx="1"/>
          </p:nvPr>
        </p:nvSpPr>
        <p:spPr/>
        <p:txBody>
          <a:bodyPr>
            <a:normAutofit fontScale="70000" lnSpcReduction="20000"/>
          </a:bodyPr>
          <a:lstStyle/>
          <a:p>
            <a:pPr lvl="1"/>
            <a:r>
              <a:t>Demo self-assigning an issue, by clicking “assign yourself” on the right-hand side.</a:t>
            </a:r>
          </a:p>
          <a:p>
            <a:pPr lvl="1"/>
            <a:r>
              <a:t>Explain assigning issues:</a:t>
            </a:r>
          </a:p>
          <a:p>
            <a:pPr lvl="2"/>
            <a:r>
              <a:t>“Issues can be assigned to a particular teammate or group of teammates. It helps the team to divide up responsibilities. Issues are generally self-assigned.”</a:t>
            </a:r>
          </a:p>
          <a:p>
            <a:pPr marL="0" lvl="0" indent="0">
              <a:buNone/>
            </a:pPr>
            <a:endParaRPr/>
          </a:p>
          <a:p>
            <a:pPr lvl="1"/>
            <a:r>
              <a:t>Have the TA self-assign an issue or two as well.</a:t>
            </a:r>
          </a:p>
          <a:p>
            <a:pPr lvl="1"/>
            <a:r>
              <a:t>Explain that most teams have a daily meeting called a stand-up.</a:t>
            </a:r>
          </a:p>
          <a:p>
            <a:pPr lvl="2"/>
            <a:r>
              <a:t>“When you work with a team, it’s important for the whole team to know what each teammate is working on. At most companies this is accomplished by a daily meeting called stand-up”</a:t>
            </a:r>
          </a:p>
          <a:p>
            <a:pPr lvl="1"/>
            <a:r>
              <a:t>Explain the stand-up format.</a:t>
            </a:r>
          </a:p>
          <a:p>
            <a:pPr lvl="2"/>
            <a:r>
              <a:t>“Each teammate will take a turn saying what they did yesterday, what they are planning to do today, and anything blocking their progress”</a:t>
            </a:r>
          </a:p>
          <a:p>
            <a:pPr lvl="2"/>
            <a:r>
              <a:t>“This meeting should be short and focussed. To help keep them short, everyone stands up, if able, for the duration of the meeting.”</a:t>
            </a:r>
          </a:p>
          <a:p>
            <a:pPr lvl="2"/>
            <a:r>
              <a:t>“We hold stand ups daily so teamates can hold eachother accountable, but also so they can help each other if they get stuck.”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02537"/>
            <a:ext cx="9603275" cy="1651218"/>
          </a:xfrm>
        </p:spPr>
        <p:txBody>
          <a:bodyPr>
            <a:normAutofit/>
          </a:bodyPr>
          <a:lstStyle/>
          <a:p>
            <a:pPr marL="0" lvl="0" indent="0">
              <a:buNone/>
            </a:pPr>
            <a:r>
              <a:rPr dirty="0"/>
              <a:t>11. Student Do: </a:t>
            </a:r>
            <a:br>
              <a:rPr lang="en-US" dirty="0"/>
            </a:br>
            <a:r>
              <a:rPr dirty="0"/>
              <a:t>Assigning Issues and Stand-up </a:t>
            </a:r>
            <a:br>
              <a:rPr lang="en-US" dirty="0"/>
            </a:br>
            <a:r>
              <a:rPr dirty="0"/>
              <a:t>(7:37 PM - 7:47 PM, (10 mins)</a:t>
            </a:r>
          </a:p>
        </p:txBody>
      </p:sp>
      <p:sp>
        <p:nvSpPr>
          <p:cNvPr id="3" name="Content Placeholder 2"/>
          <p:cNvSpPr>
            <a:spLocks noGrp="1"/>
          </p:cNvSpPr>
          <p:nvPr>
            <p:ph idx="1"/>
          </p:nvPr>
        </p:nvSpPr>
        <p:spPr/>
        <p:txBody>
          <a:bodyPr>
            <a:normAutofit fontScale="85000" lnSpcReduction="10000"/>
          </a:bodyPr>
          <a:lstStyle/>
          <a:p>
            <a:pPr lvl="1"/>
            <a:r>
              <a:rPr lang="en-US" dirty="0"/>
              <a:t>08-project-1/01-Activities/08-Stu_Standup</a:t>
            </a:r>
          </a:p>
          <a:p>
            <a:pPr lvl="1"/>
            <a:r>
              <a:rPr dirty="0"/>
              <a:t>Before your first stand-up, each member of the team should go through the To Do column of the Project Board and self-assign at least one issue.</a:t>
            </a:r>
          </a:p>
          <a:p>
            <a:pPr lvl="2"/>
            <a:r>
              <a:rPr dirty="0"/>
              <a:t>To do this, click on the issue and on the right choose “self-assign”.</a:t>
            </a:r>
          </a:p>
          <a:p>
            <a:pPr lvl="1"/>
            <a:r>
              <a:rPr dirty="0"/>
              <a:t>Everyone should have a clear idea of what they intend to accomplish today. Now it’s time for your first stand-up!</a:t>
            </a:r>
          </a:p>
          <a:p>
            <a:pPr lvl="1"/>
            <a:r>
              <a:rPr dirty="0"/>
              <a:t>Stand if you are able - yep, stand-ups take place standing; this helps to ensure that the meetings are short and to the point.</a:t>
            </a:r>
          </a:p>
          <a:p>
            <a:pPr lvl="1"/>
            <a:r>
              <a:rPr dirty="0"/>
              <a:t>Each member of the team should say what they did yesterday, what they plan to do today, and what, if anything, is blocking their progress.</a:t>
            </a:r>
          </a:p>
          <a:p>
            <a:pPr lvl="1"/>
            <a:r>
              <a:rPr dirty="0"/>
              <a:t>Stand-ups should be held </a:t>
            </a:r>
            <a:r>
              <a:rPr i="1" dirty="0"/>
              <a:t>daily</a:t>
            </a:r>
            <a:r>
              <a:rPr dirty="0"/>
              <a:t> from this point forward - yes even days that you don’t have class (use Slack).</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0489"/>
            <a:ext cx="9603275" cy="1473265"/>
          </a:xfrm>
        </p:spPr>
        <p:txBody>
          <a:bodyPr>
            <a:normAutofit/>
          </a:bodyPr>
          <a:lstStyle/>
          <a:p>
            <a:pPr marL="0" lvl="0" indent="0">
              <a:buNone/>
            </a:pPr>
            <a:r>
              <a:rPr dirty="0"/>
              <a:t>13. Student Do: </a:t>
            </a:r>
            <a:br>
              <a:rPr lang="en-US" dirty="0"/>
            </a:br>
            <a:r>
              <a:rPr dirty="0"/>
              <a:t>Project Work </a:t>
            </a:r>
            <a:br>
              <a:rPr lang="en-US" dirty="0"/>
            </a:br>
            <a:r>
              <a:rPr dirty="0"/>
              <a:t>(8:02 PM - 9:32 PM, (90 mins)</a:t>
            </a:r>
          </a:p>
        </p:txBody>
      </p:sp>
      <p:sp>
        <p:nvSpPr>
          <p:cNvPr id="3" name="Content Placeholder 2"/>
          <p:cNvSpPr>
            <a:spLocks noGrp="1"/>
          </p:cNvSpPr>
          <p:nvPr>
            <p:ph idx="1"/>
          </p:nvPr>
        </p:nvSpPr>
        <p:spPr/>
        <p:txBody>
          <a:bodyPr/>
          <a:lstStyle/>
          <a:p>
            <a:pPr lvl="1"/>
            <a:r>
              <a:rPr dirty="0"/>
              <a:t>The remainder of class is reserved for students to continue work on their projects.</a:t>
            </a:r>
          </a:p>
          <a:p>
            <a:pPr lvl="1"/>
            <a:r>
              <a:rPr dirty="0"/>
              <a:t>Review any overarching questions and offer closing </a:t>
            </a:r>
            <a:r>
              <a:t>thoughts.</a:t>
            </a:r>
            <a:endParaRPr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(9:40 – 10:00)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You COULD do it with a couple LOOPS</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7835799" cy="452431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(row, col) {</a:t>
            </a:r>
          </a:p>
          <a:p>
            <a:r>
              <a:rPr lang="en-US" sz="2400" b="1" dirty="0">
                <a:latin typeface="Courier New" panose="02070309020205020404" pitchFamily="49" charset="0"/>
                <a:cs typeface="Courier New" panose="02070309020205020404" pitchFamily="49" charset="0"/>
              </a:rPr>
              <a:t>  var square = 0;</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=1;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for(var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=1;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&lt;=8;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if (row === </a:t>
            </a:r>
            <a:r>
              <a:rPr lang="en-US" sz="2400" b="1" dirty="0" err="1">
                <a:latin typeface="Courier New" panose="02070309020205020404" pitchFamily="49" charset="0"/>
                <a:cs typeface="Courier New" panose="02070309020205020404" pitchFamily="49" charset="0"/>
              </a:rPr>
              <a:t>irow</a:t>
            </a:r>
            <a:r>
              <a:rPr lang="en-US" sz="2400" b="1" dirty="0">
                <a:latin typeface="Courier New" panose="02070309020205020404" pitchFamily="49" charset="0"/>
                <a:cs typeface="Courier New" panose="02070309020205020404" pitchFamily="49" charset="0"/>
              </a:rPr>
              <a:t> &amp;&amp; cow === </a:t>
            </a:r>
            <a:r>
              <a:rPr lang="en-US" sz="2400" b="1" dirty="0" err="1">
                <a:latin typeface="Courier New" panose="02070309020205020404" pitchFamily="49" charset="0"/>
                <a:cs typeface="Courier New" panose="02070309020205020404" pitchFamily="49" charset="0"/>
              </a:rPr>
              <a:t>icol</a:t>
            </a:r>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square;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square++;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undefined;</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610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a:t>Calculate </a:t>
            </a:r>
            <a:r>
              <a:rPr lang="en-US" dirty="0" err="1"/>
              <a:t>N’th</a:t>
            </a:r>
            <a:r>
              <a:rPr lang="en-US" dirty="0"/>
              <a:t> Square – Math Fun (9:40-10:00)</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r>
              <a:rPr lang="en-US" dirty="0"/>
              <a:t>BUT – Math is faster … and clearer</a:t>
            </a:r>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34886" y="2024743"/>
            <a:ext cx="7374135" cy="1569660"/>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findSquare</a:t>
            </a:r>
            <a:r>
              <a:rPr lang="en-US" sz="2400" b="1" dirty="0">
                <a:latin typeface="Courier New" panose="02070309020205020404" pitchFamily="49" charset="0"/>
                <a:cs typeface="Courier New" panose="02070309020205020404" pitchFamily="49" charset="0"/>
              </a:rPr>
              <a:t>(row, col) {</a:t>
            </a:r>
          </a:p>
          <a:p>
            <a:r>
              <a:rPr lang="en-US" sz="2400" b="1" dirty="0">
                <a:latin typeface="Courier New" panose="02070309020205020404" pitchFamily="49" charset="0"/>
                <a:cs typeface="Courier New" panose="02070309020205020404" pitchFamily="49" charset="0"/>
              </a:rPr>
              <a:t>    var square = (row-1) * 8 + col - 1;</a:t>
            </a:r>
          </a:p>
          <a:p>
            <a:r>
              <a:rPr lang="en-US" sz="2400" b="1" dirty="0">
                <a:latin typeface="Courier New" panose="02070309020205020404" pitchFamily="49" charset="0"/>
                <a:cs typeface="Courier New" panose="02070309020205020404" pitchFamily="49" charset="0"/>
              </a:rPr>
              <a:t>	  return square;</a:t>
            </a:r>
          </a:p>
          <a:p>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784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428990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(10:00 – 10:05 AM,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r>
              <a:rPr lang="en-US" sz="2400" dirty="0"/>
              <a:t>Homework #7 (Train Times)</a:t>
            </a:r>
          </a:p>
          <a:p>
            <a:pPr lvl="1"/>
            <a:r>
              <a:rPr lang="en-US" sz="2400" dirty="0"/>
              <a:t>Due Tuesday, July 2nd, @11:59pm</a:t>
            </a:r>
          </a:p>
          <a:p>
            <a:pPr lvl="1"/>
            <a:r>
              <a:rPr lang="en-US" sz="2400" dirty="0"/>
              <a:t>Turn in whatever you have!</a:t>
            </a:r>
          </a:p>
          <a:p>
            <a:r>
              <a:rPr lang="en-US" sz="2400" dirty="0"/>
              <a:t>No Video Guide for this week</a:t>
            </a:r>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dirty="0"/>
              <a:t>Any Questions from Last Time?</a:t>
            </a:r>
          </a:p>
          <a:p>
            <a:r>
              <a:rPr lang="en-US" sz="2400" b="1" i="1" u="sng" dirty="0"/>
              <a:t>Holiday Thursday, July 4</a:t>
            </a:r>
            <a:r>
              <a:rPr lang="en-US" sz="2400" b="1" i="1" u="sng" baseline="30000" dirty="0"/>
              <a:t>th</a:t>
            </a:r>
            <a:r>
              <a:rPr lang="en-US" sz="2400" b="1" i="1" u="sng" dirty="0"/>
              <a:t>, 2019</a:t>
            </a:r>
          </a:p>
          <a:p>
            <a:endParaRPr lang="en-US" sz="2400" dirty="0"/>
          </a:p>
        </p:txBody>
      </p:sp>
    </p:spTree>
    <p:extLst>
      <p:ext uri="{BB962C8B-B14F-4D97-AF65-F5344CB8AC3E}">
        <p14:creationId xmlns:p14="http://schemas.microsoft.com/office/powerpoint/2010/main" val="204452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Instructor Do: </a:t>
            </a:r>
            <a:br>
              <a:rPr lang="en-US" dirty="0"/>
            </a:br>
            <a:r>
              <a:rPr dirty="0"/>
              <a:t>Welcome (6:30 PM - 6:32 PM, (2 mins)</a:t>
            </a:r>
          </a:p>
        </p:txBody>
      </p:sp>
      <p:sp>
        <p:nvSpPr>
          <p:cNvPr id="3" name="Content Placeholder 2"/>
          <p:cNvSpPr>
            <a:spLocks noGrp="1"/>
          </p:cNvSpPr>
          <p:nvPr>
            <p:ph idx="1"/>
          </p:nvPr>
        </p:nvSpPr>
        <p:spPr/>
        <p:txBody>
          <a:bodyPr/>
          <a:lstStyle/>
          <a:p>
            <a:pPr lvl="1"/>
            <a:r>
              <a:rPr dirty="0"/>
              <a:t>Welcome students to class and explain that </a:t>
            </a:r>
            <a:endParaRPr lang="en-US" dirty="0"/>
          </a:p>
          <a:p>
            <a:pPr lvl="1"/>
            <a:r>
              <a:rPr dirty="0"/>
              <a:t>we will be reviewing the GitHub workflow and </a:t>
            </a:r>
            <a:endParaRPr lang="en-US" dirty="0"/>
          </a:p>
          <a:p>
            <a:pPr lvl="1"/>
            <a:r>
              <a:rPr dirty="0"/>
              <a:t>learning about some project management concepts </a:t>
            </a:r>
            <a:endParaRPr lang="en-US" dirty="0"/>
          </a:p>
          <a:p>
            <a:pPr lvl="1"/>
            <a:r>
              <a:rPr dirty="0"/>
              <a:t>before we jump back in to projects.</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2. Instructor Do: </a:t>
            </a:r>
            <a:br>
              <a:rPr lang="en-US" dirty="0"/>
            </a:br>
            <a:r>
              <a:rPr dirty="0"/>
              <a:t>Recap git/GitHub (6:32 PM - 6:37 PM, (5 mins)</a:t>
            </a:r>
          </a:p>
        </p:txBody>
      </p:sp>
      <p:sp>
        <p:nvSpPr>
          <p:cNvPr id="3" name="Content Placeholder 2"/>
          <p:cNvSpPr>
            <a:spLocks noGrp="1"/>
          </p:cNvSpPr>
          <p:nvPr>
            <p:ph idx="1"/>
          </p:nvPr>
        </p:nvSpPr>
        <p:spPr/>
        <p:txBody>
          <a:bodyPr>
            <a:normAutofit fontScale="92500" lnSpcReduction="20000"/>
          </a:bodyPr>
          <a:lstStyle/>
          <a:p>
            <a:pPr lvl="1"/>
            <a:r>
              <a:rPr dirty="0"/>
              <a:t>Create a new repository in GitHub. Be sure to click “initialize this repository with a README”.</a:t>
            </a:r>
          </a:p>
          <a:p>
            <a:pPr lvl="1"/>
            <a:r>
              <a:rPr dirty="0"/>
              <a:t>Add a TA as a collaborator, as you did last class. They will </a:t>
            </a:r>
            <a:r>
              <a:rPr i="1" dirty="0"/>
              <a:t>not</a:t>
            </a:r>
            <a:r>
              <a:rPr dirty="0"/>
              <a:t> need to clone the repo.</a:t>
            </a:r>
          </a:p>
          <a:p>
            <a:pPr lvl="1"/>
            <a:r>
              <a:rPr dirty="0"/>
              <a:t>Clone the repo to your local machine, by clicking the “Clone or Download” button and copying the </a:t>
            </a:r>
            <a:r>
              <a:rPr dirty="0" err="1"/>
              <a:t>url</a:t>
            </a:r>
            <a:r>
              <a:rPr dirty="0"/>
              <a:t> to your clipboard.</a:t>
            </a:r>
          </a:p>
          <a:p>
            <a:pPr marL="1270000" lvl="0" indent="0">
              <a:buNone/>
            </a:pPr>
            <a:r>
              <a:rPr sz="1800" dirty="0">
                <a:latin typeface="Courier"/>
              </a:rPr>
              <a:t>git clone https://</a:t>
            </a:r>
            <a:r>
              <a:rPr sz="1800" dirty="0" err="1">
                <a:latin typeface="Courier"/>
              </a:rPr>
              <a:t>github.com</a:t>
            </a:r>
            <a:r>
              <a:rPr sz="1800" dirty="0">
                <a:latin typeface="Courier"/>
              </a:rPr>
              <a:t>/</a:t>
            </a:r>
            <a:r>
              <a:rPr sz="1800" dirty="0" err="1">
                <a:latin typeface="Courier"/>
              </a:rPr>
              <a:t>CjJordan</a:t>
            </a:r>
            <a:r>
              <a:rPr sz="1800" dirty="0">
                <a:latin typeface="Courier"/>
              </a:rPr>
              <a:t>/</a:t>
            </a:r>
            <a:r>
              <a:rPr sz="1800" dirty="0" err="1">
                <a:latin typeface="Courier"/>
              </a:rPr>
              <a:t>BandApp.git</a:t>
            </a:r>
            <a:endParaRPr sz="1800" dirty="0">
              <a:latin typeface="Courier"/>
            </a:endParaRPr>
          </a:p>
          <a:p>
            <a:pPr lvl="1"/>
            <a:r>
              <a:rPr dirty="0"/>
              <a:t>Create a new branch and remind students of best practices for adding new features:</a:t>
            </a:r>
          </a:p>
          <a:p>
            <a:pPr lvl="2"/>
            <a:r>
              <a:rPr dirty="0"/>
              <a:t>“For each new feature that is built, a new branch should be created and checked out using a descriptive branch name.”</a:t>
            </a:r>
          </a:p>
          <a:p>
            <a:pPr lvl="2"/>
            <a:r>
              <a:rPr dirty="0"/>
              <a:t>“Suppose our boss wanted to add a map feature to our site, and our job is to build the interface with the Google Maps API.”</a:t>
            </a:r>
          </a:p>
          <a:p>
            <a:pPr marL="1270000" lvl="0" indent="0">
              <a:buNone/>
            </a:pPr>
            <a:r>
              <a:rPr sz="1800" dirty="0">
                <a:latin typeface="Courier"/>
              </a:rPr>
              <a:t>git checkout -b maps-</a:t>
            </a:r>
            <a:r>
              <a:rPr sz="1800" dirty="0" err="1">
                <a:latin typeface="Courier"/>
              </a:rPr>
              <a:t>api</a:t>
            </a:r>
            <a:endParaRPr sz="1800" dirty="0">
              <a:latin typeface="Courier"/>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3161</Words>
  <Application>Microsoft Macintosh PowerPoint</Application>
  <PresentationFormat>Widescreen</PresentationFormat>
  <Paragraphs>289</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vt:lpstr>
      <vt:lpstr>Courier New</vt:lpstr>
      <vt:lpstr>Gill Sans MT</vt:lpstr>
      <vt:lpstr>Roboto</vt:lpstr>
      <vt:lpstr>Roboto Medium</vt:lpstr>
      <vt:lpstr>Gallery</vt:lpstr>
      <vt:lpstr>PowerPoint Presentation</vt:lpstr>
      <vt:lpstr>PreClass Challenge</vt:lpstr>
      <vt:lpstr>Calculate N’th Square – Math Fun (9:40 – 10:00)</vt:lpstr>
      <vt:lpstr>Calculate N’th Square – Math Fun (9:40 – 10:00)</vt:lpstr>
      <vt:lpstr>Calculate N’th Square – Math Fun (9:40-10:00)</vt:lpstr>
      <vt:lpstr>Admin Items</vt:lpstr>
      <vt:lpstr>Administration… (10:00 – 10:05 AM, 5 mins)</vt:lpstr>
      <vt:lpstr>1. Instructor Do:  Welcome (6:30 PM - 6:32 PM, (2 mins)</vt:lpstr>
      <vt:lpstr>2. Instructor Do:  Recap git/GitHub (6:32 PM - 6:37 PM, (5 mins)</vt:lpstr>
      <vt:lpstr>2. Instructor Do:  Recap git/GitHub (6:32 PM - 6:37 PM, (5 mins)</vt:lpstr>
      <vt:lpstr>2. Instructor Do:  Recap git/GitHub (6:32 PM - 6:37 PM, (5 mins)</vt:lpstr>
      <vt:lpstr>2. Instructor Do:  Recap git/GitHub (6:32 PM - 6:37 PM, (5 mins)</vt:lpstr>
      <vt:lpstr>3. Partner Do:  Recap git/GitHub (6:37 PM - 6:47 PM, (10 mins)</vt:lpstr>
      <vt:lpstr>3. Partner Do:  Recap git/GitHub (6:37 PM - 6:47 PM, (10 mins)</vt:lpstr>
      <vt:lpstr>3. Partner Do:  Recap git/GitHub (6:37 PM - 6:47 PM, (10 mins)</vt:lpstr>
      <vt:lpstr>4. Instructor Do:  MVP (6:47 PM - 6:52 PM, (5 mins)</vt:lpstr>
      <vt:lpstr>4. Instructor Do:  MVP (6:47 PM - 6:52 PM, (5 mins)</vt:lpstr>
      <vt:lpstr>4. Instructor Do:  MVP (6:47 PM - 6:52 PM, (5 mins)</vt:lpstr>
      <vt:lpstr>5. Group Do:  MVP (6:52 PM - 7:02 PM, (10 mins)</vt:lpstr>
      <vt:lpstr>5. Group Do:  MVP (6:52 PM - 7:02 PM, (10 mins)</vt:lpstr>
      <vt:lpstr>6. Instructor Do:  Issues (7:02 PM - 7:07 PM, (5 mins)</vt:lpstr>
      <vt:lpstr>6. Instructor Do:  Issues (7:02 PM - 7:07 PM, (5 mins)</vt:lpstr>
      <vt:lpstr>6. Instructor Do:  Issues (7:02 PM - 7:07 PM, (5 mins)</vt:lpstr>
      <vt:lpstr>6. Instructor Do:  Issues (7:02 PM - 7:07 PM, (5 mins)</vt:lpstr>
      <vt:lpstr>7. Student Do: Issues  (7:07 PM - 7:17 PM, (10 mins)</vt:lpstr>
      <vt:lpstr>7. Student Do: Issues  (7:07 PM - 7:17 PM, (10 mins)</vt:lpstr>
      <vt:lpstr>7. Student Do: Issues  (7:07 PM - 7:17 PM, (10 mins)</vt:lpstr>
      <vt:lpstr>8. Instructor Do:  Kanban (7:17 PM - 7:22 PM, (5 mins)</vt:lpstr>
      <vt:lpstr>8. Instructor Do:  Kanban (7:17 PM - 7:22 PM, (5 mins)</vt:lpstr>
      <vt:lpstr>9. Student Do:  Kanban (7:22 PM - 7:32 PM, (10 mins)</vt:lpstr>
      <vt:lpstr>10. Instructor Do:  Assigning Issues and Stand-up  (7:32 PM - 7:37 PM, (5 mins)</vt:lpstr>
      <vt:lpstr>11. Student Do:  Assigning Issues and Stand-up  (7:37 PM - 7:47 PM, (10 mins)</vt:lpstr>
      <vt:lpstr>13. Student Do:  Project Work  (8:02 PM - 9:32 PM, (90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40</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Greg Smith</cp:lastModifiedBy>
  <cp:revision>9</cp:revision>
  <dcterms:created xsi:type="dcterms:W3CDTF">2019-06-29T02:31:08Z</dcterms:created>
  <dcterms:modified xsi:type="dcterms:W3CDTF">2019-06-30T02:27:29Z</dcterms:modified>
</cp:coreProperties>
</file>