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72" r:id="rId3"/>
    <p:sldId id="287" r:id="rId4"/>
    <p:sldId id="289" r:id="rId5"/>
    <p:sldId id="290" r:id="rId6"/>
    <p:sldId id="306" r:id="rId7"/>
    <p:sldId id="307" r:id="rId8"/>
    <p:sldId id="258" r:id="rId9"/>
    <p:sldId id="259" r:id="rId10"/>
    <p:sldId id="260" r:id="rId11"/>
    <p:sldId id="308" r:id="rId12"/>
    <p:sldId id="309" r:id="rId13"/>
    <p:sldId id="262" r:id="rId14"/>
    <p:sldId id="263" r:id="rId15"/>
    <p:sldId id="266" r:id="rId16"/>
    <p:sldId id="310" r:id="rId17"/>
    <p:sldId id="31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78"/>
    <p:restoredTop sz="94694"/>
  </p:normalViewPr>
  <p:slideViewPr>
    <p:cSldViewPr snapToGrid="0" snapToObjects="1">
      <p:cViewPr varScale="1">
        <p:scale>
          <a:sx n="100" d="100"/>
          <a:sy n="100" d="100"/>
        </p:scale>
        <p:origin x="1208"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3B167-4EE1-FE43-A3AA-E296C3472F3F}" type="datetimeFigureOut">
              <a:rPr lang="en-US" smtClean="0"/>
              <a:t>7/2/19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2D0AF-3719-9E4A-95DA-71FB2C206BF2}" type="slidenum">
              <a:rPr lang="en-US" smtClean="0"/>
              <a:t>‹#›</a:t>
            </a:fld>
            <a:endParaRPr lang="en-US"/>
          </a:p>
        </p:txBody>
      </p:sp>
    </p:spTree>
    <p:extLst>
      <p:ext uri="{BB962C8B-B14F-4D97-AF65-F5344CB8AC3E}">
        <p14:creationId xmlns:p14="http://schemas.microsoft.com/office/powerpoint/2010/main" val="2903589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4c8b0ce458_0_49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3" name="Google Shape;1043;g4c8b0ce458_0_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1510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406bb905c8_2_26: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5" name="Google Shape;1045;g406bb905c8_2_26:notes"/>
          <p:cNvSpPr txBox="1">
            <a:spLocks noGrp="1"/>
          </p:cNvSpPr>
          <p:nvPr>
            <p:ph type="body" idx="1"/>
          </p:nvPr>
        </p:nvSpPr>
        <p:spPr>
          <a:xfrm>
            <a:off x="685800" y="4343400"/>
            <a:ext cx="5486400" cy="4114800"/>
          </a:xfrm>
          <a:prstGeom prst="rect">
            <a:avLst/>
          </a:prstGeom>
          <a:noFill/>
          <a:ln>
            <a:noFill/>
          </a:ln>
        </p:spPr>
        <p:txBody>
          <a:bodyPr spcFirstLastPara="1" wrap="square" lIns="90225" tIns="45100" rIns="90225" bIns="45100" anchor="t" anchorCtr="0">
            <a:noAutofit/>
          </a:bodyPr>
          <a:lstStyle/>
          <a:p>
            <a:pPr marL="0" marR="0" lvl="0" indent="0" algn="l" rtl="0">
              <a:spcBef>
                <a:spcPts val="0"/>
              </a:spcBef>
              <a:spcAft>
                <a:spcPts val="0"/>
              </a:spcAft>
              <a:buNone/>
            </a:pPr>
            <a:endParaRPr sz="1100" b="0" i="0" u="none" strike="noStrike" cap="none">
              <a:solidFill>
                <a:schemeClr val="dk1"/>
              </a:solidFill>
              <a:latin typeface="Calibri"/>
              <a:ea typeface="Calibri"/>
              <a:cs typeface="Calibri"/>
              <a:sym typeface="Calibri"/>
            </a:endParaRPr>
          </a:p>
        </p:txBody>
      </p:sp>
      <p:sp>
        <p:nvSpPr>
          <p:cNvPr id="1046" name="Google Shape;1046;g406bb905c8_2_26:notes"/>
          <p:cNvSpPr txBox="1">
            <a:spLocks noGrp="1"/>
          </p:cNvSpPr>
          <p:nvPr>
            <p:ph type="sldNum" idx="12"/>
          </p:nvPr>
        </p:nvSpPr>
        <p:spPr>
          <a:xfrm>
            <a:off x="3884613" y="8685214"/>
            <a:ext cx="2971800" cy="457200"/>
          </a:xfrm>
          <a:prstGeom prst="rect">
            <a:avLst/>
          </a:prstGeom>
          <a:noFill/>
          <a:ln>
            <a:noFill/>
          </a:ln>
        </p:spPr>
        <p:txBody>
          <a:bodyPr spcFirstLastPara="1" wrap="square" lIns="90225" tIns="45100" rIns="90225" bIns="451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4272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4c788a4daf_0_1938: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4" name="Google Shape;1084;g4c788a4daf_0_1938:notes"/>
          <p:cNvSpPr txBox="1">
            <a:spLocks noGrp="1"/>
          </p:cNvSpPr>
          <p:nvPr>
            <p:ph type="body" idx="1"/>
          </p:nvPr>
        </p:nvSpPr>
        <p:spPr>
          <a:xfrm>
            <a:off x="685800" y="4343400"/>
            <a:ext cx="5486400" cy="4114800"/>
          </a:xfrm>
          <a:prstGeom prst="rect">
            <a:avLst/>
          </a:prstGeom>
          <a:noFill/>
          <a:ln>
            <a:noFill/>
          </a:ln>
        </p:spPr>
        <p:txBody>
          <a:bodyPr spcFirstLastPara="1" wrap="square" lIns="90225" tIns="45100" rIns="90225" bIns="45100" anchor="t" anchorCtr="0">
            <a:noAutofit/>
          </a:bodyPr>
          <a:lstStyle/>
          <a:p>
            <a:pPr marL="0" marR="0" lvl="0" indent="0" algn="l" rtl="0">
              <a:spcBef>
                <a:spcPts val="0"/>
              </a:spcBef>
              <a:spcAft>
                <a:spcPts val="0"/>
              </a:spcAft>
              <a:buNone/>
            </a:pPr>
            <a:endParaRPr sz="1100" b="0" i="0" u="none" strike="noStrike" cap="none">
              <a:solidFill>
                <a:schemeClr val="dk1"/>
              </a:solidFill>
              <a:latin typeface="Calibri"/>
              <a:ea typeface="Calibri"/>
              <a:cs typeface="Calibri"/>
              <a:sym typeface="Calibri"/>
            </a:endParaRPr>
          </a:p>
        </p:txBody>
      </p:sp>
      <p:sp>
        <p:nvSpPr>
          <p:cNvPr id="1085" name="Google Shape;1085;g4c788a4daf_0_1938:notes"/>
          <p:cNvSpPr txBox="1">
            <a:spLocks noGrp="1"/>
          </p:cNvSpPr>
          <p:nvPr>
            <p:ph type="sldNum" idx="12"/>
          </p:nvPr>
        </p:nvSpPr>
        <p:spPr>
          <a:xfrm>
            <a:off x="3884613" y="8685214"/>
            <a:ext cx="2971800" cy="457200"/>
          </a:xfrm>
          <a:prstGeom prst="rect">
            <a:avLst/>
          </a:prstGeom>
          <a:noFill/>
          <a:ln>
            <a:noFill/>
          </a:ln>
        </p:spPr>
        <p:txBody>
          <a:bodyPr spcFirstLastPara="1" wrap="square" lIns="90225" tIns="45100" rIns="90225" bIns="451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69814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 Title Slide: Web Development">
  <p:cSld name="1. Title Slide: Web Development">
    <p:spTree>
      <p:nvGrpSpPr>
        <p:cNvPr id="1" name="Shape 52"/>
        <p:cNvGrpSpPr/>
        <p:nvPr/>
      </p:nvGrpSpPr>
      <p:grpSpPr>
        <a:xfrm>
          <a:off x="0" y="0"/>
          <a:ext cx="0" cy="0"/>
          <a:chOff x="0" y="0"/>
          <a:chExt cx="0" cy="0"/>
        </a:xfrm>
      </p:grpSpPr>
      <p:pic>
        <p:nvPicPr>
          <p:cNvPr id="53" name="Google Shape;53;p14"/>
          <p:cNvPicPr preferRelativeResize="0"/>
          <p:nvPr/>
        </p:nvPicPr>
        <p:blipFill rotWithShape="1">
          <a:blip r:embed="rId2">
            <a:alphaModFix/>
          </a:blip>
          <a:srcRect t="2489" b="2498"/>
          <a:stretch/>
        </p:blipFill>
        <p:spPr>
          <a:xfrm>
            <a:off x="365760" y="366508"/>
            <a:ext cx="11460480" cy="6124989"/>
          </a:xfrm>
          <a:prstGeom prst="rect">
            <a:avLst/>
          </a:prstGeom>
          <a:noFill/>
          <a:ln>
            <a:noFill/>
          </a:ln>
          <a:effectLst>
            <a:outerShdw blurRad="57150" dist="19050" dir="5400000" algn="bl" rotWithShape="0">
              <a:srgbClr val="000000">
                <a:alpha val="50000"/>
              </a:srgbClr>
            </a:outerShdw>
          </a:effectLst>
        </p:spPr>
      </p:pic>
      <p:sp>
        <p:nvSpPr>
          <p:cNvPr id="54" name="Google Shape;54;p14"/>
          <p:cNvSpPr/>
          <p:nvPr/>
        </p:nvSpPr>
        <p:spPr>
          <a:xfrm>
            <a:off x="365200" y="5076133"/>
            <a:ext cx="11461600" cy="1416000"/>
          </a:xfrm>
          <a:prstGeom prst="rect">
            <a:avLst/>
          </a:prstGeom>
          <a:solidFill>
            <a:srgbClr val="000000"/>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14"/>
          <p:cNvSpPr txBox="1"/>
          <p:nvPr/>
        </p:nvSpPr>
        <p:spPr>
          <a:xfrm>
            <a:off x="275067" y="6491667"/>
            <a:ext cx="11551200" cy="247600"/>
          </a:xfrm>
          <a:prstGeom prst="rect">
            <a:avLst/>
          </a:prstGeom>
          <a:noFill/>
          <a:ln>
            <a:noFill/>
          </a:ln>
        </p:spPr>
        <p:txBody>
          <a:bodyPr spcFirstLastPara="1" wrap="square" lIns="121900" tIns="121900" rIns="0" bIns="121900" anchor="ctr" anchorCtr="0">
            <a:noAutofit/>
          </a:bodyPr>
          <a:lstStyle/>
          <a:p>
            <a:pPr marL="0" lvl="0" indent="0" algn="l" rtl="0">
              <a:spcBef>
                <a:spcPts val="0"/>
              </a:spcBef>
              <a:spcAft>
                <a:spcPts val="0"/>
              </a:spcAft>
              <a:buClr>
                <a:schemeClr val="dk1"/>
              </a:buClr>
              <a:buSzPts val="1100"/>
              <a:buFont typeface="Arial"/>
              <a:buNone/>
            </a:pPr>
            <a:endParaRPr sz="800">
              <a:solidFill>
                <a:schemeClr val="dk1"/>
              </a:solidFill>
            </a:endParaRPr>
          </a:p>
          <a:p>
            <a:pPr marL="0" lvl="0" indent="0" algn="l" rtl="0">
              <a:spcBef>
                <a:spcPts val="0"/>
              </a:spcBef>
              <a:spcAft>
                <a:spcPts val="0"/>
              </a:spcAft>
              <a:buNone/>
            </a:pPr>
            <a:r>
              <a:rPr lang="en" sz="800">
                <a:solidFill>
                  <a:schemeClr val="dk1"/>
                </a:solidFill>
              </a:rPr>
              <a:t>© 2019 Trilogy Education Services, Inc. </a:t>
            </a:r>
            <a:endParaRPr sz="800"/>
          </a:p>
        </p:txBody>
      </p:sp>
      <p:sp>
        <p:nvSpPr>
          <p:cNvPr id="56" name="Google Shape;56;p14"/>
          <p:cNvSpPr txBox="1"/>
          <p:nvPr/>
        </p:nvSpPr>
        <p:spPr>
          <a:xfrm>
            <a:off x="366400" y="5310000"/>
            <a:ext cx="11460400" cy="494800"/>
          </a:xfrm>
          <a:prstGeom prst="rect">
            <a:avLst/>
          </a:prstGeom>
          <a:noFill/>
          <a:ln>
            <a:noFill/>
          </a:ln>
        </p:spPr>
        <p:txBody>
          <a:bodyPr spcFirstLastPara="1" wrap="square" lIns="121900" tIns="121900" rIns="1584933" bIns="121900" anchor="t" anchorCtr="0">
            <a:noAutofit/>
          </a:bodyPr>
          <a:lstStyle/>
          <a:p>
            <a:pPr marL="0" lvl="0" indent="0" algn="r" rtl="0">
              <a:lnSpc>
                <a:spcPct val="110000"/>
              </a:lnSpc>
              <a:spcBef>
                <a:spcPts val="0"/>
              </a:spcBef>
              <a:spcAft>
                <a:spcPts val="0"/>
              </a:spcAft>
              <a:buNone/>
            </a:pPr>
            <a:r>
              <a:rPr lang="en" sz="2400">
                <a:solidFill>
                  <a:srgbClr val="FFFFFF"/>
                </a:solidFill>
                <a:latin typeface="Roboto Medium"/>
                <a:ea typeface="Roboto Medium"/>
                <a:cs typeface="Roboto Medium"/>
                <a:sym typeface="Roboto Medium"/>
              </a:rPr>
              <a:t>Web Development Boot Camp</a:t>
            </a:r>
            <a:endParaRPr sz="2400">
              <a:solidFill>
                <a:srgbClr val="FFFFFF"/>
              </a:solidFill>
              <a:latin typeface="Roboto Medium"/>
              <a:ea typeface="Roboto Medium"/>
              <a:cs typeface="Roboto Medium"/>
              <a:sym typeface="Roboto Medium"/>
            </a:endParaRPr>
          </a:p>
        </p:txBody>
      </p:sp>
      <p:pic>
        <p:nvPicPr>
          <p:cNvPr id="57" name="Google Shape;57;p14"/>
          <p:cNvPicPr preferRelativeResize="0"/>
          <p:nvPr/>
        </p:nvPicPr>
        <p:blipFill>
          <a:blip r:embed="rId3">
            <a:alphaModFix/>
          </a:blip>
          <a:stretch>
            <a:fillRect/>
          </a:stretch>
        </p:blipFill>
        <p:spPr>
          <a:xfrm>
            <a:off x="10532997" y="5310001"/>
            <a:ext cx="1097279" cy="948268"/>
          </a:xfrm>
          <a:prstGeom prst="rect">
            <a:avLst/>
          </a:prstGeom>
          <a:noFill/>
          <a:ln>
            <a:noFill/>
          </a:ln>
          <a:effectLst>
            <a:outerShdw blurRad="57150" dist="19050" dir="5400000" algn="bl" rotWithShape="0">
              <a:srgbClr val="000000">
                <a:alpha val="50000"/>
              </a:srgbClr>
            </a:outerShdw>
          </a:effectLst>
        </p:spPr>
      </p:pic>
      <p:sp>
        <p:nvSpPr>
          <p:cNvPr id="58" name="Google Shape;58;p14"/>
          <p:cNvSpPr txBox="1">
            <a:spLocks noGrp="1"/>
          </p:cNvSpPr>
          <p:nvPr>
            <p:ph type="title"/>
          </p:nvPr>
        </p:nvSpPr>
        <p:spPr>
          <a:xfrm>
            <a:off x="700800" y="5759700"/>
            <a:ext cx="11126000" cy="425600"/>
          </a:xfrm>
          <a:prstGeom prst="rect">
            <a:avLst/>
          </a:prstGeom>
          <a:noFill/>
          <a:ln>
            <a:noFill/>
          </a:ln>
        </p:spPr>
        <p:txBody>
          <a:bodyPr spcFirstLastPara="1" wrap="square" lIns="0" tIns="9125" rIns="1188700" bIns="0" anchor="ctr" anchorCtr="0"/>
          <a:lstStyle>
            <a:lvl1pPr lvl="0" algn="r" rtl="0">
              <a:spcBef>
                <a:spcPts val="0"/>
              </a:spcBef>
              <a:spcAft>
                <a:spcPts val="0"/>
              </a:spcAft>
              <a:buNone/>
              <a:defRPr>
                <a:solidFill>
                  <a:srgbClr val="FFFFFF"/>
                </a:solidFill>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9" name="Google Shape;59;p14"/>
          <p:cNvSpPr txBox="1">
            <a:spLocks noGrp="1"/>
          </p:cNvSpPr>
          <p:nvPr>
            <p:ph type="title" idx="2"/>
          </p:nvPr>
        </p:nvSpPr>
        <p:spPr>
          <a:xfrm>
            <a:off x="365800" y="2438400"/>
            <a:ext cx="11460400" cy="1664000"/>
          </a:xfrm>
          <a:prstGeom prst="rect">
            <a:avLst/>
          </a:prstGeom>
          <a:noFill/>
          <a:ln>
            <a:noFill/>
          </a:ln>
        </p:spPr>
        <p:txBody>
          <a:bodyPr spcFirstLastPara="1" wrap="square" lIns="2880350" tIns="0" rIns="457200" bIns="457200" anchor="t" anchorCtr="0"/>
          <a:lstStyle>
            <a:lvl1pPr lvl="0" rtl="0">
              <a:spcBef>
                <a:spcPts val="0"/>
              </a:spcBef>
              <a:spcAft>
                <a:spcPts val="0"/>
              </a:spcAft>
              <a:buNone/>
              <a:defRPr sz="3733">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0" name="Google Shape;60;p14"/>
          <p:cNvSpPr txBox="1">
            <a:spLocks noGrp="1"/>
          </p:cNvSpPr>
          <p:nvPr>
            <p:ph type="title" idx="3"/>
          </p:nvPr>
        </p:nvSpPr>
        <p:spPr>
          <a:xfrm>
            <a:off x="700800" y="4596033"/>
            <a:ext cx="11126000" cy="480000"/>
          </a:xfrm>
          <a:prstGeom prst="rect">
            <a:avLst/>
          </a:prstGeom>
          <a:noFill/>
          <a:ln>
            <a:noFill/>
          </a:ln>
        </p:spPr>
        <p:txBody>
          <a:bodyPr spcFirstLastPara="1" wrap="square" lIns="3200400" tIns="9125" rIns="274300" bIns="0" anchor="ctr" anchorCtr="0"/>
          <a:lstStyle>
            <a:lvl1pPr lvl="0" algn="r" rtl="0">
              <a:spcBef>
                <a:spcPts val="0"/>
              </a:spcBef>
              <a:spcAft>
                <a:spcPts val="0"/>
              </a:spcAft>
              <a:buNone/>
              <a:defRPr>
                <a:latin typeface="Roboto Medium"/>
                <a:ea typeface="Roboto Medium"/>
                <a:cs typeface="Roboto Medium"/>
                <a:sym typeface="Roboto Medium"/>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pic>
        <p:nvPicPr>
          <p:cNvPr id="61" name="Google Shape;61;p14"/>
          <p:cNvPicPr preferRelativeResize="0"/>
          <p:nvPr/>
        </p:nvPicPr>
        <p:blipFill>
          <a:blip r:embed="rId4">
            <a:alphaModFix/>
          </a:blip>
          <a:stretch>
            <a:fillRect/>
          </a:stretch>
        </p:blipFill>
        <p:spPr>
          <a:xfrm>
            <a:off x="1034813" y="1641616"/>
            <a:ext cx="3048003" cy="2270757"/>
          </a:xfrm>
          <a:prstGeom prst="rect">
            <a:avLst/>
          </a:prstGeom>
          <a:noFill/>
          <a:ln>
            <a:noFill/>
          </a:ln>
        </p:spPr>
      </p:pic>
    </p:spTree>
    <p:extLst>
      <p:ext uri="{BB962C8B-B14F-4D97-AF65-F5344CB8AC3E}">
        <p14:creationId xmlns:p14="http://schemas.microsoft.com/office/powerpoint/2010/main" val="2784957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 Subsection Slide">
  <p:cSld name="5. Subsection Slide">
    <p:spTree>
      <p:nvGrpSpPr>
        <p:cNvPr id="1" name="Shape 92"/>
        <p:cNvGrpSpPr/>
        <p:nvPr/>
      </p:nvGrpSpPr>
      <p:grpSpPr>
        <a:xfrm>
          <a:off x="0" y="0"/>
          <a:ext cx="0" cy="0"/>
          <a:chOff x="0" y="0"/>
          <a:chExt cx="0" cy="0"/>
        </a:xfrm>
      </p:grpSpPr>
      <p:pic>
        <p:nvPicPr>
          <p:cNvPr id="93" name="Google Shape;93;p18"/>
          <p:cNvPicPr preferRelativeResize="0"/>
          <p:nvPr/>
        </p:nvPicPr>
        <p:blipFill rotWithShape="1">
          <a:blip r:embed="rId2">
            <a:alphaModFix/>
          </a:blip>
          <a:srcRect t="2489" b="2498"/>
          <a:stretch/>
        </p:blipFill>
        <p:spPr>
          <a:xfrm>
            <a:off x="365760" y="366508"/>
            <a:ext cx="11460480" cy="6124989"/>
          </a:xfrm>
          <a:prstGeom prst="rect">
            <a:avLst/>
          </a:prstGeom>
          <a:noFill/>
          <a:ln>
            <a:noFill/>
          </a:ln>
        </p:spPr>
      </p:pic>
      <p:sp>
        <p:nvSpPr>
          <p:cNvPr id="94" name="Google Shape;94;p18"/>
          <p:cNvSpPr txBox="1">
            <a:spLocks noGrp="1"/>
          </p:cNvSpPr>
          <p:nvPr>
            <p:ph type="title"/>
          </p:nvPr>
        </p:nvSpPr>
        <p:spPr>
          <a:xfrm>
            <a:off x="365767" y="2784633"/>
            <a:ext cx="11460400" cy="1056400"/>
          </a:xfrm>
          <a:prstGeom prst="rect">
            <a:avLst/>
          </a:prstGeom>
          <a:noFill/>
          <a:ln>
            <a:noFill/>
          </a:ln>
        </p:spPr>
        <p:txBody>
          <a:bodyPr spcFirstLastPara="1" wrap="square" lIns="91425" tIns="91425" rIns="91425" bIns="91425" anchor="t" anchorCtr="0"/>
          <a:lstStyle>
            <a:lvl1pPr lvl="0" algn="ctr" rtl="0">
              <a:spcBef>
                <a:spcPts val="0"/>
              </a:spcBef>
              <a:spcAft>
                <a:spcPts val="0"/>
              </a:spcAft>
              <a:buNone/>
              <a:defRPr sz="4800">
                <a:solidFill>
                  <a:srgbClr val="FFFFFF"/>
                </a:solidFill>
                <a:latin typeface="Roboto"/>
                <a:ea typeface="Roboto"/>
                <a:cs typeface="Roboto"/>
                <a:sym typeface="Roboto"/>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95" name="Google Shape;95;p18"/>
          <p:cNvSpPr txBox="1">
            <a:spLocks noGrp="1"/>
          </p:cNvSpPr>
          <p:nvPr>
            <p:ph type="subTitle" idx="1"/>
          </p:nvPr>
        </p:nvSpPr>
        <p:spPr>
          <a:xfrm>
            <a:off x="-16400" y="6555533"/>
            <a:ext cx="10629200" cy="302400"/>
          </a:xfrm>
          <a:prstGeom prst="rect">
            <a:avLst/>
          </a:prstGeom>
          <a:noFill/>
          <a:ln>
            <a:noFill/>
          </a:ln>
        </p:spPr>
        <p:txBody>
          <a:bodyPr spcFirstLastPara="1" wrap="square" lIns="274300" tIns="45700" rIns="0" bIns="0" anchor="t" anchorCtr="0"/>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560988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7. Text Only">
  <p:cSld name="7. Text Only">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16400" y="0"/>
            <a:ext cx="12224800" cy="711600"/>
          </a:xfrm>
          <a:prstGeom prst="rect">
            <a:avLst/>
          </a:prstGeom>
          <a:noFill/>
          <a:ln>
            <a:noFill/>
          </a:ln>
        </p:spPr>
        <p:txBody>
          <a:bodyPr spcFirstLastPara="1" wrap="square" lIns="457200" tIns="182875" rIns="274300" bIns="91425" anchor="t" anchorCtr="0"/>
          <a:lstStyle>
            <a:lvl1pPr lvl="0" rtl="0">
              <a:spcBef>
                <a:spcPts val="0"/>
              </a:spcBef>
              <a:spcAft>
                <a:spcPts val="0"/>
              </a:spcAft>
              <a:buNone/>
              <a:defRPr sz="32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2" name="Google Shape;102;p20"/>
          <p:cNvSpPr txBox="1">
            <a:spLocks noGrp="1"/>
          </p:cNvSpPr>
          <p:nvPr>
            <p:ph type="subTitle" idx="1"/>
          </p:nvPr>
        </p:nvSpPr>
        <p:spPr>
          <a:xfrm>
            <a:off x="0" y="901300"/>
            <a:ext cx="12192000" cy="486400"/>
          </a:xfrm>
          <a:prstGeom prst="rect">
            <a:avLst/>
          </a:prstGeom>
          <a:noFill/>
          <a:ln>
            <a:noFill/>
          </a:ln>
        </p:spPr>
        <p:txBody>
          <a:bodyPr spcFirstLastPara="1" wrap="square" lIns="457200" tIns="91425" rIns="457200" bIns="0" anchor="t" anchorCtr="0"/>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3" name="Google Shape;103;p20"/>
          <p:cNvCxnSpPr/>
          <p:nvPr/>
        </p:nvCxnSpPr>
        <p:spPr>
          <a:xfrm>
            <a:off x="365833" y="853440"/>
            <a:ext cx="11460800" cy="13600"/>
          </a:xfrm>
          <a:prstGeom prst="straightConnector1">
            <a:avLst/>
          </a:prstGeom>
          <a:noFill/>
          <a:ln w="9525" cap="flat" cmpd="sng">
            <a:solidFill>
              <a:schemeClr val="dk2"/>
            </a:solidFill>
            <a:prstDash val="solid"/>
            <a:round/>
            <a:headEnd type="none" w="med" len="med"/>
            <a:tailEnd type="none" w="med" len="med"/>
          </a:ln>
        </p:spPr>
      </p:cxnSp>
      <p:cxnSp>
        <p:nvCxnSpPr>
          <p:cNvPr id="104" name="Google Shape;104;p20"/>
          <p:cNvCxnSpPr/>
          <p:nvPr/>
        </p:nvCxnSpPr>
        <p:spPr>
          <a:xfrm>
            <a:off x="365760" y="6541940"/>
            <a:ext cx="11460800" cy="13600"/>
          </a:xfrm>
          <a:prstGeom prst="straightConnector1">
            <a:avLst/>
          </a:prstGeom>
          <a:noFill/>
          <a:ln w="9525" cap="flat" cmpd="sng">
            <a:solidFill>
              <a:srgbClr val="A9B7C0"/>
            </a:solidFill>
            <a:prstDash val="solid"/>
            <a:round/>
            <a:headEnd type="none" w="med" len="med"/>
            <a:tailEnd type="none" w="med" len="med"/>
          </a:ln>
        </p:spPr>
      </p:cxnSp>
      <p:sp>
        <p:nvSpPr>
          <p:cNvPr id="105" name="Google Shape;105;p20"/>
          <p:cNvSpPr txBox="1">
            <a:spLocks noGrp="1"/>
          </p:cNvSpPr>
          <p:nvPr>
            <p:ph type="subTitle" idx="2"/>
          </p:nvPr>
        </p:nvSpPr>
        <p:spPr>
          <a:xfrm>
            <a:off x="-16400" y="6555533"/>
            <a:ext cx="10629200" cy="302400"/>
          </a:xfrm>
          <a:prstGeom prst="rect">
            <a:avLst/>
          </a:prstGeom>
          <a:noFill/>
          <a:ln>
            <a:noFill/>
          </a:ln>
        </p:spPr>
        <p:txBody>
          <a:bodyPr spcFirstLastPara="1" wrap="square" lIns="274300" tIns="45700" rIns="0" bIns="0" anchor="t" anchorCtr="0"/>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6" name="Google Shape;106;p20"/>
          <p:cNvSpPr txBox="1">
            <a:spLocks noGrp="1"/>
          </p:cNvSpPr>
          <p:nvPr>
            <p:ph type="body" idx="3"/>
          </p:nvPr>
        </p:nvSpPr>
        <p:spPr>
          <a:xfrm>
            <a:off x="233" y="1712333"/>
            <a:ext cx="12192000" cy="4829600"/>
          </a:xfrm>
          <a:prstGeom prst="rect">
            <a:avLst/>
          </a:prstGeom>
          <a:noFill/>
          <a:ln>
            <a:noFill/>
          </a:ln>
        </p:spPr>
        <p:txBody>
          <a:bodyPr spcFirstLastPara="1" wrap="square" lIns="457200" tIns="0" rIns="457200" bIns="914400" anchor="t" anchorCtr="0"/>
          <a:lstStyle>
            <a:lvl1pPr marL="609585" lvl="0" indent="-423323" rtl="0">
              <a:spcBef>
                <a:spcPts val="0"/>
              </a:spcBef>
              <a:spcAft>
                <a:spcPts val="0"/>
              </a:spcAft>
              <a:buSzPts val="1400"/>
              <a:buFont typeface="Roboto"/>
              <a:buChar char="●"/>
              <a:defRPr>
                <a:latin typeface="Roboto"/>
                <a:ea typeface="Roboto"/>
                <a:cs typeface="Roboto"/>
                <a:sym typeface="Roboto"/>
              </a:defRPr>
            </a:lvl1pPr>
            <a:lvl2pPr marL="1219170" lvl="1" indent="-423323" rtl="0">
              <a:spcBef>
                <a:spcPts val="1067"/>
              </a:spcBef>
              <a:spcAft>
                <a:spcPts val="0"/>
              </a:spcAft>
              <a:buSzPts val="1400"/>
              <a:buFont typeface="Roboto"/>
              <a:buChar char="○"/>
              <a:defRPr>
                <a:latin typeface="Roboto"/>
                <a:ea typeface="Roboto"/>
                <a:cs typeface="Roboto"/>
                <a:sym typeface="Roboto"/>
              </a:defRPr>
            </a:lvl2pPr>
            <a:lvl3pPr marL="1828754" lvl="2" indent="-423323" rtl="0">
              <a:spcBef>
                <a:spcPts val="1067"/>
              </a:spcBef>
              <a:spcAft>
                <a:spcPts val="0"/>
              </a:spcAft>
              <a:buSzPts val="1400"/>
              <a:buFont typeface="Roboto"/>
              <a:buChar char="■"/>
              <a:defRPr>
                <a:latin typeface="Roboto"/>
                <a:ea typeface="Roboto"/>
                <a:cs typeface="Roboto"/>
                <a:sym typeface="Roboto"/>
              </a:defRPr>
            </a:lvl3pPr>
            <a:lvl4pPr marL="2438339" lvl="3" indent="-423323" rtl="0">
              <a:spcBef>
                <a:spcPts val="1067"/>
              </a:spcBef>
              <a:spcAft>
                <a:spcPts val="0"/>
              </a:spcAft>
              <a:buSzPts val="1400"/>
              <a:buFont typeface="Roboto"/>
              <a:buChar char="●"/>
              <a:defRPr>
                <a:latin typeface="Roboto"/>
                <a:ea typeface="Roboto"/>
                <a:cs typeface="Roboto"/>
                <a:sym typeface="Roboto"/>
              </a:defRPr>
            </a:lvl4pPr>
            <a:lvl5pPr marL="3047924" lvl="4" indent="-423323" rtl="0">
              <a:spcBef>
                <a:spcPts val="1067"/>
              </a:spcBef>
              <a:spcAft>
                <a:spcPts val="0"/>
              </a:spcAft>
              <a:buSzPts val="1400"/>
              <a:buFont typeface="Roboto"/>
              <a:buChar char="○"/>
              <a:defRPr>
                <a:latin typeface="Roboto"/>
                <a:ea typeface="Roboto"/>
                <a:cs typeface="Roboto"/>
                <a:sym typeface="Roboto"/>
              </a:defRPr>
            </a:lvl5pPr>
            <a:lvl6pPr marL="3657509" lvl="5" indent="-423323" rtl="0">
              <a:spcBef>
                <a:spcPts val="1067"/>
              </a:spcBef>
              <a:spcAft>
                <a:spcPts val="0"/>
              </a:spcAft>
              <a:buSzPts val="1400"/>
              <a:buFont typeface="Roboto"/>
              <a:buChar char="■"/>
              <a:defRPr>
                <a:latin typeface="Roboto"/>
                <a:ea typeface="Roboto"/>
                <a:cs typeface="Roboto"/>
                <a:sym typeface="Roboto"/>
              </a:defRPr>
            </a:lvl6pPr>
            <a:lvl7pPr marL="4267093" lvl="6" indent="-423323" rtl="0">
              <a:spcBef>
                <a:spcPts val="1067"/>
              </a:spcBef>
              <a:spcAft>
                <a:spcPts val="0"/>
              </a:spcAft>
              <a:buSzPts val="1400"/>
              <a:buFont typeface="Roboto"/>
              <a:buChar char="●"/>
              <a:defRPr>
                <a:latin typeface="Roboto"/>
                <a:ea typeface="Roboto"/>
                <a:cs typeface="Roboto"/>
                <a:sym typeface="Roboto"/>
              </a:defRPr>
            </a:lvl7pPr>
            <a:lvl8pPr marL="4876678" lvl="7" indent="-423323" rtl="0">
              <a:spcBef>
                <a:spcPts val="1067"/>
              </a:spcBef>
              <a:spcAft>
                <a:spcPts val="0"/>
              </a:spcAft>
              <a:buSzPts val="1400"/>
              <a:buFont typeface="Roboto"/>
              <a:buChar char="○"/>
              <a:defRPr>
                <a:latin typeface="Roboto"/>
                <a:ea typeface="Roboto"/>
                <a:cs typeface="Roboto"/>
                <a:sym typeface="Roboto"/>
              </a:defRPr>
            </a:lvl8pPr>
            <a:lvl9pPr marL="5486263" lvl="8" indent="-423323" rtl="0">
              <a:spcBef>
                <a:spcPts val="1067"/>
              </a:spcBef>
              <a:spcAft>
                <a:spcPts val="1067"/>
              </a:spcAft>
              <a:buSzPts val="1400"/>
              <a:buFont typeface="Roboto"/>
              <a:buChar char="■"/>
              <a:defRPr>
                <a:latin typeface="Roboto"/>
                <a:ea typeface="Roboto"/>
                <a:cs typeface="Roboto"/>
                <a:sym typeface="Roboto"/>
              </a:defRPr>
            </a:lvl9pPr>
          </a:lstStyle>
          <a:p>
            <a:endParaRPr/>
          </a:p>
        </p:txBody>
      </p:sp>
    </p:spTree>
    <p:extLst>
      <p:ext uri="{BB962C8B-B14F-4D97-AF65-F5344CB8AC3E}">
        <p14:creationId xmlns:p14="http://schemas.microsoft.com/office/powerpoint/2010/main" val="3028867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2. Activity with Instructions ">
  <p:cSld name="12. Activity with Instructions ">
    <p:spTree>
      <p:nvGrpSpPr>
        <p:cNvPr id="1" name="Shape 139"/>
        <p:cNvGrpSpPr/>
        <p:nvPr/>
      </p:nvGrpSpPr>
      <p:grpSpPr>
        <a:xfrm>
          <a:off x="0" y="0"/>
          <a:ext cx="0" cy="0"/>
          <a:chOff x="0" y="0"/>
          <a:chExt cx="0" cy="0"/>
        </a:xfrm>
      </p:grpSpPr>
      <p:pic>
        <p:nvPicPr>
          <p:cNvPr id="140" name="Google Shape;140;p25"/>
          <p:cNvPicPr preferRelativeResize="0"/>
          <p:nvPr/>
        </p:nvPicPr>
        <p:blipFill rotWithShape="1">
          <a:blip r:embed="rId2">
            <a:alphaModFix/>
          </a:blip>
          <a:srcRect t="29" b="39"/>
          <a:stretch/>
        </p:blipFill>
        <p:spPr>
          <a:xfrm>
            <a:off x="11034168" y="5539734"/>
            <a:ext cx="792481" cy="871727"/>
          </a:xfrm>
          <a:prstGeom prst="rect">
            <a:avLst/>
          </a:prstGeom>
          <a:noFill/>
          <a:ln>
            <a:noFill/>
          </a:ln>
        </p:spPr>
      </p:pic>
      <p:cxnSp>
        <p:nvCxnSpPr>
          <p:cNvPr id="141" name="Google Shape;141;p25"/>
          <p:cNvCxnSpPr/>
          <p:nvPr/>
        </p:nvCxnSpPr>
        <p:spPr>
          <a:xfrm>
            <a:off x="365760" y="6541940"/>
            <a:ext cx="11460800" cy="13600"/>
          </a:xfrm>
          <a:prstGeom prst="straightConnector1">
            <a:avLst/>
          </a:prstGeom>
          <a:noFill/>
          <a:ln w="9525" cap="flat" cmpd="sng">
            <a:solidFill>
              <a:srgbClr val="A9B7C0"/>
            </a:solidFill>
            <a:prstDash val="solid"/>
            <a:round/>
            <a:headEnd type="none" w="med" len="med"/>
            <a:tailEnd type="none" w="med" len="med"/>
          </a:ln>
        </p:spPr>
      </p:cxnSp>
      <p:sp>
        <p:nvSpPr>
          <p:cNvPr id="142" name="Google Shape;142;p25"/>
          <p:cNvSpPr txBox="1">
            <a:spLocks noGrp="1"/>
          </p:cNvSpPr>
          <p:nvPr>
            <p:ph type="title"/>
          </p:nvPr>
        </p:nvSpPr>
        <p:spPr>
          <a:xfrm>
            <a:off x="-16400" y="0"/>
            <a:ext cx="12224800" cy="711600"/>
          </a:xfrm>
          <a:prstGeom prst="rect">
            <a:avLst/>
          </a:prstGeom>
          <a:noFill/>
          <a:ln>
            <a:noFill/>
          </a:ln>
        </p:spPr>
        <p:txBody>
          <a:bodyPr spcFirstLastPara="1" wrap="square" lIns="457200" tIns="182875" rIns="274300" bIns="91425" anchor="t" anchorCtr="0"/>
          <a:lstStyle>
            <a:lvl1pPr lvl="0" rtl="0">
              <a:spcBef>
                <a:spcPts val="0"/>
              </a:spcBef>
              <a:spcAft>
                <a:spcPts val="0"/>
              </a:spcAft>
              <a:buNone/>
              <a:defRPr sz="32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3" name="Google Shape;143;p25"/>
          <p:cNvSpPr txBox="1">
            <a:spLocks noGrp="1"/>
          </p:cNvSpPr>
          <p:nvPr>
            <p:ph type="subTitle" idx="1"/>
          </p:nvPr>
        </p:nvSpPr>
        <p:spPr>
          <a:xfrm>
            <a:off x="0" y="901300"/>
            <a:ext cx="12192000" cy="486400"/>
          </a:xfrm>
          <a:prstGeom prst="rect">
            <a:avLst/>
          </a:prstGeom>
          <a:noFill/>
          <a:ln>
            <a:noFill/>
          </a:ln>
        </p:spPr>
        <p:txBody>
          <a:bodyPr spcFirstLastPara="1" wrap="square" lIns="457200" tIns="91425" rIns="457200" bIns="0" anchor="t" anchorCtr="0"/>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4" name="Google Shape;144;p25"/>
          <p:cNvSpPr txBox="1">
            <a:spLocks noGrp="1"/>
          </p:cNvSpPr>
          <p:nvPr>
            <p:ph type="body" idx="2"/>
          </p:nvPr>
        </p:nvSpPr>
        <p:spPr>
          <a:xfrm>
            <a:off x="233" y="1712333"/>
            <a:ext cx="12192000" cy="4265600"/>
          </a:xfrm>
          <a:prstGeom prst="rect">
            <a:avLst/>
          </a:prstGeom>
          <a:noFill/>
          <a:ln>
            <a:noFill/>
          </a:ln>
        </p:spPr>
        <p:txBody>
          <a:bodyPr spcFirstLastPara="1" wrap="square" lIns="457200" tIns="0" rIns="457200" bIns="914400" anchor="t" anchorCtr="0"/>
          <a:lstStyle>
            <a:lvl1pPr marL="609585" lvl="0" indent="-423323" rtl="0">
              <a:spcBef>
                <a:spcPts val="0"/>
              </a:spcBef>
              <a:spcAft>
                <a:spcPts val="0"/>
              </a:spcAft>
              <a:buSzPts val="1400"/>
              <a:buFont typeface="Roboto"/>
              <a:buChar char="●"/>
              <a:defRPr>
                <a:latin typeface="Roboto"/>
                <a:ea typeface="Roboto"/>
                <a:cs typeface="Roboto"/>
                <a:sym typeface="Roboto"/>
              </a:defRPr>
            </a:lvl1pPr>
            <a:lvl2pPr marL="1219170" lvl="1" indent="-423323" rtl="0">
              <a:spcBef>
                <a:spcPts val="1067"/>
              </a:spcBef>
              <a:spcAft>
                <a:spcPts val="0"/>
              </a:spcAft>
              <a:buSzPts val="1400"/>
              <a:buFont typeface="Roboto"/>
              <a:buChar char="○"/>
              <a:defRPr>
                <a:latin typeface="Roboto"/>
                <a:ea typeface="Roboto"/>
                <a:cs typeface="Roboto"/>
                <a:sym typeface="Roboto"/>
              </a:defRPr>
            </a:lvl2pPr>
            <a:lvl3pPr marL="1828754" lvl="2" indent="-423323" rtl="0">
              <a:spcBef>
                <a:spcPts val="1067"/>
              </a:spcBef>
              <a:spcAft>
                <a:spcPts val="0"/>
              </a:spcAft>
              <a:buSzPts val="1400"/>
              <a:buFont typeface="Roboto"/>
              <a:buChar char="■"/>
              <a:defRPr>
                <a:latin typeface="Roboto"/>
                <a:ea typeface="Roboto"/>
                <a:cs typeface="Roboto"/>
                <a:sym typeface="Roboto"/>
              </a:defRPr>
            </a:lvl3pPr>
            <a:lvl4pPr marL="2438339" lvl="3" indent="-423323" rtl="0">
              <a:spcBef>
                <a:spcPts val="1067"/>
              </a:spcBef>
              <a:spcAft>
                <a:spcPts val="0"/>
              </a:spcAft>
              <a:buSzPts val="1400"/>
              <a:buFont typeface="Roboto"/>
              <a:buChar char="●"/>
              <a:defRPr>
                <a:latin typeface="Roboto"/>
                <a:ea typeface="Roboto"/>
                <a:cs typeface="Roboto"/>
                <a:sym typeface="Roboto"/>
              </a:defRPr>
            </a:lvl4pPr>
            <a:lvl5pPr marL="3047924" lvl="4" indent="-423323" rtl="0">
              <a:spcBef>
                <a:spcPts val="1067"/>
              </a:spcBef>
              <a:spcAft>
                <a:spcPts val="0"/>
              </a:spcAft>
              <a:buSzPts val="1400"/>
              <a:buFont typeface="Roboto"/>
              <a:buChar char="○"/>
              <a:defRPr>
                <a:latin typeface="Roboto"/>
                <a:ea typeface="Roboto"/>
                <a:cs typeface="Roboto"/>
                <a:sym typeface="Roboto"/>
              </a:defRPr>
            </a:lvl5pPr>
            <a:lvl6pPr marL="3657509" lvl="5" indent="-423323" rtl="0">
              <a:spcBef>
                <a:spcPts val="1067"/>
              </a:spcBef>
              <a:spcAft>
                <a:spcPts val="0"/>
              </a:spcAft>
              <a:buSzPts val="1400"/>
              <a:buFont typeface="Roboto"/>
              <a:buChar char="■"/>
              <a:defRPr>
                <a:latin typeface="Roboto"/>
                <a:ea typeface="Roboto"/>
                <a:cs typeface="Roboto"/>
                <a:sym typeface="Roboto"/>
              </a:defRPr>
            </a:lvl6pPr>
            <a:lvl7pPr marL="4267093" lvl="6" indent="-423323" rtl="0">
              <a:spcBef>
                <a:spcPts val="1067"/>
              </a:spcBef>
              <a:spcAft>
                <a:spcPts val="0"/>
              </a:spcAft>
              <a:buSzPts val="1400"/>
              <a:buFont typeface="Roboto"/>
              <a:buChar char="●"/>
              <a:defRPr>
                <a:latin typeface="Roboto"/>
                <a:ea typeface="Roboto"/>
                <a:cs typeface="Roboto"/>
                <a:sym typeface="Roboto"/>
              </a:defRPr>
            </a:lvl7pPr>
            <a:lvl8pPr marL="4876678" lvl="7" indent="-423323" rtl="0">
              <a:spcBef>
                <a:spcPts val="1067"/>
              </a:spcBef>
              <a:spcAft>
                <a:spcPts val="0"/>
              </a:spcAft>
              <a:buSzPts val="1400"/>
              <a:buFont typeface="Roboto"/>
              <a:buChar char="○"/>
              <a:defRPr>
                <a:latin typeface="Roboto"/>
                <a:ea typeface="Roboto"/>
                <a:cs typeface="Roboto"/>
                <a:sym typeface="Roboto"/>
              </a:defRPr>
            </a:lvl8pPr>
            <a:lvl9pPr marL="5486263" lvl="8" indent="-423323" rtl="0">
              <a:spcBef>
                <a:spcPts val="1067"/>
              </a:spcBef>
              <a:spcAft>
                <a:spcPts val="1067"/>
              </a:spcAft>
              <a:buSzPts val="1400"/>
              <a:buFont typeface="Roboto"/>
              <a:buChar char="■"/>
              <a:defRPr>
                <a:latin typeface="Roboto"/>
                <a:ea typeface="Roboto"/>
                <a:cs typeface="Roboto"/>
                <a:sym typeface="Roboto"/>
              </a:defRPr>
            </a:lvl9pPr>
          </a:lstStyle>
          <a:p>
            <a:endParaRPr/>
          </a:p>
        </p:txBody>
      </p:sp>
      <p:cxnSp>
        <p:nvCxnSpPr>
          <p:cNvPr id="145" name="Google Shape;145;p25"/>
          <p:cNvCxnSpPr/>
          <p:nvPr/>
        </p:nvCxnSpPr>
        <p:spPr>
          <a:xfrm>
            <a:off x="365833" y="853440"/>
            <a:ext cx="11460800" cy="13600"/>
          </a:xfrm>
          <a:prstGeom prst="straightConnector1">
            <a:avLst/>
          </a:prstGeom>
          <a:noFill/>
          <a:ln w="9525" cap="flat" cmpd="sng">
            <a:solidFill>
              <a:schemeClr val="dk2"/>
            </a:solidFill>
            <a:prstDash val="solid"/>
            <a:round/>
            <a:headEnd type="none" w="med" len="med"/>
            <a:tailEnd type="none" w="med" len="med"/>
          </a:ln>
        </p:spPr>
      </p:cxnSp>
      <p:sp>
        <p:nvSpPr>
          <p:cNvPr id="146" name="Google Shape;146;p25"/>
          <p:cNvSpPr txBox="1">
            <a:spLocks noGrp="1"/>
          </p:cNvSpPr>
          <p:nvPr>
            <p:ph type="title" idx="3"/>
          </p:nvPr>
        </p:nvSpPr>
        <p:spPr>
          <a:xfrm>
            <a:off x="-16400" y="6188867"/>
            <a:ext cx="12224800" cy="353200"/>
          </a:xfrm>
          <a:prstGeom prst="rect">
            <a:avLst/>
          </a:prstGeom>
          <a:noFill/>
          <a:ln>
            <a:noFill/>
          </a:ln>
        </p:spPr>
        <p:txBody>
          <a:bodyPr spcFirstLastPara="1" wrap="square" lIns="1097275" tIns="9125" rIns="1005825" bIns="0" anchor="t" anchorCtr="0"/>
          <a:lstStyle>
            <a:lvl1pPr lvl="0" algn="r" rtl="0">
              <a:spcBef>
                <a:spcPts val="0"/>
              </a:spcBef>
              <a:spcAft>
                <a:spcPts val="0"/>
              </a:spcAft>
              <a:buNone/>
              <a:defRPr sz="1333">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7" name="Google Shape;147;p25"/>
          <p:cNvSpPr txBox="1">
            <a:spLocks noGrp="1"/>
          </p:cNvSpPr>
          <p:nvPr>
            <p:ph type="subTitle" idx="4"/>
          </p:nvPr>
        </p:nvSpPr>
        <p:spPr>
          <a:xfrm>
            <a:off x="-16400" y="6555533"/>
            <a:ext cx="10629200" cy="302400"/>
          </a:xfrm>
          <a:prstGeom prst="rect">
            <a:avLst/>
          </a:prstGeom>
          <a:noFill/>
          <a:ln>
            <a:noFill/>
          </a:ln>
        </p:spPr>
        <p:txBody>
          <a:bodyPr spcFirstLastPara="1" wrap="square" lIns="274300" tIns="45700" rIns="0" bIns="0" anchor="t" anchorCtr="0"/>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3308795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7/2/19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7">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7/2/19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edabit.com/challenge/kJQYTCCWSnzhXG9dn" TargetMode="External"/><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Minimum_viable_produ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8.3 Lesson Plan </a:t>
            </a:r>
            <a:r>
              <a:rPr lang="en-US" dirty="0"/>
              <a:t>–</a:t>
            </a:r>
            <a:r>
              <a:rPr dirty="0"/>
              <a:t> </a:t>
            </a:r>
            <a:br>
              <a:rPr lang="en-US" dirty="0"/>
            </a:br>
            <a:r>
              <a:rPr dirty="0"/>
              <a:t>Project Week (6:30 PM)</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2. Instructor Do: </a:t>
            </a:r>
            <a:br>
              <a:rPr lang="en-US" dirty="0"/>
            </a:br>
            <a:r>
              <a:rPr dirty="0"/>
              <a:t>Deployment (6:35 PM - 6:40 PM, (5 mins)</a:t>
            </a:r>
          </a:p>
        </p:txBody>
      </p:sp>
      <p:sp>
        <p:nvSpPr>
          <p:cNvPr id="3" name="Content Placeholder 2"/>
          <p:cNvSpPr>
            <a:spLocks noGrp="1"/>
          </p:cNvSpPr>
          <p:nvPr>
            <p:ph idx="1"/>
          </p:nvPr>
        </p:nvSpPr>
        <p:spPr/>
        <p:txBody>
          <a:bodyPr>
            <a:normAutofit fontScale="85000" lnSpcReduction="10000"/>
          </a:bodyPr>
          <a:lstStyle/>
          <a:p>
            <a:pPr lvl="1"/>
            <a:r>
              <a:rPr dirty="0"/>
              <a:t>In conjunction to always having at least part of their applications in a presentable state, students should have always have the latest working versions their apps deployed to </a:t>
            </a:r>
            <a:r>
              <a:rPr dirty="0" err="1"/>
              <a:t>Github</a:t>
            </a:r>
            <a:r>
              <a:rPr dirty="0"/>
              <a:t> Pages.</a:t>
            </a:r>
          </a:p>
          <a:p>
            <a:pPr lvl="1"/>
            <a:r>
              <a:rPr dirty="0"/>
              <a:t>It’s common for project groups to spend time building and polishing their applications only to run into issues on presentation day when attempting to deploy for the first time or for the first time in a while.</a:t>
            </a:r>
          </a:p>
          <a:p>
            <a:pPr lvl="1"/>
            <a:r>
              <a:rPr dirty="0"/>
              <a:t>By deploying early and often students ensure they:</a:t>
            </a:r>
          </a:p>
          <a:p>
            <a:pPr lvl="2"/>
            <a:r>
              <a:rPr dirty="0"/>
              <a:t>Have something they can demo at all times.</a:t>
            </a:r>
          </a:p>
          <a:p>
            <a:pPr lvl="2"/>
            <a:r>
              <a:rPr dirty="0"/>
              <a:t>Are in the mindset of only merging code that works and has been reviewed into the master branch.</a:t>
            </a:r>
          </a:p>
          <a:p>
            <a:pPr lvl="1"/>
            <a:r>
              <a:rPr dirty="0"/>
              <a:t>Make sure the class understands how to continuously deploy their master branches to </a:t>
            </a:r>
            <a:r>
              <a:rPr dirty="0" err="1"/>
              <a:t>Github</a:t>
            </a:r>
            <a:r>
              <a:rPr dirty="0"/>
              <a:t> pages.</a:t>
            </a:r>
          </a:p>
          <a:p>
            <a:pPr lvl="2"/>
            <a:r>
              <a:rPr dirty="0"/>
              <a:t>From the repo’s “Settings” page, navigate to “Options” from the left sidebar, scroll down to “</a:t>
            </a:r>
            <a:r>
              <a:rPr dirty="0" err="1"/>
              <a:t>Github</a:t>
            </a:r>
            <a:r>
              <a:rPr dirty="0"/>
              <a:t> Pages” and select “master branch” from the “source” dropdown.</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68173"/>
            <a:ext cx="9603275" cy="1685582"/>
          </a:xfrm>
        </p:spPr>
        <p:txBody>
          <a:bodyPr>
            <a:normAutofit/>
          </a:bodyPr>
          <a:lstStyle/>
          <a:p>
            <a:pPr marL="0" lvl="0" indent="0">
              <a:buNone/>
            </a:pPr>
            <a:r>
              <a:rPr dirty="0"/>
              <a:t>2. Instructor Do: </a:t>
            </a:r>
            <a:br>
              <a:rPr lang="en-US" dirty="0"/>
            </a:br>
            <a:r>
              <a:rPr dirty="0"/>
              <a:t>Deployment </a:t>
            </a:r>
            <a:br>
              <a:rPr lang="en-US" dirty="0"/>
            </a:br>
            <a:r>
              <a:rPr dirty="0"/>
              <a:t>(6:35 PM - 6:40 PM, (5 mins)</a:t>
            </a:r>
          </a:p>
        </p:txBody>
      </p:sp>
      <p:sp>
        <p:nvSpPr>
          <p:cNvPr id="3" name="Content Placeholder 2"/>
          <p:cNvSpPr>
            <a:spLocks noGrp="1"/>
          </p:cNvSpPr>
          <p:nvPr>
            <p:ph idx="1"/>
          </p:nvPr>
        </p:nvSpPr>
        <p:spPr/>
        <p:txBody>
          <a:bodyPr>
            <a:normAutofit fontScale="77500" lnSpcReduction="20000"/>
          </a:bodyPr>
          <a:lstStyle/>
          <a:p>
            <a:pPr lvl="1">
              <a:buNone/>
            </a:pPr>
            <a:r>
              <a:rPr lang="en-US" dirty="0" err="1"/>
              <a:t>Github</a:t>
            </a:r>
            <a:r>
              <a:rPr lang="en-US" dirty="0"/>
              <a:t> Pages</a:t>
            </a:r>
          </a:p>
          <a:p>
            <a:pPr lvl="2"/>
            <a:r>
              <a:rPr lang="en-US" dirty="0"/>
              <a:t>With this setting enabled, any code merged into master is automatically deployed to </a:t>
            </a:r>
            <a:r>
              <a:rPr lang="en-US" dirty="0" err="1"/>
              <a:t>Github</a:t>
            </a:r>
            <a:r>
              <a:rPr lang="en-US" dirty="0"/>
              <a:t> Pages.</a:t>
            </a:r>
          </a:p>
          <a:p>
            <a:pPr lvl="1"/>
            <a:r>
              <a:rPr lang="en-US" dirty="0"/>
              <a:t>Reiterate importance of protecting master. Explain that every time it’s updated, deployed project will update as well (continuous deployment!)</a:t>
            </a:r>
          </a:p>
          <a:p>
            <a:pPr lvl="1"/>
            <a:r>
              <a:rPr lang="en-US" dirty="0"/>
              <a:t>There are a few common issues students run into with their deployed applications they may not see locally. Slack out the following tips for students:</a:t>
            </a:r>
          </a:p>
          <a:p>
            <a:pPr lvl="2"/>
            <a:r>
              <a:rPr lang="en-US" dirty="0"/>
              <a:t>Use </a:t>
            </a:r>
            <a:r>
              <a:rPr lang="en-US" sz="1800" b="1" dirty="0">
                <a:latin typeface="Courier"/>
              </a:rPr>
              <a:t>https</a:t>
            </a:r>
            <a:r>
              <a:rPr lang="en-US" dirty="0"/>
              <a:t> instead of </a:t>
            </a:r>
            <a:r>
              <a:rPr lang="en-US" sz="1800" dirty="0">
                <a:latin typeface="Courier"/>
              </a:rPr>
              <a:t>http</a:t>
            </a:r>
            <a:r>
              <a:rPr lang="en-US" dirty="0"/>
              <a:t> for API calls. Locally either may work, but once deployed to </a:t>
            </a:r>
            <a:r>
              <a:rPr lang="en-US" dirty="0" err="1"/>
              <a:t>Github</a:t>
            </a:r>
            <a:r>
              <a:rPr lang="en-US" dirty="0"/>
              <a:t> Pages, </a:t>
            </a:r>
            <a:r>
              <a:rPr lang="en-US" sz="1800" dirty="0">
                <a:latin typeface="Courier"/>
              </a:rPr>
              <a:t>https</a:t>
            </a:r>
            <a:r>
              <a:rPr lang="en-US" dirty="0"/>
              <a:t> is required.</a:t>
            </a:r>
          </a:p>
          <a:p>
            <a:pPr lvl="2"/>
            <a:r>
              <a:rPr lang="en-US" dirty="0"/>
              <a:t>Make all file and folder names lower-cased from the start. Both Windows and Mac are case </a:t>
            </a:r>
            <a:r>
              <a:rPr lang="en-US" i="1" dirty="0"/>
              <a:t>insensitive</a:t>
            </a:r>
            <a:r>
              <a:rPr lang="en-US" dirty="0"/>
              <a:t> when it comes to file/folder names. But the web and Linux machines are </a:t>
            </a:r>
            <a:r>
              <a:rPr lang="en-US" i="1" dirty="0"/>
              <a:t>case-sensitive</a:t>
            </a:r>
            <a:r>
              <a:rPr lang="en-US" dirty="0"/>
              <a:t>.</a:t>
            </a:r>
          </a:p>
          <a:p>
            <a:pPr lvl="3"/>
            <a:r>
              <a:rPr lang="en-US" dirty="0"/>
              <a:t>e.g. </a:t>
            </a:r>
            <a:r>
              <a:rPr lang="en-US" sz="1800" dirty="0" err="1">
                <a:latin typeface="Courier"/>
              </a:rPr>
              <a:t>Sample.png</a:t>
            </a:r>
            <a:r>
              <a:rPr lang="en-US" dirty="0"/>
              <a:t> can be referenced as </a:t>
            </a:r>
            <a:r>
              <a:rPr lang="en-US" sz="1800" dirty="0" err="1">
                <a:latin typeface="Courier"/>
              </a:rPr>
              <a:t>sample.png</a:t>
            </a:r>
            <a:r>
              <a:rPr lang="en-US" dirty="0"/>
              <a:t> on Windows or Mac machines, but this will not work on GitHub pages.</a:t>
            </a:r>
          </a:p>
          <a:p>
            <a:pPr lvl="2"/>
            <a:r>
              <a:rPr lang="en-US" dirty="0"/>
              <a:t>Make sure you have an </a:t>
            </a:r>
            <a:r>
              <a:rPr lang="en-US" sz="1800" dirty="0" err="1">
                <a:latin typeface="Courier"/>
              </a:rPr>
              <a:t>index.html</a:t>
            </a:r>
            <a:r>
              <a:rPr lang="en-US" dirty="0"/>
              <a:t> in the root directory. </a:t>
            </a:r>
            <a:r>
              <a:rPr lang="en-US" dirty="0" err="1"/>
              <a:t>Github</a:t>
            </a:r>
            <a:r>
              <a:rPr lang="en-US" dirty="0"/>
              <a:t> Pages looks for this file to serve first when the website is loaded. The file </a:t>
            </a:r>
            <a:r>
              <a:rPr lang="en-US" i="1" dirty="0"/>
              <a:t>must</a:t>
            </a:r>
            <a:r>
              <a:rPr lang="en-US" dirty="0"/>
              <a:t> be named </a:t>
            </a:r>
            <a:r>
              <a:rPr lang="en-US" sz="1800" dirty="0" err="1">
                <a:latin typeface="Courier"/>
              </a:rPr>
              <a:t>index.html</a:t>
            </a:r>
            <a:r>
              <a:rPr lang="en-US" dirty="0"/>
              <a:t> and </a:t>
            </a:r>
            <a:r>
              <a:rPr lang="en-US" i="1" dirty="0"/>
              <a:t>must</a:t>
            </a:r>
            <a:r>
              <a:rPr lang="en-US" dirty="0"/>
              <a:t> be located in the root directory.</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9836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0421"/>
            <a:ext cx="9603275" cy="1433334"/>
          </a:xfrm>
        </p:spPr>
        <p:txBody>
          <a:bodyPr>
            <a:normAutofit/>
          </a:bodyPr>
          <a:lstStyle/>
          <a:p>
            <a:pPr marL="0" lvl="0" indent="0">
              <a:buNone/>
            </a:pPr>
            <a:r>
              <a:rPr dirty="0"/>
              <a:t>3. Students Do: </a:t>
            </a:r>
            <a:br>
              <a:rPr lang="en-US" dirty="0"/>
            </a:br>
            <a:r>
              <a:rPr dirty="0"/>
              <a:t>Continuous Deployment </a:t>
            </a:r>
            <a:br>
              <a:rPr lang="en-US" dirty="0"/>
            </a:br>
            <a:r>
              <a:rPr dirty="0"/>
              <a:t>(6:40 PM - 6:50 PM, (10 mins)</a:t>
            </a:r>
          </a:p>
        </p:txBody>
      </p:sp>
      <p:sp>
        <p:nvSpPr>
          <p:cNvPr id="3" name="Content Placeholder 2"/>
          <p:cNvSpPr>
            <a:spLocks noGrp="1"/>
          </p:cNvSpPr>
          <p:nvPr>
            <p:ph idx="1"/>
          </p:nvPr>
        </p:nvSpPr>
        <p:spPr/>
        <p:txBody>
          <a:bodyPr>
            <a:noAutofit/>
          </a:bodyPr>
          <a:lstStyle/>
          <a:p>
            <a:pPr lvl="1"/>
            <a:r>
              <a:rPr dirty="0">
                <a:latin typeface="Courier"/>
              </a:rPr>
              <a:t>08-project-1/09-Stu_Continuous-Deployment</a:t>
            </a:r>
            <a:endParaRPr dirty="0"/>
          </a:p>
          <a:p>
            <a:pPr lvl="1"/>
            <a:r>
              <a:rPr b="1" dirty="0"/>
              <a:t>Instructions</a:t>
            </a:r>
            <a:r>
              <a:rPr dirty="0"/>
              <a:t>:</a:t>
            </a:r>
          </a:p>
          <a:p>
            <a:pPr marL="1270000" lvl="0" indent="0">
              <a:buNone/>
            </a:pPr>
            <a:r>
              <a:rPr sz="1800" dirty="0">
                <a:latin typeface="Courier"/>
              </a:rPr>
              <a:t>Part I**: Protect Master
Part II**: Set Up Continuous Deployment
**Hints**:
* Ensure the there's an `</a:t>
            </a:r>
            <a:r>
              <a:rPr sz="1800" dirty="0" err="1">
                <a:latin typeface="Courier"/>
              </a:rPr>
              <a:t>index.html</a:t>
            </a:r>
            <a:r>
              <a:rPr sz="1800" dirty="0">
                <a:latin typeface="Courier"/>
              </a:rPr>
              <a:t>` file at the root of the repo. </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3821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0421"/>
            <a:ext cx="9603275" cy="1433334"/>
          </a:xfrm>
        </p:spPr>
        <p:txBody>
          <a:bodyPr/>
          <a:lstStyle/>
          <a:p>
            <a:pPr marL="0" lvl="0" indent="0">
              <a:buNone/>
            </a:pPr>
            <a:r>
              <a:rPr dirty="0"/>
              <a:t>4. Instructor Do: </a:t>
            </a:r>
            <a:br>
              <a:rPr lang="en-US" dirty="0"/>
            </a:br>
            <a:r>
              <a:rPr dirty="0"/>
              <a:t>Finish MVP </a:t>
            </a:r>
            <a:br>
              <a:rPr lang="en-US" dirty="0"/>
            </a:br>
            <a:r>
              <a:rPr dirty="0"/>
              <a:t>(6:50 PM </a:t>
            </a:r>
            <a:r>
              <a:rPr lang="en-US" dirty="0"/>
              <a:t>–</a:t>
            </a:r>
            <a:r>
              <a:rPr dirty="0"/>
              <a:t> </a:t>
            </a:r>
            <a:r>
              <a:rPr lang="en-US" dirty="0"/>
              <a:t>7:00</a:t>
            </a:r>
            <a:r>
              <a:rPr dirty="0"/>
              <a:t> PM, (</a:t>
            </a:r>
            <a:r>
              <a:rPr lang="en-US" dirty="0"/>
              <a:t>10</a:t>
            </a:r>
            <a:r>
              <a:rPr dirty="0"/>
              <a:t> mins)</a:t>
            </a:r>
          </a:p>
        </p:txBody>
      </p:sp>
      <p:sp>
        <p:nvSpPr>
          <p:cNvPr id="3" name="Content Placeholder 2"/>
          <p:cNvSpPr>
            <a:spLocks noGrp="1"/>
          </p:cNvSpPr>
          <p:nvPr>
            <p:ph idx="1"/>
          </p:nvPr>
        </p:nvSpPr>
        <p:spPr/>
        <p:txBody>
          <a:bodyPr>
            <a:normAutofit fontScale="77500" lnSpcReduction="20000"/>
          </a:bodyPr>
          <a:lstStyle/>
          <a:p>
            <a:pPr lvl="1"/>
            <a:r>
              <a:rPr dirty="0"/>
              <a:t>Explain to the class that in order to ensure that they have something they can demo on presentation day, </a:t>
            </a:r>
            <a:endParaRPr lang="en-US" dirty="0"/>
          </a:p>
          <a:p>
            <a:pPr lvl="1"/>
            <a:r>
              <a:rPr dirty="0"/>
              <a:t>it’s advised that they stop adding features two days beforehand.</a:t>
            </a:r>
          </a:p>
          <a:p>
            <a:pPr lvl="1"/>
            <a:r>
              <a:rPr dirty="0"/>
              <a:t>No longer adding features days before presentations may seem counter-productive, </a:t>
            </a:r>
            <a:endParaRPr lang="en-US" dirty="0"/>
          </a:p>
          <a:p>
            <a:pPr lvl="1"/>
            <a:r>
              <a:rPr dirty="0"/>
              <a:t>but explain that it’s to help ensure that any features that they already have pushed up to master are working properly.</a:t>
            </a:r>
          </a:p>
          <a:p>
            <a:pPr lvl="1"/>
            <a:r>
              <a:rPr dirty="0"/>
              <a:t>Historically, it’s common for project groups to break their applications on or shortly before presentation day </a:t>
            </a:r>
            <a:endParaRPr lang="en-US" dirty="0"/>
          </a:p>
          <a:p>
            <a:pPr lvl="1"/>
            <a:r>
              <a:rPr dirty="0"/>
              <a:t>trying to squeeze in last minute functionality.</a:t>
            </a:r>
          </a:p>
          <a:p>
            <a:pPr lvl="1"/>
            <a:r>
              <a:rPr dirty="0"/>
              <a:t>Inform the class that groups should test every bit of functionality that has been completed so far and polish up all existing functionality.</a:t>
            </a:r>
          </a:p>
          <a:p>
            <a:pPr lvl="1"/>
            <a:r>
              <a:rPr dirty="0"/>
              <a:t>Groups should also begin to prepare their project presentations.</a:t>
            </a:r>
          </a:p>
          <a:p>
            <a:pPr lvl="2"/>
            <a:r>
              <a:rPr dirty="0"/>
              <a:t>Groups should have a </a:t>
            </a:r>
            <a:r>
              <a:rPr dirty="0" err="1"/>
              <a:t>Powerpoint</a:t>
            </a:r>
            <a:r>
              <a:rPr dirty="0"/>
              <a:t> (or similar) presentation prepared.</a:t>
            </a:r>
          </a:p>
          <a:p>
            <a:pPr lvl="2"/>
            <a:r>
              <a:rPr dirty="0"/>
              <a:t>Every member of each group should be prepared to speak during the presentation.</a:t>
            </a:r>
          </a:p>
          <a:p>
            <a:pPr lvl="2"/>
            <a:r>
              <a:rPr dirty="0"/>
              <a:t>Groups should not expect to demonstrate their actual code, instead they should be ready to tell a story about their applications. E.g. motivations for the project idea, issues they ran into, next steps, etc.</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5. Groups Do: Project Work! </a:t>
            </a:r>
            <a:br>
              <a:rPr lang="en-US" dirty="0"/>
            </a:br>
            <a:r>
              <a:rPr dirty="0"/>
              <a:t>(</a:t>
            </a:r>
            <a:r>
              <a:rPr lang="en-US" dirty="0"/>
              <a:t>7:00</a:t>
            </a:r>
            <a:r>
              <a:rPr dirty="0"/>
              <a:t> PM </a:t>
            </a:r>
            <a:r>
              <a:rPr lang="en-US" dirty="0"/>
              <a:t>–</a:t>
            </a:r>
            <a:r>
              <a:rPr dirty="0"/>
              <a:t> </a:t>
            </a:r>
            <a:r>
              <a:rPr lang="en-US" dirty="0"/>
              <a:t>8:3</a:t>
            </a:r>
            <a:r>
              <a:rPr dirty="0"/>
              <a:t>0 PM, (</a:t>
            </a:r>
            <a:r>
              <a:rPr lang="en-US" dirty="0"/>
              <a:t>90</a:t>
            </a:r>
            <a:r>
              <a:rPr dirty="0"/>
              <a:t> mins)</a:t>
            </a:r>
          </a:p>
        </p:txBody>
      </p:sp>
      <p:sp>
        <p:nvSpPr>
          <p:cNvPr id="3" name="Content Placeholder 2"/>
          <p:cNvSpPr>
            <a:spLocks noGrp="1"/>
          </p:cNvSpPr>
          <p:nvPr>
            <p:ph idx="1"/>
          </p:nvPr>
        </p:nvSpPr>
        <p:spPr/>
        <p:txBody>
          <a:bodyPr/>
          <a:lstStyle/>
          <a:p>
            <a:pPr lvl="1"/>
            <a:r>
              <a:t>Students should continue working on projects.</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72967"/>
            <a:ext cx="9603275" cy="1380788"/>
          </a:xfrm>
        </p:spPr>
        <p:txBody>
          <a:bodyPr>
            <a:normAutofit fontScale="90000"/>
          </a:bodyPr>
          <a:lstStyle/>
          <a:p>
            <a:pPr marL="0" lvl="0" indent="0">
              <a:buNone/>
            </a:pPr>
            <a:r>
              <a:rPr dirty="0"/>
              <a:t>8. Groups Do: </a:t>
            </a:r>
            <a:br>
              <a:rPr lang="en-US" dirty="0"/>
            </a:br>
            <a:r>
              <a:rPr dirty="0"/>
              <a:t>Micro Presentations! </a:t>
            </a:r>
            <a:br>
              <a:rPr lang="en-US" dirty="0"/>
            </a:br>
            <a:r>
              <a:rPr dirty="0"/>
              <a:t>(</a:t>
            </a:r>
            <a:r>
              <a:rPr lang="en-US" dirty="0"/>
              <a:t>8:30</a:t>
            </a:r>
            <a:r>
              <a:rPr dirty="0"/>
              <a:t> PM </a:t>
            </a:r>
            <a:r>
              <a:rPr lang="en-US" dirty="0"/>
              <a:t>–</a:t>
            </a:r>
            <a:r>
              <a:rPr dirty="0"/>
              <a:t> </a:t>
            </a:r>
            <a:r>
              <a:rPr lang="en-US" dirty="0"/>
              <a:t>9:00</a:t>
            </a:r>
            <a:r>
              <a:rPr dirty="0"/>
              <a:t> PM, (</a:t>
            </a:r>
            <a:r>
              <a:rPr lang="en-US" dirty="0"/>
              <a:t>30</a:t>
            </a:r>
            <a:r>
              <a:rPr dirty="0"/>
              <a:t> mins)</a:t>
            </a:r>
          </a:p>
        </p:txBody>
      </p:sp>
      <p:sp>
        <p:nvSpPr>
          <p:cNvPr id="3" name="Content Placeholder 2"/>
          <p:cNvSpPr>
            <a:spLocks noGrp="1"/>
          </p:cNvSpPr>
          <p:nvPr>
            <p:ph idx="1"/>
          </p:nvPr>
        </p:nvSpPr>
        <p:spPr/>
        <p:txBody>
          <a:bodyPr>
            <a:normAutofit lnSpcReduction="10000"/>
          </a:bodyPr>
          <a:lstStyle/>
          <a:p>
            <a:pPr lvl="1"/>
            <a:r>
              <a:rPr dirty="0"/>
              <a:t>Spend the last part of class having students give quick micro-presentations of their projects.</a:t>
            </a:r>
          </a:p>
          <a:p>
            <a:pPr lvl="1"/>
            <a:r>
              <a:rPr dirty="0"/>
              <a:t>Make sure each group can tell you the absolute minimum they hope to have done by presentation day. </a:t>
            </a:r>
            <a:endParaRPr lang="en-US" dirty="0"/>
          </a:p>
          <a:p>
            <a:pPr lvl="1"/>
            <a:r>
              <a:rPr dirty="0"/>
              <a:t>Manage expectations around any project ideas which feel overly ambitions.</a:t>
            </a:r>
          </a:p>
          <a:p>
            <a:pPr lvl="1"/>
            <a:r>
              <a:rPr dirty="0"/>
              <a:t>Once each group has presented their overall idea, give the rest of the class an opportunity to ask questions. If there are none, feel free to ask any of the following:</a:t>
            </a:r>
          </a:p>
          <a:p>
            <a:pPr lvl="2"/>
            <a:r>
              <a:rPr dirty="0"/>
              <a:t>How do you plan to split up the work?</a:t>
            </a:r>
          </a:p>
          <a:p>
            <a:pPr lvl="2"/>
            <a:r>
              <a:rPr dirty="0"/>
              <a:t>Who’s group leader?</a:t>
            </a:r>
          </a:p>
          <a:p>
            <a:pPr lvl="2"/>
            <a:r>
              <a:rPr dirty="0"/>
              <a:t>How are things going so far?</a:t>
            </a:r>
          </a:p>
          <a:p>
            <a:pPr lvl="2"/>
            <a:r>
              <a:rPr dirty="0"/>
              <a:t>How did you come up with the idea?</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F5BEF-E626-E045-8EDC-0A25046B9E5C}"/>
              </a:ext>
            </a:extLst>
          </p:cNvPr>
          <p:cNvSpPr>
            <a:spLocks noGrp="1"/>
          </p:cNvSpPr>
          <p:nvPr>
            <p:ph type="title"/>
          </p:nvPr>
        </p:nvSpPr>
        <p:spPr/>
        <p:txBody>
          <a:bodyPr/>
          <a:lstStyle/>
          <a:p>
            <a:r>
              <a:rPr lang="en-US" dirty="0"/>
              <a:t>Micro Presentation:</a:t>
            </a:r>
          </a:p>
        </p:txBody>
      </p:sp>
      <p:sp>
        <p:nvSpPr>
          <p:cNvPr id="3" name="Content Placeholder 2">
            <a:extLst>
              <a:ext uri="{FF2B5EF4-FFF2-40B4-BE49-F238E27FC236}">
                <a16:creationId xmlns:a16="http://schemas.microsoft.com/office/drawing/2014/main" id="{1A2B0755-D027-1E4B-BAC4-CF8329967236}"/>
              </a:ext>
            </a:extLst>
          </p:cNvPr>
          <p:cNvSpPr>
            <a:spLocks noGrp="1"/>
          </p:cNvSpPr>
          <p:nvPr>
            <p:ph idx="1"/>
          </p:nvPr>
        </p:nvSpPr>
        <p:spPr/>
        <p:txBody>
          <a:bodyPr>
            <a:normAutofit/>
          </a:bodyPr>
          <a:lstStyle/>
          <a:p>
            <a:pPr lvl="1"/>
            <a:r>
              <a:rPr lang="en-US" dirty="0"/>
              <a:t>Team Name</a:t>
            </a:r>
          </a:p>
          <a:p>
            <a:pPr lvl="1"/>
            <a:r>
              <a:rPr lang="en-US" dirty="0"/>
              <a:t>Team Members</a:t>
            </a:r>
          </a:p>
          <a:p>
            <a:pPr lvl="1"/>
            <a:r>
              <a:rPr lang="en-US" dirty="0"/>
              <a:t>Project Name</a:t>
            </a:r>
          </a:p>
          <a:p>
            <a:pPr lvl="1"/>
            <a:r>
              <a:rPr lang="en-US" dirty="0"/>
              <a:t>Project Description</a:t>
            </a:r>
          </a:p>
          <a:p>
            <a:pPr lvl="1"/>
            <a:r>
              <a:rPr lang="en-US"/>
              <a:t>Two APIs</a:t>
            </a:r>
            <a:endParaRPr lang="en-US" dirty="0"/>
          </a:p>
          <a:p>
            <a:pPr lvl="1"/>
            <a:r>
              <a:rPr lang="en-US" dirty="0"/>
              <a:t>Minimum Viable Product</a:t>
            </a:r>
          </a:p>
          <a:p>
            <a:pPr lvl="1"/>
            <a:endParaRPr lang="en-US" dirty="0"/>
          </a:p>
          <a:p>
            <a:endParaRPr lang="en-US" dirty="0"/>
          </a:p>
        </p:txBody>
      </p:sp>
    </p:spTree>
    <p:extLst>
      <p:ext uri="{BB962C8B-B14F-4D97-AF65-F5344CB8AC3E}">
        <p14:creationId xmlns:p14="http://schemas.microsoft.com/office/powerpoint/2010/main" val="756731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0F4D8-7640-904F-BB43-3B3C00315048}"/>
              </a:ext>
            </a:extLst>
          </p:cNvPr>
          <p:cNvSpPr>
            <a:spLocks noGrp="1"/>
          </p:cNvSpPr>
          <p:nvPr>
            <p:ph type="title"/>
          </p:nvPr>
        </p:nvSpPr>
        <p:spPr>
          <a:xfrm>
            <a:off x="365767" y="1786759"/>
            <a:ext cx="11460400" cy="2054274"/>
          </a:xfrm>
        </p:spPr>
        <p:txBody>
          <a:bodyPr>
            <a:normAutofit fontScale="90000"/>
          </a:bodyPr>
          <a:lstStyle/>
          <a:p>
            <a:r>
              <a:rPr lang="en-US" dirty="0"/>
              <a:t>NO CLASS THURSDAY</a:t>
            </a:r>
            <a:br>
              <a:rPr lang="en-US" dirty="0"/>
            </a:br>
            <a:r>
              <a:rPr lang="en-US" dirty="0"/>
              <a:t>See you</a:t>
            </a:r>
            <a:br>
              <a:rPr lang="en-US" dirty="0"/>
            </a:br>
            <a:r>
              <a:rPr lang="en-US" dirty="0"/>
              <a:t>9:30 am </a:t>
            </a:r>
            <a:br>
              <a:rPr lang="en-US" dirty="0"/>
            </a:br>
            <a:r>
              <a:rPr lang="en-US" dirty="0"/>
              <a:t>Saturday, July 6th</a:t>
            </a:r>
          </a:p>
        </p:txBody>
      </p:sp>
      <p:sp>
        <p:nvSpPr>
          <p:cNvPr id="3" name="Subtitle 2">
            <a:extLst>
              <a:ext uri="{FF2B5EF4-FFF2-40B4-BE49-F238E27FC236}">
                <a16:creationId xmlns:a16="http://schemas.microsoft.com/office/drawing/2014/main" id="{C01B07AA-0A56-5642-A20F-B0473D1FFB2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24326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69"/>
          <p:cNvSpPr txBox="1">
            <a:spLocks noGrp="1"/>
          </p:cNvSpPr>
          <p:nvPr>
            <p:ph type="title"/>
          </p:nvPr>
        </p:nvSpPr>
        <p:spPr>
          <a:xfrm>
            <a:off x="365767" y="2784633"/>
            <a:ext cx="11460400" cy="1056400"/>
          </a:xfrm>
          <a:prstGeom prst="rect">
            <a:avLst/>
          </a:prstGeom>
        </p:spPr>
        <p:txBody>
          <a:bodyPr spcFirstLastPara="1" vert="horz" wrap="square" lIns="121900" tIns="121900" rIns="121900" bIns="121900" rtlCol="0" anchor="t" anchorCtr="0">
            <a:noAutofit/>
          </a:bodyPr>
          <a:lstStyle/>
          <a:p>
            <a:r>
              <a:rPr lang="en" dirty="0" err="1"/>
              <a:t>PreClass</a:t>
            </a:r>
            <a:r>
              <a:rPr lang="en" dirty="0"/>
              <a:t> Challenge</a:t>
            </a:r>
            <a:endParaRPr dirty="0"/>
          </a:p>
        </p:txBody>
      </p:sp>
    </p:spTree>
    <p:extLst>
      <p:ext uri="{BB962C8B-B14F-4D97-AF65-F5344CB8AC3E}">
        <p14:creationId xmlns:p14="http://schemas.microsoft.com/office/powerpoint/2010/main" val="1365863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9CA3-489C-9B44-B7EE-1BF023EC2EAC}"/>
              </a:ext>
            </a:extLst>
          </p:cNvPr>
          <p:cNvSpPr>
            <a:spLocks noGrp="1"/>
          </p:cNvSpPr>
          <p:nvPr>
            <p:ph type="title"/>
          </p:nvPr>
        </p:nvSpPr>
        <p:spPr/>
        <p:txBody>
          <a:bodyPr>
            <a:normAutofit fontScale="90000"/>
          </a:bodyPr>
          <a:lstStyle/>
          <a:p>
            <a:r>
              <a:rPr lang="en-US" dirty="0"/>
              <a:t>Reverse an Array (6:00 – 6:20 pm)</a:t>
            </a:r>
          </a:p>
        </p:txBody>
      </p:sp>
      <p:sp>
        <p:nvSpPr>
          <p:cNvPr id="4" name="Subtitle 3">
            <a:extLst>
              <a:ext uri="{FF2B5EF4-FFF2-40B4-BE49-F238E27FC236}">
                <a16:creationId xmlns:a16="http://schemas.microsoft.com/office/drawing/2014/main" id="{F79A279D-C4ED-AF47-A820-D3C623D3B9A3}"/>
              </a:ext>
            </a:extLst>
          </p:cNvPr>
          <p:cNvSpPr>
            <a:spLocks noGrp="1"/>
          </p:cNvSpPr>
          <p:nvPr>
            <p:ph type="subTitle" idx="2"/>
          </p:nvPr>
        </p:nvSpPr>
        <p:spPr/>
        <p:txBody>
          <a:bodyPr/>
          <a:lstStyle/>
          <a:p>
            <a:endParaRPr lang="en-US"/>
          </a:p>
        </p:txBody>
      </p:sp>
      <p:pic>
        <p:nvPicPr>
          <p:cNvPr id="6" name="Picture 5" descr="A screenshot of a cell phone&#10;&#10;Description automatically generated">
            <a:extLst>
              <a:ext uri="{FF2B5EF4-FFF2-40B4-BE49-F238E27FC236}">
                <a16:creationId xmlns:a16="http://schemas.microsoft.com/office/drawing/2014/main" id="{80E6C2B7-FE24-3043-B3BC-1BE9F96DD0D4}"/>
              </a:ext>
            </a:extLst>
          </p:cNvPr>
          <p:cNvPicPr>
            <a:picLocks noChangeAspect="1"/>
          </p:cNvPicPr>
          <p:nvPr/>
        </p:nvPicPr>
        <p:blipFill>
          <a:blip r:embed="rId2"/>
          <a:stretch>
            <a:fillRect/>
          </a:stretch>
        </p:blipFill>
        <p:spPr>
          <a:xfrm>
            <a:off x="285751" y="957193"/>
            <a:ext cx="6958000" cy="4986407"/>
          </a:xfrm>
          <a:prstGeom prst="rect">
            <a:avLst/>
          </a:prstGeom>
        </p:spPr>
      </p:pic>
      <p:sp>
        <p:nvSpPr>
          <p:cNvPr id="20" name="TextBox 19">
            <a:extLst>
              <a:ext uri="{FF2B5EF4-FFF2-40B4-BE49-F238E27FC236}">
                <a16:creationId xmlns:a16="http://schemas.microsoft.com/office/drawing/2014/main" id="{E72BBE83-F791-9546-A584-5B99B3D3B98D}"/>
              </a:ext>
            </a:extLst>
          </p:cNvPr>
          <p:cNvSpPr txBox="1"/>
          <p:nvPr/>
        </p:nvSpPr>
        <p:spPr>
          <a:xfrm>
            <a:off x="7515225" y="1400175"/>
            <a:ext cx="5163593" cy="369332"/>
          </a:xfrm>
          <a:prstGeom prst="rect">
            <a:avLst/>
          </a:prstGeom>
          <a:noFill/>
        </p:spPr>
        <p:txBody>
          <a:bodyPr wrap="none" rtlCol="0">
            <a:spAutoFit/>
          </a:bodyPr>
          <a:lstStyle/>
          <a:p>
            <a:r>
              <a:rPr lang="en-US" dirty="0">
                <a:hlinkClick r:id="rId3"/>
              </a:rPr>
              <a:t>https://edabit.com/challenge/kJQYTCCWSnzhXG9dn</a:t>
            </a:r>
            <a:endParaRPr lang="en-US" dirty="0"/>
          </a:p>
        </p:txBody>
      </p:sp>
      <p:sp>
        <p:nvSpPr>
          <p:cNvPr id="21" name="TextBox 20">
            <a:extLst>
              <a:ext uri="{FF2B5EF4-FFF2-40B4-BE49-F238E27FC236}">
                <a16:creationId xmlns:a16="http://schemas.microsoft.com/office/drawing/2014/main" id="{5D84AFC9-1FBB-3242-88A2-87B7F7877DBE}"/>
              </a:ext>
            </a:extLst>
          </p:cNvPr>
          <p:cNvSpPr txBox="1"/>
          <p:nvPr/>
        </p:nvSpPr>
        <p:spPr>
          <a:xfrm>
            <a:off x="7658100" y="2114550"/>
            <a:ext cx="3743332" cy="2031325"/>
          </a:xfrm>
          <a:prstGeom prst="rect">
            <a:avLst/>
          </a:prstGeom>
          <a:noFill/>
        </p:spPr>
        <p:txBody>
          <a:bodyPr wrap="none" rtlCol="0">
            <a:spAutoFit/>
          </a:bodyPr>
          <a:lstStyle/>
          <a:p>
            <a:r>
              <a:rPr lang="en-US" dirty="0"/>
              <a:t>Don’t use the </a:t>
            </a:r>
            <a:r>
              <a:rPr lang="en-US" dirty="0" err="1"/>
              <a:t>Array.reverse</a:t>
            </a:r>
            <a:r>
              <a:rPr lang="en-US" dirty="0"/>
              <a:t>() function</a:t>
            </a:r>
          </a:p>
          <a:p>
            <a:endParaRPr lang="en-US" dirty="0"/>
          </a:p>
          <a:p>
            <a:r>
              <a:rPr lang="en-US" dirty="0"/>
              <a:t>Hint: Iterate over the array backwards</a:t>
            </a:r>
          </a:p>
          <a:p>
            <a:endParaRPr lang="en-US" dirty="0"/>
          </a:p>
          <a:p>
            <a:r>
              <a:rPr lang="en-US" dirty="0"/>
              <a:t>Hint: Create a second array to return</a:t>
            </a:r>
          </a:p>
          <a:p>
            <a:endParaRPr lang="en-US" dirty="0"/>
          </a:p>
          <a:p>
            <a:r>
              <a:rPr lang="en-US" dirty="0"/>
              <a:t>Extra: Reverse the array in place</a:t>
            </a:r>
          </a:p>
        </p:txBody>
      </p:sp>
    </p:spTree>
    <p:extLst>
      <p:ext uri="{BB962C8B-B14F-4D97-AF65-F5344CB8AC3E}">
        <p14:creationId xmlns:p14="http://schemas.microsoft.com/office/powerpoint/2010/main" val="3674077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9CA3-489C-9B44-B7EE-1BF023EC2EAC}"/>
              </a:ext>
            </a:extLst>
          </p:cNvPr>
          <p:cNvSpPr>
            <a:spLocks noGrp="1"/>
          </p:cNvSpPr>
          <p:nvPr>
            <p:ph type="title"/>
          </p:nvPr>
        </p:nvSpPr>
        <p:spPr/>
        <p:txBody>
          <a:bodyPr>
            <a:normAutofit fontScale="90000"/>
          </a:bodyPr>
          <a:lstStyle/>
          <a:p>
            <a:r>
              <a:rPr lang="en-US" dirty="0"/>
              <a:t>Reverse an Array</a:t>
            </a:r>
          </a:p>
        </p:txBody>
      </p:sp>
      <p:sp>
        <p:nvSpPr>
          <p:cNvPr id="4" name="Subtitle 3">
            <a:extLst>
              <a:ext uri="{FF2B5EF4-FFF2-40B4-BE49-F238E27FC236}">
                <a16:creationId xmlns:a16="http://schemas.microsoft.com/office/drawing/2014/main" id="{F79A279D-C4ED-AF47-A820-D3C623D3B9A3}"/>
              </a:ext>
            </a:extLst>
          </p:cNvPr>
          <p:cNvSpPr>
            <a:spLocks noGrp="1"/>
          </p:cNvSpPr>
          <p:nvPr>
            <p:ph type="subTitle" idx="2"/>
          </p:nvPr>
        </p:nvSpPr>
        <p:spPr/>
        <p:txBody>
          <a:bodyPr/>
          <a:lstStyle/>
          <a:p>
            <a:endParaRPr lang="en-US"/>
          </a:p>
        </p:txBody>
      </p:sp>
      <p:sp>
        <p:nvSpPr>
          <p:cNvPr id="8" name="TextBox 7">
            <a:extLst>
              <a:ext uri="{FF2B5EF4-FFF2-40B4-BE49-F238E27FC236}">
                <a16:creationId xmlns:a16="http://schemas.microsoft.com/office/drawing/2014/main" id="{520F576D-6172-C34C-AFBD-C80DC5A64865}"/>
              </a:ext>
            </a:extLst>
          </p:cNvPr>
          <p:cNvSpPr txBox="1"/>
          <p:nvPr/>
        </p:nvSpPr>
        <p:spPr>
          <a:xfrm>
            <a:off x="1728788" y="1371600"/>
            <a:ext cx="7949612" cy="2677656"/>
          </a:xfrm>
          <a:prstGeom prst="rect">
            <a:avLst/>
          </a:prstGeom>
          <a:noFill/>
        </p:spPr>
        <p:txBody>
          <a:bodyPr wrap="none" rtlCol="0">
            <a:spAutoFit/>
          </a:bodyPr>
          <a:lstStyle/>
          <a:p>
            <a:r>
              <a:rPr lang="en-US" sz="2800" dirty="0">
                <a:latin typeface="Courier New" panose="02070309020205020404" pitchFamily="49" charset="0"/>
                <a:cs typeface="Courier New" panose="02070309020205020404" pitchFamily="49" charset="0"/>
              </a:rPr>
              <a:t>function reverse(</a:t>
            </a:r>
            <a:r>
              <a:rPr lang="en-US" sz="2800" dirty="0" err="1">
                <a:latin typeface="Courier New" panose="02070309020205020404" pitchFamily="49" charset="0"/>
                <a:cs typeface="Courier New" panose="02070309020205020404" pitchFamily="49" charset="0"/>
              </a:rPr>
              <a:t>arr</a:t>
            </a:r>
            <a:r>
              <a:rPr lang="en-US" sz="2800" dirty="0">
                <a:latin typeface="Courier New" panose="02070309020205020404" pitchFamily="49" charset="0"/>
                <a:cs typeface="Courier New" panose="02070309020205020404" pitchFamily="49" charset="0"/>
              </a:rPr>
              <a:t>) {</a:t>
            </a:r>
          </a:p>
          <a:p>
            <a:r>
              <a:rPr lang="en-US" sz="2800" dirty="0">
                <a:latin typeface="Courier New" panose="02070309020205020404" pitchFamily="49" charset="0"/>
                <a:cs typeface="Courier New" panose="02070309020205020404" pitchFamily="49" charset="0"/>
              </a:rPr>
              <a:t>	let result = [];</a:t>
            </a:r>
          </a:p>
          <a:p>
            <a:r>
              <a:rPr lang="en-US" sz="2800" dirty="0">
                <a:latin typeface="Courier New" panose="02070309020205020404" pitchFamily="49" charset="0"/>
                <a:cs typeface="Courier New" panose="02070309020205020404" pitchFamily="49" charset="0"/>
              </a:rPr>
              <a:t>	for(</a:t>
            </a:r>
            <a:r>
              <a:rPr lang="en-US" sz="2800" b="1" dirty="0">
                <a:latin typeface="Courier New" panose="02070309020205020404" pitchFamily="49" charset="0"/>
                <a:cs typeface="Courier New" panose="02070309020205020404" pitchFamily="49" charset="0"/>
              </a:rPr>
              <a:t>let </a:t>
            </a:r>
            <a:r>
              <a:rPr lang="en-US" sz="2800" b="1" dirty="0" err="1">
                <a:latin typeface="Courier New" panose="02070309020205020404" pitchFamily="49" charset="0"/>
                <a:cs typeface="Courier New" panose="02070309020205020404" pitchFamily="49" charset="0"/>
              </a:rPr>
              <a:t>i</a:t>
            </a:r>
            <a:r>
              <a:rPr lang="en-US" sz="2800" b="1" dirty="0">
                <a:latin typeface="Courier New" panose="02070309020205020404" pitchFamily="49" charset="0"/>
                <a:cs typeface="Courier New" panose="02070309020205020404" pitchFamily="49" charset="0"/>
              </a:rPr>
              <a:t>=arr.length-1; </a:t>
            </a:r>
            <a:r>
              <a:rPr lang="en-US" sz="2800" b="1" dirty="0" err="1">
                <a:latin typeface="Courier New" panose="02070309020205020404" pitchFamily="49" charset="0"/>
                <a:cs typeface="Courier New" panose="02070309020205020404" pitchFamily="49" charset="0"/>
              </a:rPr>
              <a:t>i</a:t>
            </a:r>
            <a:r>
              <a:rPr lang="en-US" sz="2800" b="1" dirty="0">
                <a:latin typeface="Courier New" panose="02070309020205020404" pitchFamily="49" charset="0"/>
                <a:cs typeface="Courier New" panose="02070309020205020404" pitchFamily="49" charset="0"/>
              </a:rPr>
              <a:t>&gt;=0; </a:t>
            </a:r>
            <a:r>
              <a:rPr lang="en-US" sz="2800" b="1" dirty="0" err="1">
                <a:latin typeface="Courier New" panose="02070309020205020404" pitchFamily="49" charset="0"/>
                <a:cs typeface="Courier New" panose="02070309020205020404" pitchFamily="49" charset="0"/>
              </a:rPr>
              <a:t>i</a:t>
            </a:r>
            <a:r>
              <a:rPr lang="en-US" sz="2800" b="1" dirty="0">
                <a:latin typeface="Courier New" panose="02070309020205020404" pitchFamily="49" charset="0"/>
                <a:cs typeface="Courier New" panose="02070309020205020404" pitchFamily="49" charset="0"/>
              </a:rPr>
              <a:t>--</a:t>
            </a:r>
            <a:r>
              <a:rPr lang="en-US" sz="2800" dirty="0">
                <a:latin typeface="Courier New" panose="02070309020205020404" pitchFamily="49" charset="0"/>
                <a:cs typeface="Courier New" panose="02070309020205020404" pitchFamily="49" charset="0"/>
              </a:rPr>
              <a:t>)</a:t>
            </a:r>
          </a:p>
          <a:p>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result.push</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arr</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a:t>
            </a:r>
          </a:p>
          <a:p>
            <a:r>
              <a:rPr lang="en-US" sz="2800" dirty="0">
                <a:latin typeface="Courier New" panose="02070309020205020404" pitchFamily="49" charset="0"/>
                <a:cs typeface="Courier New" panose="02070309020205020404" pitchFamily="49" charset="0"/>
              </a:rPr>
              <a:t>	return result;</a:t>
            </a:r>
          </a:p>
          <a:p>
            <a:r>
              <a:rPr lang="en-US" sz="2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39917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9CA3-489C-9B44-B7EE-1BF023EC2EAC}"/>
              </a:ext>
            </a:extLst>
          </p:cNvPr>
          <p:cNvSpPr>
            <a:spLocks noGrp="1"/>
          </p:cNvSpPr>
          <p:nvPr>
            <p:ph type="title"/>
          </p:nvPr>
        </p:nvSpPr>
        <p:spPr/>
        <p:txBody>
          <a:bodyPr>
            <a:normAutofit fontScale="90000"/>
          </a:bodyPr>
          <a:lstStyle/>
          <a:p>
            <a:r>
              <a:rPr lang="en-US" dirty="0" err="1"/>
              <a:t>REVERse</a:t>
            </a:r>
            <a:r>
              <a:rPr lang="en-US" dirty="0"/>
              <a:t> An Array – In Place</a:t>
            </a:r>
          </a:p>
        </p:txBody>
      </p:sp>
      <p:sp>
        <p:nvSpPr>
          <p:cNvPr id="4" name="Subtitle 3">
            <a:extLst>
              <a:ext uri="{FF2B5EF4-FFF2-40B4-BE49-F238E27FC236}">
                <a16:creationId xmlns:a16="http://schemas.microsoft.com/office/drawing/2014/main" id="{F79A279D-C4ED-AF47-A820-D3C623D3B9A3}"/>
              </a:ext>
            </a:extLst>
          </p:cNvPr>
          <p:cNvSpPr>
            <a:spLocks noGrp="1"/>
          </p:cNvSpPr>
          <p:nvPr>
            <p:ph type="subTitle" idx="2"/>
          </p:nvPr>
        </p:nvSpPr>
        <p:spPr/>
        <p:txBody>
          <a:bodyPr/>
          <a:lstStyle/>
          <a:p>
            <a:endParaRPr lang="en-US"/>
          </a:p>
        </p:txBody>
      </p:sp>
      <p:sp>
        <p:nvSpPr>
          <p:cNvPr id="8" name="TextBox 7">
            <a:extLst>
              <a:ext uri="{FF2B5EF4-FFF2-40B4-BE49-F238E27FC236}">
                <a16:creationId xmlns:a16="http://schemas.microsoft.com/office/drawing/2014/main" id="{E5E5437F-74DA-6846-A6C3-2DEC4D47884D}"/>
              </a:ext>
            </a:extLst>
          </p:cNvPr>
          <p:cNvSpPr txBox="1"/>
          <p:nvPr/>
        </p:nvSpPr>
        <p:spPr>
          <a:xfrm>
            <a:off x="1329310" y="920621"/>
            <a:ext cx="8379217" cy="4401205"/>
          </a:xfrm>
          <a:prstGeom prst="rect">
            <a:avLst/>
          </a:prstGeom>
          <a:noFill/>
        </p:spPr>
        <p:txBody>
          <a:bodyPr wrap="none" rtlCol="0">
            <a:spAutoFit/>
          </a:bodyPr>
          <a:lstStyle/>
          <a:p>
            <a:r>
              <a:rPr lang="en-US" sz="2800" dirty="0">
                <a:latin typeface="Courier New" panose="02070309020205020404" pitchFamily="49" charset="0"/>
                <a:cs typeface="Courier New" panose="02070309020205020404" pitchFamily="49" charset="0"/>
              </a:rPr>
              <a:t>function reverse(</a:t>
            </a:r>
            <a:r>
              <a:rPr lang="en-US" sz="2800" dirty="0" err="1">
                <a:latin typeface="Courier New" panose="02070309020205020404" pitchFamily="49" charset="0"/>
                <a:cs typeface="Courier New" panose="02070309020205020404" pitchFamily="49" charset="0"/>
              </a:rPr>
              <a:t>arr</a:t>
            </a:r>
            <a:r>
              <a:rPr lang="en-US" sz="2800" dirty="0">
                <a:latin typeface="Courier New" panose="02070309020205020404" pitchFamily="49" charset="0"/>
                <a:cs typeface="Courier New" panose="02070309020205020404" pitchFamily="49" charset="0"/>
              </a:rPr>
              <a:t>) {</a:t>
            </a:r>
          </a:p>
          <a:p>
            <a:r>
              <a:rPr lang="en-US" sz="2800" dirty="0">
                <a:latin typeface="Courier New" panose="02070309020205020404" pitchFamily="49" charset="0"/>
                <a:cs typeface="Courier New" panose="02070309020205020404" pitchFamily="49" charset="0"/>
              </a:rPr>
              <a:t>// in place</a:t>
            </a:r>
          </a:p>
          <a:p>
            <a:r>
              <a:rPr lang="en-US" sz="2800" dirty="0">
                <a:latin typeface="Courier New" panose="02070309020205020404" pitchFamily="49" charset="0"/>
                <a:cs typeface="Courier New" panose="02070309020205020404" pitchFamily="49" charset="0"/>
              </a:rPr>
              <a:t>	for(let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=0;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&lt;</a:t>
            </a:r>
            <a:r>
              <a:rPr lang="en-US" sz="2800" dirty="0" err="1">
                <a:latin typeface="Courier New" panose="02070309020205020404" pitchFamily="49" charset="0"/>
                <a:cs typeface="Courier New" panose="02070309020205020404" pitchFamily="49" charset="0"/>
              </a:rPr>
              <a:t>arr.length</a:t>
            </a:r>
            <a:r>
              <a:rPr lang="en-US" sz="2800" dirty="0">
                <a:latin typeface="Courier New" panose="02070309020205020404" pitchFamily="49" charset="0"/>
                <a:cs typeface="Courier New" panose="02070309020205020404" pitchFamily="49" charset="0"/>
              </a:rPr>
              <a:t> / 2;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a:t>
            </a:r>
          </a:p>
          <a:p>
            <a:r>
              <a:rPr lang="en-US" sz="2800" dirty="0">
                <a:latin typeface="Courier New" panose="02070309020205020404" pitchFamily="49" charset="0"/>
                <a:cs typeface="Courier New" panose="02070309020205020404" pitchFamily="49" charset="0"/>
              </a:rPr>
              <a:t>		</a:t>
            </a:r>
            <a:r>
              <a:rPr lang="en-US" sz="2800" b="1" dirty="0">
                <a:latin typeface="Courier New" panose="02070309020205020404" pitchFamily="49" charset="0"/>
                <a:cs typeface="Courier New" panose="02070309020205020404" pitchFamily="49" charset="0"/>
              </a:rPr>
              <a:t>// swap - remember </a:t>
            </a:r>
            <a:r>
              <a:rPr lang="en-US" sz="2800" b="1" dirty="0" err="1">
                <a:latin typeface="Courier New" panose="02070309020205020404" pitchFamily="49" charset="0"/>
                <a:cs typeface="Courier New" panose="02070309020205020404" pitchFamily="49" charset="0"/>
              </a:rPr>
              <a:t>tmp</a:t>
            </a:r>
            <a:r>
              <a:rPr lang="en-US" sz="2800" b="1" dirty="0">
                <a:latin typeface="Courier New" panose="02070309020205020404" pitchFamily="49" charset="0"/>
                <a:cs typeface="Courier New" panose="02070309020205020404" pitchFamily="49" charset="0"/>
              </a:rPr>
              <a:t> var</a:t>
            </a:r>
          </a:p>
          <a:p>
            <a:r>
              <a:rPr lang="en-US" sz="2800" dirty="0">
                <a:latin typeface="Courier New" panose="02070309020205020404" pitchFamily="49" charset="0"/>
                <a:cs typeface="Courier New" panose="02070309020205020404" pitchFamily="49" charset="0"/>
              </a:rPr>
              <a:t>		let </a:t>
            </a:r>
            <a:r>
              <a:rPr lang="en-US" sz="2800" dirty="0" err="1">
                <a:latin typeface="Courier New" panose="02070309020205020404" pitchFamily="49" charset="0"/>
                <a:cs typeface="Courier New" panose="02070309020205020404" pitchFamily="49" charset="0"/>
              </a:rPr>
              <a:t>tmp</a:t>
            </a:r>
            <a:r>
              <a:rPr lang="en-US" sz="2800" dirty="0">
                <a:latin typeface="Courier New" panose="02070309020205020404" pitchFamily="49" charset="0"/>
                <a:cs typeface="Courier New" panose="02070309020205020404" pitchFamily="49" charset="0"/>
              </a:rPr>
              <a:t> = </a:t>
            </a:r>
            <a:r>
              <a:rPr lang="en-US" sz="2800" dirty="0" err="1">
                <a:latin typeface="Courier New" panose="02070309020205020404" pitchFamily="49" charset="0"/>
                <a:cs typeface="Courier New" panose="02070309020205020404" pitchFamily="49" charset="0"/>
              </a:rPr>
              <a:t>arr</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a:t>
            </a:r>
          </a:p>
          <a:p>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arr</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 </a:t>
            </a:r>
            <a:r>
              <a:rPr lang="en-US" sz="2800" dirty="0" err="1">
                <a:latin typeface="Courier New" panose="02070309020205020404" pitchFamily="49" charset="0"/>
                <a:cs typeface="Courier New" panose="02070309020205020404" pitchFamily="49" charset="0"/>
              </a:rPr>
              <a:t>arr</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arr.length</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-1];</a:t>
            </a:r>
          </a:p>
          <a:p>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arr</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arr.length</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-1] = </a:t>
            </a:r>
            <a:r>
              <a:rPr lang="en-US" sz="2800" dirty="0" err="1">
                <a:latin typeface="Courier New" panose="02070309020205020404" pitchFamily="49" charset="0"/>
                <a:cs typeface="Courier New" panose="02070309020205020404" pitchFamily="49" charset="0"/>
              </a:rPr>
              <a:t>tmp</a:t>
            </a:r>
            <a:r>
              <a:rPr lang="en-US" sz="2800" dirty="0">
                <a:latin typeface="Courier New" panose="02070309020205020404" pitchFamily="49" charset="0"/>
                <a:cs typeface="Courier New" panose="02070309020205020404" pitchFamily="49" charset="0"/>
              </a:rPr>
              <a:t>;</a:t>
            </a:r>
          </a:p>
          <a:p>
            <a:r>
              <a:rPr lang="en-US" sz="2800" dirty="0">
                <a:latin typeface="Courier New" panose="02070309020205020404" pitchFamily="49" charset="0"/>
                <a:cs typeface="Courier New" panose="02070309020205020404" pitchFamily="49" charset="0"/>
              </a:rPr>
              <a:t>	}</a:t>
            </a:r>
          </a:p>
          <a:p>
            <a:r>
              <a:rPr lang="en-US" sz="2800" dirty="0">
                <a:latin typeface="Courier New" panose="02070309020205020404" pitchFamily="49" charset="0"/>
                <a:cs typeface="Courier New" panose="02070309020205020404" pitchFamily="49" charset="0"/>
              </a:rPr>
              <a:t>	return </a:t>
            </a:r>
            <a:r>
              <a:rPr lang="en-US" sz="2800" dirty="0" err="1">
                <a:latin typeface="Courier New" panose="02070309020205020404" pitchFamily="49" charset="0"/>
                <a:cs typeface="Courier New" panose="02070309020205020404" pitchFamily="49" charset="0"/>
              </a:rPr>
              <a:t>arr</a:t>
            </a:r>
            <a:r>
              <a:rPr lang="en-US" sz="2800" dirty="0">
                <a:latin typeface="Courier New" panose="02070309020205020404" pitchFamily="49" charset="0"/>
                <a:cs typeface="Courier New" panose="02070309020205020404" pitchFamily="49" charset="0"/>
              </a:rPr>
              <a:t>;</a:t>
            </a:r>
          </a:p>
          <a:p>
            <a:r>
              <a:rPr lang="en-US" sz="2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09911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48" name="Google Shape;1048;p69"/>
          <p:cNvSpPr txBox="1">
            <a:spLocks noGrp="1"/>
          </p:cNvSpPr>
          <p:nvPr>
            <p:ph type="title"/>
          </p:nvPr>
        </p:nvSpPr>
        <p:spPr>
          <a:xfrm>
            <a:off x="365767" y="2784633"/>
            <a:ext cx="11460400" cy="1056400"/>
          </a:xfrm>
          <a:prstGeom prst="rect">
            <a:avLst/>
          </a:prstGeom>
        </p:spPr>
        <p:txBody>
          <a:bodyPr spcFirstLastPara="1" vert="horz" wrap="square" lIns="121900" tIns="121900" rIns="121900" bIns="121900" rtlCol="0" anchor="t" anchorCtr="0">
            <a:noAutofit/>
          </a:bodyPr>
          <a:lstStyle/>
          <a:p>
            <a:r>
              <a:rPr lang="en" dirty="0"/>
              <a:t>Admin Items</a:t>
            </a:r>
            <a:endParaRPr dirty="0"/>
          </a:p>
        </p:txBody>
      </p:sp>
      <p:sp>
        <p:nvSpPr>
          <p:cNvPr id="1049" name="Google Shape;1049;p69"/>
          <p:cNvSpPr txBox="1">
            <a:spLocks noGrp="1"/>
          </p:cNvSpPr>
          <p:nvPr>
            <p:ph type="subTitle" idx="1"/>
          </p:nvPr>
        </p:nvSpPr>
        <p:spPr>
          <a:xfrm>
            <a:off x="-16400" y="6555533"/>
            <a:ext cx="10629200" cy="302400"/>
          </a:xfrm>
          <a:prstGeom prst="rect">
            <a:avLst/>
          </a:prstGeom>
        </p:spPr>
        <p:txBody>
          <a:bodyPr spcFirstLastPara="1" vert="horz" wrap="square" lIns="365733" tIns="60933" rIns="0" bIns="0" rtlCol="0" anchor="t" anchorCtr="0">
            <a:noAutofit/>
          </a:bodyPr>
          <a:lstStyle/>
          <a:p>
            <a:r>
              <a:rPr lang="en"/>
              <a:t>jQuery $(Begins)</a:t>
            </a:r>
            <a:endParaRPr/>
          </a:p>
        </p:txBody>
      </p:sp>
    </p:spTree>
    <p:extLst>
      <p:ext uri="{BB962C8B-B14F-4D97-AF65-F5344CB8AC3E}">
        <p14:creationId xmlns:p14="http://schemas.microsoft.com/office/powerpoint/2010/main" val="669458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sp>
        <p:nvSpPr>
          <p:cNvPr id="1087" name="Google Shape;1087;p74"/>
          <p:cNvSpPr txBox="1">
            <a:spLocks noGrp="1"/>
          </p:cNvSpPr>
          <p:nvPr>
            <p:ph type="title"/>
          </p:nvPr>
        </p:nvSpPr>
        <p:spPr>
          <a:xfrm>
            <a:off x="-16400" y="0"/>
            <a:ext cx="12224800" cy="711600"/>
          </a:xfrm>
          <a:prstGeom prst="rect">
            <a:avLst/>
          </a:prstGeom>
        </p:spPr>
        <p:txBody>
          <a:bodyPr spcFirstLastPara="1" vert="horz" wrap="square" lIns="609600" tIns="243833" rIns="365733" bIns="121900" rtlCol="0" anchor="t" anchorCtr="0">
            <a:noAutofit/>
          </a:bodyPr>
          <a:lstStyle/>
          <a:p>
            <a:r>
              <a:rPr lang="en" dirty="0"/>
              <a:t>Administration… (10:00 – 10:05 AM, 5 mins)</a:t>
            </a:r>
            <a:endParaRPr dirty="0"/>
          </a:p>
        </p:txBody>
      </p:sp>
      <p:sp>
        <p:nvSpPr>
          <p:cNvPr id="1089" name="Google Shape;1089;p74"/>
          <p:cNvSpPr txBox="1">
            <a:spLocks noGrp="1"/>
          </p:cNvSpPr>
          <p:nvPr>
            <p:ph type="subTitle" idx="2"/>
          </p:nvPr>
        </p:nvSpPr>
        <p:spPr>
          <a:xfrm>
            <a:off x="-16400" y="6555533"/>
            <a:ext cx="10629200" cy="302400"/>
          </a:xfrm>
          <a:prstGeom prst="rect">
            <a:avLst/>
          </a:prstGeom>
        </p:spPr>
        <p:txBody>
          <a:bodyPr spcFirstLastPara="1" vert="horz" wrap="square" lIns="365733" tIns="60933" rIns="0" bIns="0" rtlCol="0" anchor="t" anchorCtr="0">
            <a:noAutofit/>
          </a:bodyPr>
          <a:lstStyle/>
          <a:p>
            <a:r>
              <a:rPr lang="en"/>
              <a:t>jQuery $(Begins)</a:t>
            </a:r>
            <a:endParaRPr/>
          </a:p>
        </p:txBody>
      </p:sp>
      <p:sp>
        <p:nvSpPr>
          <p:cNvPr id="7" name="Subtitle 6">
            <a:extLst>
              <a:ext uri="{FF2B5EF4-FFF2-40B4-BE49-F238E27FC236}">
                <a16:creationId xmlns:a16="http://schemas.microsoft.com/office/drawing/2014/main" id="{C05F05A3-243E-5743-A5AE-8ACF2637D51D}"/>
              </a:ext>
            </a:extLst>
          </p:cNvPr>
          <p:cNvSpPr>
            <a:spLocks noGrp="1"/>
          </p:cNvSpPr>
          <p:nvPr>
            <p:ph type="subTitle" idx="2"/>
          </p:nvPr>
        </p:nvSpPr>
        <p:spPr/>
        <p:txBody>
          <a:bodyPr/>
          <a:lstStyle/>
          <a:p>
            <a:endParaRPr lang="en-US"/>
          </a:p>
        </p:txBody>
      </p:sp>
      <p:sp>
        <p:nvSpPr>
          <p:cNvPr id="9" name="Text Placeholder 8">
            <a:extLst>
              <a:ext uri="{FF2B5EF4-FFF2-40B4-BE49-F238E27FC236}">
                <a16:creationId xmlns:a16="http://schemas.microsoft.com/office/drawing/2014/main" id="{AC7F3F14-6B73-A342-96A2-6B3A0098757A}"/>
              </a:ext>
            </a:extLst>
          </p:cNvPr>
          <p:cNvSpPr>
            <a:spLocks noGrp="1"/>
          </p:cNvSpPr>
          <p:nvPr>
            <p:ph type="body" idx="3"/>
          </p:nvPr>
        </p:nvSpPr>
        <p:spPr>
          <a:xfrm>
            <a:off x="16400" y="795131"/>
            <a:ext cx="12192000" cy="5760403"/>
          </a:xfrm>
        </p:spPr>
        <p:txBody>
          <a:bodyPr>
            <a:noAutofit/>
          </a:bodyPr>
          <a:lstStyle/>
          <a:p>
            <a:r>
              <a:rPr lang="en-US" sz="2400" dirty="0"/>
              <a:t>Homework #7 (Train Times)</a:t>
            </a:r>
          </a:p>
          <a:p>
            <a:pPr lvl="1"/>
            <a:r>
              <a:rPr lang="en-US" sz="2400" dirty="0"/>
              <a:t>Due Tonight, July 2nd, @11:59pm</a:t>
            </a:r>
          </a:p>
          <a:p>
            <a:pPr lvl="1"/>
            <a:r>
              <a:rPr lang="en-US" sz="2400" dirty="0"/>
              <a:t>Turn in whatever you have!</a:t>
            </a:r>
          </a:p>
          <a:p>
            <a:r>
              <a:rPr lang="en-US" sz="2600" dirty="0"/>
              <a:t>No Homework #8 – </a:t>
            </a:r>
            <a:r>
              <a:rPr lang="en-US" sz="2600" b="1" dirty="0"/>
              <a:t>Work on Projects</a:t>
            </a:r>
          </a:p>
          <a:p>
            <a:r>
              <a:rPr lang="en-US" sz="2400" dirty="0"/>
              <a:t>No Video Guide for this week</a:t>
            </a:r>
          </a:p>
          <a:p>
            <a:r>
              <a:rPr lang="en-US" sz="2400" dirty="0"/>
              <a:t>Use Tutors if you need them</a:t>
            </a:r>
          </a:p>
          <a:p>
            <a:r>
              <a:rPr lang="en-US" sz="2400" dirty="0"/>
              <a:t>When you get a SURVEY, be BRUTALLY HONEST!</a:t>
            </a:r>
          </a:p>
          <a:p>
            <a:r>
              <a:rPr lang="en-US" sz="2400" dirty="0"/>
              <a:t>Sign into </a:t>
            </a:r>
            <a:r>
              <a:rPr lang="en-US" sz="2400" dirty="0" err="1"/>
              <a:t>BootCampSpot</a:t>
            </a:r>
            <a:r>
              <a:rPr lang="en-US" sz="2400" dirty="0"/>
              <a:t> and mark your attendance</a:t>
            </a:r>
          </a:p>
          <a:p>
            <a:r>
              <a:rPr lang="en-US" sz="2400" b="1" i="1" u="sng" dirty="0"/>
              <a:t>Holiday Thursday, July 4</a:t>
            </a:r>
            <a:r>
              <a:rPr lang="en-US" sz="2400" b="1" i="1" u="sng" baseline="30000" dirty="0"/>
              <a:t>th</a:t>
            </a:r>
            <a:r>
              <a:rPr lang="en-US" sz="2400" b="1" i="1" u="sng" dirty="0"/>
              <a:t>, 2019</a:t>
            </a:r>
          </a:p>
          <a:p>
            <a:r>
              <a:rPr lang="en-US" sz="2400" dirty="0"/>
              <a:t>Any Questions from Last Time?</a:t>
            </a:r>
            <a:endParaRPr lang="en-US" sz="2400" b="1" i="1" u="sng" dirty="0"/>
          </a:p>
          <a:p>
            <a:endParaRPr lang="en-US" sz="2400" dirty="0"/>
          </a:p>
        </p:txBody>
      </p:sp>
    </p:spTree>
    <p:extLst>
      <p:ext uri="{BB962C8B-B14F-4D97-AF65-F5344CB8AC3E}">
        <p14:creationId xmlns:p14="http://schemas.microsoft.com/office/powerpoint/2010/main" val="4171318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Class Objectives</a:t>
            </a:r>
          </a:p>
          <a:p>
            <a:pPr lvl="1"/>
            <a:r>
              <a:t>Students will work on projects</a:t>
            </a:r>
          </a:p>
          <a:p>
            <a:pPr lvl="1"/>
            <a:r>
              <a:t>Students will present their MVP with their group</a:t>
            </a:r>
          </a:p>
          <a:p>
            <a:pPr lvl="1"/>
            <a:r>
              <a:t>Students will deploy their projects</a:t>
            </a:r>
          </a:p>
          <a:p>
            <a:pPr lvl="1"/>
            <a:r>
              <a:t>Students will have a clearer understanding of how to complete their projects</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25853"/>
            <a:ext cx="9603275" cy="1527902"/>
          </a:xfrm>
        </p:spPr>
        <p:txBody>
          <a:bodyPr>
            <a:normAutofit/>
          </a:bodyPr>
          <a:lstStyle/>
          <a:p>
            <a:pPr marL="0" lvl="0" indent="0">
              <a:buNone/>
            </a:pPr>
            <a:r>
              <a:rPr dirty="0"/>
              <a:t>1. Instructor Do: </a:t>
            </a:r>
            <a:br>
              <a:rPr lang="en-US" dirty="0"/>
            </a:br>
            <a:r>
              <a:rPr dirty="0"/>
              <a:t>Presentations! </a:t>
            </a:r>
            <a:br>
              <a:rPr lang="en-US" dirty="0"/>
            </a:br>
            <a:r>
              <a:rPr dirty="0"/>
              <a:t>(6:30 PM - 6:35 PM, (5 mins)</a:t>
            </a:r>
          </a:p>
        </p:txBody>
      </p:sp>
      <p:sp>
        <p:nvSpPr>
          <p:cNvPr id="3" name="Content Placeholder 2"/>
          <p:cNvSpPr>
            <a:spLocks noGrp="1"/>
          </p:cNvSpPr>
          <p:nvPr>
            <p:ph idx="1"/>
          </p:nvPr>
        </p:nvSpPr>
        <p:spPr/>
        <p:txBody>
          <a:bodyPr>
            <a:normAutofit fontScale="85000" lnSpcReduction="20000"/>
          </a:bodyPr>
          <a:lstStyle/>
          <a:p>
            <a:pPr lvl="1"/>
            <a:r>
              <a:t>Inform the class that at any given point they should be ready to give a micro-presentation of their apps in progress.</a:t>
            </a:r>
          </a:p>
          <a:p>
            <a:pPr lvl="2"/>
            <a:r>
              <a:t>Practicing presentations will help students better understand how to describe their applications as well as get them in the habit of never having broken code in their master branches.</a:t>
            </a:r>
          </a:p>
          <a:p>
            <a:pPr lvl="1"/>
            <a:r>
              <a:t>By the end of class, students should present their project concepts, particularly their MVPs (</a:t>
            </a:r>
            <a:r>
              <a:rPr>
                <a:hlinkClick r:id="rId2"/>
              </a:rPr>
              <a:t>Minimum Viable Product</a:t>
            </a:r>
            <a:r>
              <a:t>). Each presentation should cover:</a:t>
            </a:r>
          </a:p>
          <a:p>
            <a:pPr lvl="2">
              <a:buAutoNum type="arabicPeriod"/>
            </a:pPr>
            <a:r>
              <a:t>Their application’s target audience</a:t>
            </a:r>
          </a:p>
          <a:p>
            <a:pPr lvl="2">
              <a:buAutoNum type="arabicPeriod"/>
            </a:pPr>
            <a:r>
              <a:t>The problem the application solves</a:t>
            </a:r>
          </a:p>
          <a:p>
            <a:pPr lvl="2">
              <a:buAutoNum type="arabicPeriod"/>
            </a:pPr>
            <a:r>
              <a:t>The absolute minimum functionality they’re working towards.</a:t>
            </a:r>
          </a:p>
          <a:p>
            <a:pPr lvl="1"/>
            <a:r>
              <a:t>Inform students that they should finish their MVPs before working on less essential, nice to have features.</a:t>
            </a:r>
          </a:p>
          <a:p>
            <a:pPr lvl="1"/>
            <a:r>
              <a:t>Each presentation should be limited to three minutes. Instructional staff should signal to presenters when time is up.</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1079</Words>
  <Application>Microsoft Macintosh PowerPoint</Application>
  <PresentationFormat>Widescreen</PresentationFormat>
  <Paragraphs>111</Paragraphs>
  <Slides>17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Courier</vt:lpstr>
      <vt:lpstr>Courier New</vt:lpstr>
      <vt:lpstr>Gill Sans MT</vt:lpstr>
      <vt:lpstr>Roboto</vt:lpstr>
      <vt:lpstr>Roboto Medium</vt:lpstr>
      <vt:lpstr>Gallery</vt:lpstr>
      <vt:lpstr>8.3 Lesson Plan –  Project Week (6:30 PM)</vt:lpstr>
      <vt:lpstr>PreClass Challenge</vt:lpstr>
      <vt:lpstr>Reverse an Array (6:00 – 6:20 pm)</vt:lpstr>
      <vt:lpstr>Reverse an Array</vt:lpstr>
      <vt:lpstr>REVERse An Array – In Place</vt:lpstr>
      <vt:lpstr>Admin Items</vt:lpstr>
      <vt:lpstr>Administration… (10:00 – 10:05 AM, 5 mins)</vt:lpstr>
      <vt:lpstr>PowerPoint Presentation</vt:lpstr>
      <vt:lpstr>1. Instructor Do:  Presentations!  (6:30 PM - 6:35 PM, (5 mins)</vt:lpstr>
      <vt:lpstr>2. Instructor Do:  Deployment (6:35 PM - 6:40 PM, (5 mins)</vt:lpstr>
      <vt:lpstr>2. Instructor Do:  Deployment  (6:35 PM - 6:40 PM, (5 mins)</vt:lpstr>
      <vt:lpstr>3. Students Do:  Continuous Deployment  (6:40 PM - 6:50 PM, (10 mins)</vt:lpstr>
      <vt:lpstr>4. Instructor Do:  Finish MVP  (6:50 PM – 7:00 PM, (10 mins)</vt:lpstr>
      <vt:lpstr>5. Groups Do: Project Work!  (7:00 PM – 8:30 PM, (90 mins)</vt:lpstr>
      <vt:lpstr>8. Groups Do:  Micro Presentations!  (8:30 PM – 9:00 PM, (30 mins)</vt:lpstr>
      <vt:lpstr>Micro Presentation:</vt:lpstr>
      <vt:lpstr>NO CLASS THURSDAY See you 9:30 am  Saturday, July 6th</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40</TotalTime>
  <Words>1603</Words>
  <Application>Microsoft Macintosh PowerPoint</Application>
  <PresentationFormat>Widescreen</PresentationFormat>
  <Paragraphs>209</Paragraphs>
  <Slides>28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Courier</vt:lpstr>
      <vt:lpstr>Courier New</vt:lpstr>
      <vt:lpstr>Gill Sans MT</vt:lpstr>
      <vt:lpstr>Roboto</vt:lpstr>
      <vt:lpstr>Roboto Medium</vt:lpstr>
      <vt:lpstr>Gallery</vt:lpstr>
      <vt:lpstr>Real-World API Application Development</vt:lpstr>
      <vt:lpstr>PreClass Drill</vt:lpstr>
      <vt:lpstr>JavaScript – INTEGER vs FLOAT (15 mins)</vt:lpstr>
      <vt:lpstr>JavaScript INT vs FLOAT Answer (5 mins)</vt:lpstr>
      <vt:lpstr>Admin Items</vt:lpstr>
      <vt:lpstr>Administration… (6:30 - 6:35 PM, 5 mins)</vt:lpstr>
      <vt:lpstr>Instructor Do:  Introduce the Unit Video Guide</vt:lpstr>
      <vt:lpstr>Today’s Class</vt:lpstr>
      <vt:lpstr>Agenda</vt:lpstr>
      <vt:lpstr>Homework</vt:lpstr>
      <vt:lpstr>Homework Intro (6:35 PM – 6:45 PM, 10 mins)</vt:lpstr>
      <vt:lpstr>Instructor Do:  Giphy API Demo (6:35 PM – 6:45 PM)</vt:lpstr>
      <vt:lpstr>2. Partners Do:  Random Cat Activity (6:45 PM - 6:55 PM)</vt:lpstr>
      <vt:lpstr>Instructor Do:  Review Cat Activity (6:55 PM – 7:05 PM)</vt:lpstr>
      <vt:lpstr>Partners Do:  Ajax Triggered by Buttons (7:05 PM - 7:15 PM)</vt:lpstr>
      <vt:lpstr>Instructor Do:  Ajax Buttons Review (7:15 PM - 7:20 PM)</vt:lpstr>
      <vt:lpstr>6. Partners Do:  Creating Elements Dynamically (7:20 PM - 7:30 PM)</vt:lpstr>
      <vt:lpstr>7. Instructor Do:  Creating Elements Dynamically (7:30 PM - 7:35 PM)</vt:lpstr>
      <vt:lpstr>8. Everyone Do:  Reiterate Concepts (7:35 PM - 7:45 PM)</vt:lpstr>
      <vt:lpstr>9. Partners Do:  Pausing Gifs (7:45 PM - 8:00 PM)</vt:lpstr>
      <vt:lpstr>10. Instructor Do:  Review Pausing Gifs (8:00 PM - 8:05 PM)</vt:lpstr>
      <vt:lpstr>IN-CLASS PROJECT NYT API  (Break at any time)  COUNT OFF 1-7</vt:lpstr>
      <vt:lpstr>13. Students Do:  NYT Example Intro (8:05 PM - 8:10 PM)</vt:lpstr>
      <vt:lpstr>14. Students Do: PHASE I NYT Example - Design and API (8:10 PM - 8:30 PM)</vt:lpstr>
      <vt:lpstr>15. Students Do: PHASE II NYT Example - Coding the Logic (8:30 PM – 8:50 PM)</vt:lpstr>
      <vt:lpstr>16. Students Do: PHASE III NYT Example - Bug Cases (8:50 PM – 9:10 PM)</vt:lpstr>
      <vt:lpstr>17. Students Do:  Refinement and Deploy (9:10 PM – 9:20 PM)</vt:lpstr>
      <vt:lpstr>18. Students Do:  NYT Recap / Review (9:20 PM - 9:25 PM)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8.3 Lesson Plan –  Project Week (6:30 PM)</dc:title>
  <dc:creator/>
  <cp:keywords/>
  <cp:lastModifiedBy>Greg Smith</cp:lastModifiedBy>
  <cp:revision>9</cp:revision>
  <dcterms:created xsi:type="dcterms:W3CDTF">2019-07-01T15:45:25Z</dcterms:created>
  <dcterms:modified xsi:type="dcterms:W3CDTF">2019-07-03T00:42:45Z</dcterms:modified>
</cp:coreProperties>
</file>