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7" r:id="rId2"/>
    <p:sldId id="284" r:id="rId3"/>
    <p:sldId id="287" r:id="rId4"/>
    <p:sldId id="289" r:id="rId5"/>
    <p:sldId id="306" r:id="rId6"/>
    <p:sldId id="307" r:id="rId7"/>
    <p:sldId id="260" r:id="rId8"/>
    <p:sldId id="261" r:id="rId9"/>
    <p:sldId id="309" r:id="rId10"/>
    <p:sldId id="31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8" r:id="rId20"/>
    <p:sldId id="271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01021-00B2-1346-9D17-8574305A64E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4763A-2F78-064A-8A85-5F3C8CC6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4c8b0ce458_0_4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g4c8b0ce458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6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97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4c788a4daf_0_1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4" name="Google Shape;1084;g4c788a4daf_0_1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g4c788a4daf_0_19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03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: Web Development">
  <p:cSld name="1. Title Slide: Web Developm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4" name="Google Shape;54;p14"/>
          <p:cNvSpPr/>
          <p:nvPr/>
        </p:nvSpPr>
        <p:spPr>
          <a:xfrm>
            <a:off x="365200" y="5076133"/>
            <a:ext cx="11461600" cy="1416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4"/>
          <p:cNvSpPr txBox="1"/>
          <p:nvPr/>
        </p:nvSpPr>
        <p:spPr>
          <a:xfrm>
            <a:off x="275067" y="6491667"/>
            <a:ext cx="115512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© 2019 Trilogy Education Services, Inc. </a:t>
            </a:r>
            <a:endParaRPr sz="800"/>
          </a:p>
        </p:txBody>
      </p:sp>
      <p:sp>
        <p:nvSpPr>
          <p:cNvPr id="56" name="Google Shape;56;p14"/>
          <p:cNvSpPr txBox="1"/>
          <p:nvPr/>
        </p:nvSpPr>
        <p:spPr>
          <a:xfrm>
            <a:off x="366400" y="5310000"/>
            <a:ext cx="11460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584933" bIns="12190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Web Development Boot Camp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997" y="5310001"/>
            <a:ext cx="1097279" cy="948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00800" y="5759700"/>
            <a:ext cx="11126000" cy="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11887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365800" y="2438400"/>
            <a:ext cx="11460400" cy="1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80350" tIns="0" rIns="457200" bIns="457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3"/>
          </p:nvPr>
        </p:nvSpPr>
        <p:spPr>
          <a:xfrm>
            <a:off x="700800" y="4596033"/>
            <a:ext cx="11126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0400" tIns="9125" rIns="2743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813" y="1641616"/>
            <a:ext cx="3048003" cy="227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5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98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7. Text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86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Activity with Instructions ">
  <p:cSld name="12. Activity with Instructions 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 t="29" b="39"/>
          <a:stretch/>
        </p:blipFill>
        <p:spPr>
          <a:xfrm>
            <a:off x="11034168" y="5539734"/>
            <a:ext cx="792481" cy="871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233" y="1712333"/>
            <a:ext cx="12192000" cy="4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5"/>
          <p:cNvSpPr txBox="1">
            <a:spLocks noGrp="1"/>
          </p:cNvSpPr>
          <p:nvPr>
            <p:ph type="title" idx="3"/>
          </p:nvPr>
        </p:nvSpPr>
        <p:spPr>
          <a:xfrm>
            <a:off x="-16400" y="6188867"/>
            <a:ext cx="12224800" cy="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9125" rIns="1005825" bIns="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4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7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marL="0" lvl="0" indent="0">
              <a:buNone/>
            </a:pPr>
            <a:r>
              <a:t>10.2 Lesson Plan - (6:30 PM)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5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27391"/>
            <a:ext cx="9603275" cy="1341772"/>
          </a:xfrm>
        </p:spPr>
        <p:txBody>
          <a:bodyPr/>
          <a:lstStyle/>
          <a:p>
            <a:pPr marL="0" lvl="0" indent="0">
              <a:buNone/>
            </a:pPr>
            <a:r>
              <a:t>14. Instructor Do: Review CommandSort (7:03 PM - 7:08 PM) (05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Review the solution with your students. In discussing the solution be sure to mention the following:</a:t>
            </a:r>
          </a:p>
          <a:p>
            <a:pPr lvl="2"/>
            <a:r>
              <a:t>The use of </a:t>
            </a:r>
            <a:r>
              <a:rPr sz="1800">
                <a:latin typeface="Courier"/>
              </a:rPr>
              <a:t>process.argv</a:t>
            </a:r>
            <a:r>
              <a:t> to hold all of the arguments.</a:t>
            </a:r>
          </a:p>
          <a:p>
            <a:pPr lvl="2"/>
            <a:r>
              <a:t>The conversion of the arguments into an array using a for-loop. Note how the for-loop skips the first two Node arguments.</a:t>
            </a:r>
          </a:p>
          <a:p>
            <a:pPr lvl="2"/>
            <a:r>
              <a:t>The use of the JavaScript </a:t>
            </a:r>
            <a:r>
              <a:rPr sz="1800">
                <a:latin typeface="Courier"/>
              </a:rPr>
              <a:t>.sort</a:t>
            </a:r>
            <a:r>
              <a:t> method with an associated function that specifies how the sort should work. 01-CommmandSort.png</a:t>
            </a:r>
          </a:p>
          <a:p>
            <a:pPr lvl="1"/>
            <a:r>
              <a:t>Then slack out the solution and proceed to the next example.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0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26779"/>
            <a:ext cx="9603275" cy="132697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3. Instructor Do: </a:t>
            </a:r>
            <a:br>
              <a:rPr lang="en-US" dirty="0"/>
            </a:br>
            <a:r>
              <a:rPr dirty="0"/>
              <a:t>Write a File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7:08</a:t>
            </a:r>
            <a:r>
              <a:rPr dirty="0"/>
              <a:t> PM - 7:</a:t>
            </a:r>
            <a:r>
              <a:rPr lang="en-US" dirty="0"/>
              <a:t>23</a:t>
            </a:r>
            <a:r>
              <a:rPr dirty="0"/>
              <a:t> </a:t>
            </a:r>
            <a:r>
              <a:rPr lang="en-US" dirty="0"/>
              <a:t>PM)</a:t>
            </a:r>
            <a:r>
              <a:rPr dirty="0"/>
              <a:t>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10-nodejs/01-Activities/11-WriteFile </a:t>
            </a:r>
          </a:p>
          <a:p>
            <a:pPr lvl="1"/>
            <a:r>
              <a:rPr sz="2000" dirty="0"/>
              <a:t>As an internal Node package, </a:t>
            </a:r>
            <a:r>
              <a:rPr sz="2000" dirty="0">
                <a:latin typeface="Courier"/>
              </a:rPr>
              <a:t>fs</a:t>
            </a:r>
            <a:r>
              <a:rPr sz="2000" dirty="0"/>
              <a:t> does not require you to install anything prior to running.</a:t>
            </a:r>
          </a:p>
          <a:p>
            <a:pPr lvl="1"/>
            <a:r>
              <a:rPr sz="2000" dirty="0"/>
              <a:t>Use the comments in the code to guide the conversation.</a:t>
            </a:r>
          </a:p>
          <a:p>
            <a:pPr lvl="1"/>
            <a:r>
              <a:rPr sz="2000" dirty="0"/>
              <a:t>Then run the program using </a:t>
            </a:r>
            <a:r>
              <a:rPr sz="2000" dirty="0">
                <a:latin typeface="Courier"/>
              </a:rPr>
              <a:t>node </a:t>
            </a:r>
            <a:r>
              <a:rPr sz="2000" dirty="0" err="1">
                <a:latin typeface="Courier"/>
              </a:rPr>
              <a:t>write.js</a:t>
            </a:r>
            <a:r>
              <a:rPr sz="2000" dirty="0"/>
              <a:t>.</a:t>
            </a:r>
          </a:p>
          <a:p>
            <a:pPr lvl="1"/>
            <a:r>
              <a:rPr sz="2000" dirty="0"/>
              <a:t>Point out that if the file did not exist, </a:t>
            </a:r>
            <a:endParaRPr lang="en-US" sz="2000" dirty="0"/>
          </a:p>
          <a:p>
            <a:pPr lvl="1"/>
            <a:r>
              <a:rPr sz="2000" dirty="0"/>
              <a:t>then the command </a:t>
            </a:r>
            <a:r>
              <a:rPr sz="2000" dirty="0" err="1">
                <a:latin typeface="Courier"/>
              </a:rPr>
              <a:t>writeFile</a:t>
            </a:r>
            <a:r>
              <a:rPr sz="2000" dirty="0"/>
              <a:t> would create one for us </a:t>
            </a:r>
            <a:endParaRPr lang="en-US" sz="2000" dirty="0"/>
          </a:p>
          <a:p>
            <a:pPr lvl="1"/>
            <a:r>
              <a:rPr sz="2000" dirty="0"/>
              <a:t>with the expected text contained within it.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46659"/>
            <a:ext cx="9603275" cy="130709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4 Everyone Do: </a:t>
            </a:r>
            <a:br>
              <a:rPr lang="en-US" dirty="0"/>
            </a:br>
            <a:r>
              <a:rPr dirty="0"/>
              <a:t>Guess </a:t>
            </a:r>
            <a:r>
              <a:rPr dirty="0" err="1"/>
              <a:t>readFile</a:t>
            </a:r>
            <a:r>
              <a:rPr dirty="0"/>
              <a:t>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2</a:t>
            </a:r>
            <a:r>
              <a:rPr dirty="0"/>
              <a:t>3 PM - 7:</a:t>
            </a:r>
            <a:r>
              <a:rPr lang="en-US" dirty="0"/>
              <a:t>2</a:t>
            </a:r>
            <a:r>
              <a:rPr dirty="0"/>
              <a:t>4 </a:t>
            </a:r>
            <a:r>
              <a:rPr lang="en-US" dirty="0"/>
              <a:t>PM)</a:t>
            </a:r>
            <a:r>
              <a:rPr dirty="0"/>
              <a:t> (01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800" dirty="0"/>
              <a:t>“If the Node method for writing files is </a:t>
            </a:r>
            <a:r>
              <a:rPr sz="2800" dirty="0" err="1"/>
              <a:t>writeFile</a:t>
            </a:r>
            <a:r>
              <a:rPr sz="2800" dirty="0"/>
              <a:t>, </a:t>
            </a:r>
            <a:endParaRPr lang="en-US" sz="2800" dirty="0"/>
          </a:p>
          <a:p>
            <a:pPr lvl="1"/>
            <a:r>
              <a:rPr sz="2800" dirty="0"/>
              <a:t>what do you think the Node method for reading files would be?”</a:t>
            </a:r>
            <a:endParaRPr lang="en-US" sz="2800" dirty="0"/>
          </a:p>
          <a:p>
            <a:pPr lvl="1"/>
            <a:endParaRPr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16233"/>
            <a:ext cx="9603275" cy="123752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5. Instructor Do: </a:t>
            </a:r>
            <a:br>
              <a:rPr lang="en-US" dirty="0"/>
            </a:br>
            <a:r>
              <a:rPr dirty="0"/>
              <a:t>Read a File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2</a:t>
            </a:r>
            <a:r>
              <a:rPr dirty="0"/>
              <a:t>4 PM - 7:</a:t>
            </a:r>
            <a:r>
              <a:rPr lang="en-US" dirty="0"/>
              <a:t>3</a:t>
            </a:r>
            <a:r>
              <a:rPr dirty="0"/>
              <a:t>4 </a:t>
            </a:r>
            <a:r>
              <a:rPr lang="en-US" dirty="0"/>
              <a:t>PM)</a:t>
            </a:r>
            <a:r>
              <a:rPr dirty="0"/>
              <a:t> (10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7746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/>
              <a:t>10-nodejs/01-Activities/12-ReadFile </a:t>
            </a:r>
          </a:p>
          <a:p>
            <a:pPr lvl="1"/>
            <a:r>
              <a:rPr sz="2000" dirty="0"/>
              <a:t>Then open the </a:t>
            </a:r>
            <a:r>
              <a:rPr sz="2000" dirty="0" err="1">
                <a:latin typeface="Courier"/>
              </a:rPr>
              <a:t>read.js</a:t>
            </a:r>
            <a:r>
              <a:rPr sz="2000" dirty="0"/>
              <a:t> code, and use the comments to guide the conversation. </a:t>
            </a:r>
            <a:endParaRPr lang="en-US" sz="2000" dirty="0"/>
          </a:p>
          <a:p>
            <a:pPr lvl="1"/>
            <a:r>
              <a:rPr sz="2000" dirty="0"/>
              <a:t>Be sure to point out how </a:t>
            </a:r>
            <a:r>
              <a:rPr sz="2000" dirty="0" err="1">
                <a:latin typeface="Courier"/>
              </a:rPr>
              <a:t>readFile</a:t>
            </a:r>
            <a:r>
              <a:rPr sz="2000" dirty="0"/>
              <a:t> returns two parameters (</a:t>
            </a:r>
            <a:r>
              <a:rPr sz="2000" dirty="0">
                <a:latin typeface="Courier"/>
              </a:rPr>
              <a:t>err</a:t>
            </a:r>
            <a:r>
              <a:rPr sz="2000" dirty="0"/>
              <a:t>, </a:t>
            </a:r>
            <a:r>
              <a:rPr sz="2000" dirty="0">
                <a:latin typeface="Courier"/>
              </a:rPr>
              <a:t>data</a:t>
            </a:r>
            <a:r>
              <a:rPr sz="2000" dirty="0"/>
              <a:t>).</a:t>
            </a:r>
          </a:p>
          <a:p>
            <a:pPr lvl="1"/>
            <a:r>
              <a:rPr sz="2000" dirty="0" err="1">
                <a:latin typeface="Courier"/>
              </a:rPr>
              <a:t>readFile</a:t>
            </a:r>
            <a:r>
              <a:rPr sz="2000" dirty="0"/>
              <a:t> is effectively “making” the values and assigning these variables via a callback. </a:t>
            </a:r>
            <a:endParaRPr lang="en-US" sz="2000" dirty="0"/>
          </a:p>
          <a:p>
            <a:pPr lvl="1"/>
            <a:r>
              <a:rPr sz="2000" dirty="0"/>
              <a:t>We’ll cover those in more depth next week.</a:t>
            </a:r>
          </a:p>
          <a:p>
            <a:pPr lvl="1"/>
            <a:r>
              <a:rPr sz="2000" dirty="0"/>
              <a:t>Run the code using </a:t>
            </a:r>
            <a:r>
              <a:rPr sz="2000" dirty="0">
                <a:latin typeface="Courier"/>
              </a:rPr>
              <a:t>node </a:t>
            </a:r>
            <a:r>
              <a:rPr sz="2000" dirty="0" err="1">
                <a:latin typeface="Courier"/>
              </a:rPr>
              <a:t>read.js</a:t>
            </a:r>
            <a:r>
              <a:rPr sz="2000" dirty="0"/>
              <a:t>. </a:t>
            </a:r>
            <a:endParaRPr lang="en-US" sz="2000" dirty="0"/>
          </a:p>
          <a:p>
            <a:pPr lvl="1"/>
            <a:r>
              <a:rPr sz="2000" dirty="0"/>
              <a:t>Point out how the contents of the file were all console logged.</a:t>
            </a:r>
          </a:p>
          <a:p>
            <a:pPr lvl="1"/>
            <a:r>
              <a:rPr lang="en-US" sz="2000" dirty="0"/>
              <a:t>C</a:t>
            </a:r>
            <a:r>
              <a:rPr sz="2000" dirty="0"/>
              <a:t>hange the contents of the </a:t>
            </a:r>
            <a:r>
              <a:rPr sz="2000" dirty="0" err="1">
                <a:latin typeface="Courier"/>
              </a:rPr>
              <a:t>movies.txt</a:t>
            </a:r>
            <a:r>
              <a:rPr sz="2000" dirty="0"/>
              <a:t> file and re-run to show that the new contents were read as well.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17443"/>
            <a:ext cx="9603275" cy="14363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6. Instructor Do: </a:t>
            </a:r>
            <a:br>
              <a:rPr lang="en-US" dirty="0"/>
            </a:br>
            <a:r>
              <a:rPr dirty="0"/>
              <a:t>Show FS Docs + Stack Overflow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3</a:t>
            </a:r>
            <a:r>
              <a:rPr dirty="0"/>
              <a:t>4 PM - 7:</a:t>
            </a:r>
            <a:r>
              <a:rPr lang="en-US" dirty="0"/>
              <a:t>4</a:t>
            </a:r>
            <a:r>
              <a:rPr dirty="0"/>
              <a:t>1 </a:t>
            </a:r>
            <a:r>
              <a:rPr lang="en-US" dirty="0"/>
              <a:t>PM)</a:t>
            </a:r>
            <a:r>
              <a:rPr dirty="0"/>
              <a:t> (07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000" dirty="0"/>
              <a:t>Node documentation </a:t>
            </a:r>
            <a:r>
              <a:rPr sz="2000" dirty="0">
                <a:hlinkClick r:id="rId2"/>
              </a:rPr>
              <a:t>https://nodejs.org/api/fs.html</a:t>
            </a:r>
            <a:r>
              <a:rPr sz="2000" dirty="0"/>
              <a:t>. </a:t>
            </a:r>
            <a:endParaRPr lang="en-US" sz="2000" dirty="0"/>
          </a:p>
          <a:p>
            <a:pPr lvl="1"/>
            <a:r>
              <a:rPr sz="2000" dirty="0"/>
              <a:t>Scroll through the documentation and point out the list of methods </a:t>
            </a:r>
            <a:r>
              <a:rPr sz="2000" dirty="0">
                <a:latin typeface="Courier"/>
              </a:rPr>
              <a:t>fs</a:t>
            </a:r>
            <a:r>
              <a:rPr sz="2000" dirty="0"/>
              <a:t> provides us. </a:t>
            </a:r>
            <a:endParaRPr lang="en-US" sz="2000" dirty="0"/>
          </a:p>
          <a:p>
            <a:pPr lvl="1"/>
            <a:r>
              <a:rPr sz="2000" dirty="0"/>
              <a:t>Specifically search for and show the documentation for </a:t>
            </a:r>
            <a:r>
              <a:rPr sz="2000" dirty="0" err="1">
                <a:latin typeface="Courier"/>
              </a:rPr>
              <a:t>fs.readFile</a:t>
            </a:r>
            <a:r>
              <a:rPr sz="2000" dirty="0"/>
              <a:t>. </a:t>
            </a:r>
            <a:endParaRPr lang="en-US" sz="2000" dirty="0"/>
          </a:p>
          <a:p>
            <a:pPr lvl="1"/>
            <a:r>
              <a:rPr lang="en-US" sz="2000" dirty="0"/>
              <a:t>S</a:t>
            </a:r>
            <a:r>
              <a:rPr sz="2000" dirty="0"/>
              <a:t>ometimes it’s easier just to search in Google a term like: “How to read files in Node”.</a:t>
            </a:r>
          </a:p>
          <a:p>
            <a:pPr lvl="1"/>
            <a:r>
              <a:rPr lang="en-US" sz="2000" dirty="0"/>
              <a:t>T</a:t>
            </a:r>
            <a:r>
              <a:rPr sz="2000" dirty="0"/>
              <a:t>he first website is not the Node documentation </a:t>
            </a:r>
            <a:endParaRPr lang="en-US" sz="2000" dirty="0"/>
          </a:p>
          <a:p>
            <a:pPr lvl="1"/>
            <a:r>
              <a:rPr sz="2000" dirty="0"/>
              <a:t>but a tutorial website that more easily shows the method implemented.</a:t>
            </a:r>
          </a:p>
          <a:p>
            <a:pPr lvl="1"/>
            <a:r>
              <a:rPr lang="en-US" sz="2000" dirty="0"/>
              <a:t>T</a:t>
            </a:r>
            <a:r>
              <a:rPr sz="2000" dirty="0"/>
              <a:t>here is no shame in going to Google first as new developers. </a:t>
            </a:r>
            <a:endParaRPr lang="en-US" sz="2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77079"/>
            <a:ext cx="9603275" cy="137667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7. Partners Do: </a:t>
            </a:r>
            <a:br>
              <a:rPr lang="en-US" dirty="0"/>
            </a:br>
            <a:r>
              <a:rPr dirty="0"/>
              <a:t>Best Things Ever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4</a:t>
            </a:r>
            <a:r>
              <a:rPr dirty="0"/>
              <a:t>1 PM - 7:</a:t>
            </a:r>
            <a:r>
              <a:rPr lang="en-US" dirty="0"/>
              <a:t>5</a:t>
            </a:r>
            <a:r>
              <a:rPr dirty="0"/>
              <a:t>6 </a:t>
            </a:r>
            <a:r>
              <a:rPr lang="en-US" dirty="0"/>
              <a:t>PM)</a:t>
            </a:r>
            <a:r>
              <a:rPr dirty="0"/>
              <a:t>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10-nodejs/01-Activities/13-BestThingsEver </a:t>
            </a:r>
          </a:p>
          <a:p>
            <a:pPr lvl="1"/>
            <a:r>
              <a:rPr dirty="0"/>
              <a:t>Create a Node application that reads the </a:t>
            </a:r>
            <a:r>
              <a:rPr sz="2000" dirty="0" err="1">
                <a:latin typeface="Courier"/>
              </a:rPr>
              <a:t>best_things_ever.txt</a:t>
            </a:r>
            <a:r>
              <a:rPr dirty="0"/>
              <a:t> file, </a:t>
            </a:r>
            <a:endParaRPr lang="en-US" dirty="0"/>
          </a:p>
          <a:p>
            <a:pPr lvl="1"/>
            <a:r>
              <a:rPr dirty="0"/>
              <a:t>parses the comma separated elements, and ultimately console logs each element in the file on separate lines.</a:t>
            </a:r>
          </a:p>
          <a:p>
            <a:pPr lvl="1"/>
            <a:r>
              <a:rPr dirty="0"/>
              <a:t>HINT: If you are struggling to figure out how to loop your way through the text, </a:t>
            </a:r>
            <a:endParaRPr lang="en-US" dirty="0"/>
          </a:p>
          <a:p>
            <a:pPr lvl="1"/>
            <a:r>
              <a:rPr dirty="0"/>
              <a:t>look into the </a:t>
            </a:r>
            <a:r>
              <a:rPr sz="2200" dirty="0">
                <a:latin typeface="Courier"/>
              </a:rPr>
              <a:t>.split()</a:t>
            </a:r>
            <a:r>
              <a:rPr dirty="0"/>
              <a:t> method. This could make your life a whole lot easier.</a:t>
            </a:r>
            <a:endParaRPr lang="en-US" dirty="0"/>
          </a:p>
          <a:p>
            <a:pPr lvl="1"/>
            <a:r>
              <a:rPr lang="en-US" sz="2400" b="1" dirty="0"/>
              <a:t>GREGS ADVICE: Start with the </a:t>
            </a:r>
            <a:r>
              <a:rPr lang="en-US" sz="2400" b="1" dirty="0" err="1"/>
              <a:t>read.js</a:t>
            </a:r>
            <a:r>
              <a:rPr lang="en-US" sz="2400" b="1" dirty="0"/>
              <a:t> file from 12-ReadFIle</a:t>
            </a:r>
            <a:endParaRPr sz="24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629210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8. Instructor Do: </a:t>
            </a:r>
            <a:br>
              <a:rPr lang="en-US" dirty="0"/>
            </a:br>
            <a:r>
              <a:rPr dirty="0"/>
              <a:t>Review Best Things Ever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5</a:t>
            </a:r>
            <a:r>
              <a:rPr dirty="0"/>
              <a:t>6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8:06</a:t>
            </a:r>
            <a:r>
              <a:rPr dirty="0"/>
              <a:t> </a:t>
            </a:r>
            <a:r>
              <a:rPr lang="en-US" dirty="0"/>
              <a:t>PM)</a:t>
            </a:r>
            <a:r>
              <a:rPr dirty="0"/>
              <a:t> (10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000" dirty="0"/>
              <a:t>Review the activity using the solved file </a:t>
            </a:r>
            <a:r>
              <a:rPr sz="2000" dirty="0" err="1">
                <a:latin typeface="Courier"/>
              </a:rPr>
              <a:t>readBest.js</a:t>
            </a:r>
            <a:r>
              <a:rPr sz="2000" dirty="0"/>
              <a:t> and use the comments as a guide.</a:t>
            </a:r>
          </a:p>
          <a:p>
            <a:pPr lvl="1"/>
            <a:r>
              <a:rPr sz="2000" dirty="0"/>
              <a:t>Be sure to point out how we use </a:t>
            </a:r>
            <a:r>
              <a:rPr sz="2000" dirty="0" err="1">
                <a:latin typeface="Courier"/>
              </a:rPr>
              <a:t>data.split</a:t>
            </a:r>
            <a:r>
              <a:rPr sz="2000" dirty="0">
                <a:latin typeface="Courier"/>
              </a:rPr>
              <a:t>(',')</a:t>
            </a:r>
            <a:r>
              <a:rPr sz="2000" dirty="0"/>
              <a:t> </a:t>
            </a:r>
            <a:endParaRPr lang="en-US" sz="2000" dirty="0"/>
          </a:p>
          <a:p>
            <a:pPr lvl="1"/>
            <a:r>
              <a:rPr sz="2000" dirty="0"/>
              <a:t>to separate the elements by commas. </a:t>
            </a:r>
            <a:endParaRPr lang="en-US" sz="2000" dirty="0"/>
          </a:p>
          <a:p>
            <a:pPr lvl="1"/>
            <a:r>
              <a:rPr sz="2000" dirty="0"/>
              <a:t>Explain that </a:t>
            </a:r>
            <a:r>
              <a:rPr sz="2000" dirty="0">
                <a:latin typeface="Courier"/>
              </a:rPr>
              <a:t>.split</a:t>
            </a:r>
            <a:r>
              <a:rPr sz="2000" dirty="0"/>
              <a:t> breaks the elements and stores the contents into an array. </a:t>
            </a:r>
            <a:endParaRPr lang="en-US" sz="2000" dirty="0"/>
          </a:p>
          <a:p>
            <a:pPr lvl="1"/>
            <a:r>
              <a:rPr sz="2000" dirty="0"/>
              <a:t>We then loop through this generated array and </a:t>
            </a:r>
            <a:endParaRPr lang="en-US" sz="2000" dirty="0"/>
          </a:p>
          <a:p>
            <a:pPr lvl="1"/>
            <a:r>
              <a:rPr sz="2000" dirty="0" err="1">
                <a:latin typeface="Courier"/>
              </a:rPr>
              <a:t>console.log</a:t>
            </a:r>
            <a:r>
              <a:rPr sz="2000" dirty="0"/>
              <a:t> each element one element at a time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47267"/>
            <a:ext cx="9603275" cy="140648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9. Break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8:06</a:t>
            </a:r>
            <a:r>
              <a:rPr dirty="0"/>
              <a:t> PM - 8:</a:t>
            </a:r>
            <a:r>
              <a:rPr lang="en-US" dirty="0"/>
              <a:t>21</a:t>
            </a:r>
            <a:r>
              <a:rPr dirty="0"/>
              <a:t> </a:t>
            </a:r>
            <a:r>
              <a:rPr lang="en-US" dirty="0"/>
              <a:t>PM)</a:t>
            </a:r>
            <a:r>
              <a:rPr dirty="0"/>
              <a:t> </a:t>
            </a:r>
            <a:br>
              <a:rPr lang="en-US" dirty="0"/>
            </a:br>
            <a:r>
              <a:rPr dirty="0"/>
              <a:t>(15 mins)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36719"/>
            <a:ext cx="9603275" cy="131703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10. Instructor Do: </a:t>
            </a:r>
            <a:br>
              <a:rPr lang="en-US" dirty="0"/>
            </a:br>
            <a:r>
              <a:rPr dirty="0" err="1"/>
              <a:t>AppendFile</a:t>
            </a:r>
            <a:r>
              <a:rPr dirty="0"/>
              <a:t> </a:t>
            </a:r>
            <a:br>
              <a:rPr lang="en-US" dirty="0"/>
            </a:br>
            <a:r>
              <a:rPr dirty="0"/>
              <a:t>(8:</a:t>
            </a:r>
            <a:r>
              <a:rPr lang="en-US" dirty="0"/>
              <a:t>2</a:t>
            </a:r>
            <a:r>
              <a:rPr dirty="0"/>
              <a:t>1 PM - 8:</a:t>
            </a:r>
            <a:r>
              <a:rPr lang="en-US" dirty="0"/>
              <a:t>2</a:t>
            </a:r>
            <a:r>
              <a:rPr dirty="0"/>
              <a:t>8 </a:t>
            </a:r>
            <a:r>
              <a:rPr lang="en-US" dirty="0"/>
              <a:t>PM)</a:t>
            </a:r>
            <a:r>
              <a:rPr dirty="0"/>
              <a:t> (07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1600" dirty="0">
                <a:latin typeface="Courier"/>
              </a:rPr>
              <a:t>10-nodejs/01-Activities/14-AppendFile</a:t>
            </a:r>
          </a:p>
          <a:p>
            <a:pPr lvl="1"/>
            <a:r>
              <a:rPr sz="1600" dirty="0" err="1">
                <a:latin typeface="Courier"/>
              </a:rPr>
              <a:t>writeFile</a:t>
            </a:r>
            <a:r>
              <a:rPr sz="1600" dirty="0"/>
              <a:t> simply erases the contents of the file before writing the replacement content.</a:t>
            </a:r>
            <a:endParaRPr lang="en-US" sz="1600" dirty="0"/>
          </a:p>
          <a:p>
            <a:pPr lvl="1"/>
            <a:r>
              <a:rPr sz="1600" dirty="0"/>
              <a:t>This is not exactly ideal in most situations since, more often than not, we do not want to delete data like that.</a:t>
            </a:r>
          </a:p>
          <a:p>
            <a:pPr lvl="1"/>
            <a:r>
              <a:rPr lang="en-US" sz="1600" dirty="0"/>
              <a:t>I</a:t>
            </a:r>
            <a:r>
              <a:rPr sz="1600" dirty="0"/>
              <a:t>f we would </a:t>
            </a:r>
            <a:r>
              <a:rPr lang="en-US" sz="1600" dirty="0"/>
              <a:t>append data us</a:t>
            </a:r>
            <a:r>
              <a:rPr sz="1600" dirty="0"/>
              <a:t>e </a:t>
            </a:r>
            <a:r>
              <a:rPr sz="1600" dirty="0" err="1">
                <a:latin typeface="Courier"/>
              </a:rPr>
              <a:t>appendFile</a:t>
            </a:r>
            <a:r>
              <a:rPr sz="1600" dirty="0"/>
              <a:t> method.</a:t>
            </a:r>
          </a:p>
          <a:p>
            <a:pPr lvl="1"/>
            <a:r>
              <a:rPr sz="1600" dirty="0"/>
              <a:t>Ask a student in class to explain the code to everyone using the comments as a guide.</a:t>
            </a:r>
          </a:p>
          <a:p>
            <a:pPr lvl="1"/>
            <a:r>
              <a:rPr sz="1600" dirty="0"/>
              <a:t>Point out how </a:t>
            </a:r>
            <a:r>
              <a:rPr sz="1600" dirty="0" err="1">
                <a:latin typeface="Courier"/>
              </a:rPr>
              <a:t>appendFile</a:t>
            </a:r>
            <a:r>
              <a:rPr sz="1600" dirty="0"/>
              <a:t> works effectively the same as </a:t>
            </a:r>
            <a:r>
              <a:rPr sz="1600" dirty="0" err="1">
                <a:latin typeface="Courier"/>
              </a:rPr>
              <a:t>writeFile</a:t>
            </a:r>
            <a:r>
              <a:rPr sz="1600" dirty="0"/>
              <a:t>.</a:t>
            </a:r>
            <a:endParaRPr lang="en-US" sz="1600" dirty="0"/>
          </a:p>
          <a:p>
            <a:pPr lvl="1"/>
            <a:r>
              <a:rPr sz="1600" dirty="0"/>
              <a:t>In fact, it will also create a new file if one does not already exist. </a:t>
            </a:r>
            <a:endParaRPr lang="en-US" sz="1600" dirty="0"/>
          </a:p>
          <a:p>
            <a:pPr lvl="1"/>
            <a:r>
              <a:rPr sz="1600" dirty="0"/>
              <a:t>Unlike </a:t>
            </a:r>
            <a:r>
              <a:rPr sz="1600" dirty="0" err="1">
                <a:latin typeface="Courier"/>
              </a:rPr>
              <a:t>writeFile</a:t>
            </a:r>
            <a:r>
              <a:rPr sz="1600" dirty="0"/>
              <a:t>, however, </a:t>
            </a:r>
            <a:r>
              <a:rPr sz="1600" dirty="0" err="1">
                <a:latin typeface="Courier"/>
              </a:rPr>
              <a:t>appendFile</a:t>
            </a:r>
            <a:r>
              <a:rPr sz="1600" dirty="0"/>
              <a:t> won’t clear the contents of a file if that file already exists.</a:t>
            </a:r>
            <a:endParaRPr lang="en-US" sz="1600" dirty="0"/>
          </a:p>
          <a:p>
            <a:pPr lvl="1"/>
            <a:r>
              <a:rPr sz="1600" dirty="0"/>
              <a:t>Run the application using </a:t>
            </a:r>
            <a:r>
              <a:rPr sz="1600" dirty="0">
                <a:latin typeface="Courier"/>
              </a:rPr>
              <a:t>node </a:t>
            </a:r>
            <a:r>
              <a:rPr sz="1600" dirty="0" err="1">
                <a:latin typeface="Courier"/>
              </a:rPr>
              <a:t>appendFile.js</a:t>
            </a:r>
            <a:r>
              <a:rPr sz="1600" dirty="0">
                <a:latin typeface="Courier"/>
              </a:rPr>
              <a:t> </a:t>
            </a:r>
            <a:r>
              <a:rPr lang="en-US" sz="1600" dirty="0">
                <a:latin typeface="Courier"/>
              </a:rPr>
              <a:t>foo-bar-</a:t>
            </a:r>
            <a:r>
              <a:rPr lang="en-US" sz="1600" dirty="0" err="1">
                <a:latin typeface="Courier"/>
              </a:rPr>
              <a:t>baz</a:t>
            </a:r>
            <a:r>
              <a:rPr sz="1600" dirty="0"/>
              <a:t> a few times to demonstrate this.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28600"/>
            <a:ext cx="9603275" cy="133691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11. Partners Do: </a:t>
            </a:r>
            <a:br>
              <a:rPr lang="en-US" dirty="0"/>
            </a:br>
            <a:r>
              <a:rPr dirty="0" err="1"/>
              <a:t>Bank.js</a:t>
            </a:r>
            <a:r>
              <a:rPr dirty="0"/>
              <a:t> </a:t>
            </a:r>
            <a:br>
              <a:rPr lang="en-US" dirty="0"/>
            </a:br>
            <a:r>
              <a:rPr dirty="0"/>
              <a:t>(8:</a:t>
            </a:r>
            <a:r>
              <a:rPr lang="en-US" dirty="0"/>
              <a:t>2</a:t>
            </a:r>
            <a:r>
              <a:rPr dirty="0"/>
              <a:t>8 PM - 8:</a:t>
            </a:r>
            <a:r>
              <a:rPr lang="en-US" dirty="0"/>
              <a:t>5</a:t>
            </a:r>
            <a:r>
              <a:rPr dirty="0"/>
              <a:t>8 </a:t>
            </a:r>
            <a:r>
              <a:rPr lang="en-US" dirty="0"/>
              <a:t>PM)</a:t>
            </a:r>
            <a:r>
              <a:rPr dirty="0"/>
              <a:t> (30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" y="1847088"/>
            <a:ext cx="12112487" cy="4265474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10-nodejs/01-Activities/15-BankJS</a:t>
            </a:r>
          </a:p>
          <a:p>
            <a:pPr lvl="1"/>
            <a:r>
              <a:rPr lang="en-US" dirty="0"/>
              <a:t>Starting from scratch, build a Node application called </a:t>
            </a:r>
            <a:r>
              <a:rPr lang="en-US" sz="1800" dirty="0" err="1">
                <a:latin typeface="Courier"/>
              </a:rPr>
              <a:t>bank.js</a:t>
            </a:r>
            <a:r>
              <a:rPr lang="en-US" dirty="0"/>
              <a:t> which allows takes in user inputs via the command line to register bank transactions.</a:t>
            </a:r>
          </a:p>
          <a:p>
            <a:pPr lvl="2"/>
            <a:r>
              <a:rPr lang="en-US" dirty="0"/>
              <a:t>The transactions possible are:</a:t>
            </a:r>
          </a:p>
          <a:p>
            <a:pPr lvl="3"/>
            <a:r>
              <a:rPr lang="en-US" sz="1800" dirty="0">
                <a:latin typeface="Courier"/>
              </a:rPr>
              <a:t>total</a:t>
            </a:r>
            <a:r>
              <a:rPr lang="en-US" dirty="0"/>
              <a:t> - this should tally up all of the money in the bank balance and display it for the user.</a:t>
            </a:r>
          </a:p>
          <a:p>
            <a:pPr lvl="3"/>
            <a:r>
              <a:rPr lang="en-US" sz="1800" dirty="0">
                <a:latin typeface="Courier"/>
              </a:rPr>
              <a:t>deposit &lt;number&gt;</a:t>
            </a:r>
            <a:r>
              <a:rPr lang="en-US" dirty="0"/>
              <a:t> - this should add a positive amount to the bank balance. (No need to display the total here)</a:t>
            </a:r>
          </a:p>
          <a:p>
            <a:pPr lvl="3"/>
            <a:r>
              <a:rPr lang="en-US" sz="1800" dirty="0">
                <a:latin typeface="Courier"/>
              </a:rPr>
              <a:t>withdraw &lt;number&gt;</a:t>
            </a:r>
            <a:r>
              <a:rPr lang="en-US" dirty="0"/>
              <a:t> - this should add a negative amount to the bank balance. (No need to display the total here)</a:t>
            </a:r>
          </a:p>
          <a:p>
            <a:pPr lvl="3"/>
            <a:r>
              <a:rPr lang="en-US" sz="1800" dirty="0">
                <a:latin typeface="Courier"/>
              </a:rPr>
              <a:t>lotto</a:t>
            </a:r>
            <a:r>
              <a:rPr lang="en-US" dirty="0"/>
              <a:t> - this should subtract an amount from the bank balance, but if a random number is hit it should add back a larger amount into the bank balance.</a:t>
            </a:r>
          </a:p>
          <a:p>
            <a:pPr lvl="2"/>
            <a:r>
              <a:rPr lang="en-US" dirty="0"/>
              <a:t>For all deposits, withdrawals, or lotto purchases the transaction should be registered in the </a:t>
            </a:r>
            <a:r>
              <a:rPr lang="en-US" sz="1800" dirty="0" err="1">
                <a:latin typeface="Courier"/>
              </a:rPr>
              <a:t>bank.txt</a:t>
            </a:r>
            <a:r>
              <a:rPr lang="en-US" dirty="0"/>
              <a:t> file.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PreClass</a:t>
            </a:r>
            <a:r>
              <a:rPr lang="en" dirty="0"/>
              <a:t> Challenge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65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67143"/>
            <a:ext cx="9603275" cy="138661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12. Instructor Do: </a:t>
            </a:r>
            <a:br>
              <a:rPr lang="en-US" dirty="0"/>
            </a:br>
            <a:r>
              <a:rPr dirty="0"/>
              <a:t>Review </a:t>
            </a:r>
            <a:r>
              <a:rPr dirty="0" err="1"/>
              <a:t>Bank.js</a:t>
            </a:r>
            <a:r>
              <a:rPr dirty="0"/>
              <a:t> </a:t>
            </a:r>
            <a:br>
              <a:rPr lang="en-US" dirty="0"/>
            </a:br>
            <a:r>
              <a:rPr dirty="0"/>
              <a:t>(8:</a:t>
            </a:r>
            <a:r>
              <a:rPr lang="en-US" dirty="0"/>
              <a:t>5</a:t>
            </a:r>
            <a:r>
              <a:rPr dirty="0"/>
              <a:t>8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9:0</a:t>
            </a:r>
            <a:r>
              <a:rPr dirty="0"/>
              <a:t>5 </a:t>
            </a:r>
            <a:r>
              <a:rPr lang="en-US" dirty="0"/>
              <a:t>PM)</a:t>
            </a:r>
            <a:r>
              <a:rPr dirty="0"/>
              <a:t> (07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Capture the “transaction type” and “value” via </a:t>
            </a:r>
            <a:r>
              <a:rPr sz="2000" dirty="0" err="1">
                <a:latin typeface="Courier"/>
              </a:rPr>
              <a:t>process.argv</a:t>
            </a:r>
            <a:r>
              <a:rPr sz="2000" dirty="0">
                <a:latin typeface="Courier"/>
              </a:rPr>
              <a:t>[2]</a:t>
            </a:r>
            <a:r>
              <a:rPr dirty="0"/>
              <a:t> and </a:t>
            </a:r>
            <a:r>
              <a:rPr sz="2000" dirty="0" err="1">
                <a:latin typeface="Courier"/>
              </a:rPr>
              <a:t>process.argv</a:t>
            </a:r>
            <a:r>
              <a:rPr sz="2000" dirty="0">
                <a:latin typeface="Courier"/>
              </a:rPr>
              <a:t>[3]</a:t>
            </a:r>
            <a:r>
              <a:rPr dirty="0"/>
              <a:t>.</a:t>
            </a:r>
          </a:p>
          <a:p>
            <a:pPr lvl="1"/>
            <a:r>
              <a:rPr dirty="0"/>
              <a:t>Use if-else or switch-case to route the user to specific functions relevant to the given transaction type.</a:t>
            </a:r>
          </a:p>
          <a:p>
            <a:pPr lvl="1"/>
            <a:r>
              <a:rPr dirty="0"/>
              <a:t>If the transaction type is </a:t>
            </a:r>
            <a:r>
              <a:rPr sz="2000" dirty="0">
                <a:latin typeface="Courier"/>
              </a:rPr>
              <a:t>total</a:t>
            </a:r>
            <a:r>
              <a:rPr dirty="0"/>
              <a:t> then we will use </a:t>
            </a:r>
            <a:r>
              <a:rPr sz="2000" dirty="0" err="1">
                <a:latin typeface="Courier"/>
              </a:rPr>
              <a:t>readFile</a:t>
            </a:r>
            <a:r>
              <a:rPr dirty="0"/>
              <a:t> read the contents of </a:t>
            </a:r>
            <a:r>
              <a:rPr sz="2000" dirty="0" err="1">
                <a:latin typeface="Courier"/>
              </a:rPr>
              <a:t>bank.txt</a:t>
            </a:r>
            <a:r>
              <a:rPr dirty="0"/>
              <a:t> and combine the numbers</a:t>
            </a:r>
          </a:p>
          <a:p>
            <a:pPr lvl="1"/>
            <a:r>
              <a:rPr dirty="0"/>
              <a:t>If the transaction type is </a:t>
            </a:r>
            <a:r>
              <a:rPr sz="2000" dirty="0">
                <a:latin typeface="Courier"/>
              </a:rPr>
              <a:t>deposit</a:t>
            </a:r>
            <a:r>
              <a:rPr dirty="0"/>
              <a:t>, </a:t>
            </a:r>
            <a:r>
              <a:rPr sz="2000" dirty="0">
                <a:latin typeface="Courier"/>
              </a:rPr>
              <a:t>withdraw</a:t>
            </a:r>
            <a:r>
              <a:rPr dirty="0"/>
              <a:t>, or </a:t>
            </a:r>
            <a:r>
              <a:rPr sz="2000" dirty="0">
                <a:latin typeface="Courier"/>
              </a:rPr>
              <a:t>lotto</a:t>
            </a:r>
            <a:r>
              <a:rPr dirty="0"/>
              <a:t> we will instead use </a:t>
            </a:r>
            <a:r>
              <a:rPr sz="2000" dirty="0" err="1">
                <a:latin typeface="Courier"/>
              </a:rPr>
              <a:t>appendFile</a:t>
            </a:r>
            <a:r>
              <a:rPr dirty="0"/>
              <a:t> to add a numeric value to the </a:t>
            </a:r>
            <a:r>
              <a:rPr dirty="0" err="1"/>
              <a:t>textfile</a:t>
            </a:r>
            <a:r>
              <a:rPr dirty="0"/>
              <a:t>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16. BONUS: Discuss Sync vs Async Reading </a:t>
            </a:r>
            <a:r>
              <a:t>(9:</a:t>
            </a:r>
            <a:r>
              <a:rPr lang="en-US"/>
              <a:t>05</a:t>
            </a:r>
            <a:r>
              <a:t> </a:t>
            </a:r>
            <a:r>
              <a:rPr dirty="0"/>
              <a:t>PM </a:t>
            </a:r>
            <a:r>
              <a:t>- 9:</a:t>
            </a:r>
            <a:r>
              <a:rPr lang="en-US"/>
              <a:t>20</a:t>
            </a:r>
            <a:r>
              <a:t> </a:t>
            </a:r>
            <a:r>
              <a:rPr lang="en-US" dirty="0"/>
              <a:t>PM)</a:t>
            </a:r>
            <a:r>
              <a:rPr dirty="0"/>
              <a:t>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If you have time and think you can cover this topic, one additional instructional opportunity is included.</a:t>
            </a:r>
          </a:p>
          <a:p>
            <a:pPr lvl="1"/>
            <a:r>
              <a:t>If you explore the folder </a:t>
            </a:r>
            <a:r>
              <a:rPr sz="1800">
                <a:latin typeface="Courier"/>
              </a:rPr>
              <a:t>19-SyncVAsync</a:t>
            </a:r>
            <a:r>
              <a:t> there are two files (</a:t>
            </a:r>
            <a:r>
              <a:rPr sz="1800">
                <a:latin typeface="Courier"/>
              </a:rPr>
              <a:t>asyncAppend.js</a:t>
            </a:r>
            <a:r>
              <a:t> and </a:t>
            </a:r>
            <a:r>
              <a:rPr sz="1800">
                <a:latin typeface="Courier"/>
              </a:rPr>
              <a:t>syncAppend.js</a:t>
            </a:r>
            <a:r>
              <a:t>) that look nearly identical. However, they differ in one significant way. One uses </a:t>
            </a:r>
            <a:r>
              <a:rPr sz="1800">
                <a:latin typeface="Courier"/>
              </a:rPr>
              <a:t>appendFileSync</a:t>
            </a:r>
            <a:r>
              <a:t> and the other uses </a:t>
            </a:r>
            <a:r>
              <a:rPr sz="1800">
                <a:latin typeface="Courier"/>
              </a:rPr>
              <a:t>appendFile</a:t>
            </a:r>
            <a:r>
              <a:t>. If you run each of these applications, you will find that the order by which the variable </a:t>
            </a:r>
            <a:r>
              <a:rPr sz="1800">
                <a:latin typeface="Courier"/>
              </a:rPr>
              <a:t>secondNumber</a:t>
            </a:r>
            <a:r>
              <a:t> prints is reversed.</a:t>
            </a:r>
          </a:p>
          <a:p>
            <a:pPr lvl="2"/>
            <a:r>
              <a:rPr sz="1800">
                <a:latin typeface="Courier"/>
              </a:rPr>
              <a:t>syncAppend</a:t>
            </a:r>
            <a:r>
              <a:t> displays the </a:t>
            </a:r>
            <a:r>
              <a:rPr sz="1800">
                <a:latin typeface="Courier"/>
              </a:rPr>
              <a:t>secondNumber</a:t>
            </a:r>
            <a:r>
              <a:t> AFTER the append function prints </a:t>
            </a:r>
            <a:r>
              <a:rPr sz="1800">
                <a:latin typeface="Courier"/>
              </a:rPr>
              <a:t>SAVED</a:t>
            </a:r>
          </a:p>
          <a:p>
            <a:pPr lvl="2"/>
            <a:r>
              <a:rPr sz="1800">
                <a:latin typeface="Courier"/>
              </a:rPr>
              <a:t>asyncAppend</a:t>
            </a:r>
            <a:r>
              <a:t> displays the </a:t>
            </a:r>
            <a:r>
              <a:rPr sz="1800">
                <a:latin typeface="Courier"/>
              </a:rPr>
              <a:t>secondNumber</a:t>
            </a:r>
            <a:r>
              <a:t> BEFORE the append function prints </a:t>
            </a:r>
            <a:r>
              <a:rPr sz="1800">
                <a:latin typeface="Courier"/>
              </a:rPr>
              <a:t>SAVED</a:t>
            </a:r>
            <a:r>
              <a:t>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12-AsyncVsSyn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006600"/>
            <a:ext cx="56642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447800" y="4940300"/>
            <a:ext cx="9601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/12-AsyncVsSync.png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9CA3-489C-9B44-B7EE-1BF023EC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</a:t>
            </a:r>
            <a:r>
              <a:rPr lang="en-US" dirty="0" err="1"/>
              <a:t>N’th</a:t>
            </a:r>
            <a:r>
              <a:rPr lang="en-US" dirty="0"/>
              <a:t> Square – Math Fun (6:00 – 6:20)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9A279D-C4ED-AF47-A820-D3C623D3B9A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BCE01-A378-B844-97D2-9159A696C666}"/>
              </a:ext>
            </a:extLst>
          </p:cNvPr>
          <p:cNvSpPr txBox="1"/>
          <p:nvPr/>
        </p:nvSpPr>
        <p:spPr>
          <a:xfrm>
            <a:off x="586408" y="1282148"/>
            <a:ext cx="7762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</a:rPr>
              <a:t>Write a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US" dirty="0">
                <a:latin typeface="Courier"/>
              </a:rPr>
              <a:t> that takes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n-US" dirty="0">
                <a:latin typeface="Courier"/>
              </a:rPr>
              <a:t> an array of integers and the array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with</a:t>
            </a:r>
            <a:r>
              <a:rPr lang="en-US" dirty="0">
                <a:latin typeface="Courier"/>
              </a:rPr>
              <a:t> duplicates removed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Ex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br>
              <a:rPr lang="en-US" dirty="0"/>
            </a:br>
            <a:r>
              <a:rPr lang="en-US" dirty="0">
                <a:latin typeface="Courier"/>
              </a:rPr>
              <a:t>Input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latin typeface="Courier"/>
              </a:rPr>
              <a:t> 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]</a:t>
            </a:r>
            <a:br>
              <a:rPr lang="en-US" dirty="0"/>
            </a:br>
            <a:r>
              <a:rPr lang="en-US" dirty="0">
                <a:latin typeface="Courier"/>
              </a:rPr>
              <a:t>Output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latin typeface="Courier"/>
              </a:rPr>
              <a:t> 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Input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latin typeface="Courier"/>
              </a:rPr>
              <a:t> 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7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]</a:t>
            </a:r>
            <a:br>
              <a:rPr lang="en-US" dirty="0"/>
            </a:br>
            <a:r>
              <a:rPr lang="en-US" dirty="0">
                <a:latin typeface="Courier"/>
              </a:rPr>
              <a:t>Output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latin typeface="Courier"/>
              </a:rPr>
              <a:t> 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7</a:t>
            </a:r>
            <a:r>
              <a:rPr lang="en-US" dirty="0">
                <a:latin typeface="Courier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Input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latin typeface="Courier"/>
              </a:rPr>
              <a:t> 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]</a:t>
            </a:r>
            <a:br>
              <a:rPr lang="en-US" dirty="0"/>
            </a:br>
            <a:r>
              <a:rPr lang="en-US" dirty="0">
                <a:latin typeface="Courier"/>
              </a:rPr>
              <a:t>Output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latin typeface="Courier"/>
              </a:rPr>
              <a:t> 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9CA3-489C-9B44-B7EE-1BF023EC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</a:t>
            </a:r>
            <a:r>
              <a:rPr lang="en-US" dirty="0" err="1"/>
              <a:t>N’th</a:t>
            </a:r>
            <a:r>
              <a:rPr lang="en-US" dirty="0"/>
              <a:t> Square – Math Fun (6:20-6:30)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E040F-EC5A-874D-BD76-EE1F308B7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COULD do it with a couple LOOPS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9A279D-C4ED-AF47-A820-D3C623D3B9A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60634-9BBC-2545-A324-E873A660BF18}"/>
              </a:ext>
            </a:extLst>
          </p:cNvPr>
          <p:cNvSpPr txBox="1"/>
          <p:nvPr/>
        </p:nvSpPr>
        <p:spPr>
          <a:xfrm>
            <a:off x="1555905" y="1577400"/>
            <a:ext cx="79271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solidFill>
                  <a:srgbClr val="007020"/>
                </a:solidFill>
                <a:latin typeface="Courier"/>
              </a:rPr>
              <a:t> var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deduper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sz="2400" dirty="0">
                <a:latin typeface="Courier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US" sz="2400" dirty="0">
                <a:latin typeface="Courier"/>
              </a:rPr>
              <a:t> (</a:t>
            </a:r>
            <a:r>
              <a:rPr lang="en-US" sz="2400" dirty="0" err="1">
                <a:latin typeface="Courier"/>
              </a:rPr>
              <a:t>numArr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sz="2400" dirty="0"/>
            </a:br>
            <a:r>
              <a:rPr lang="en-US" sz="2400" dirty="0">
                <a:latin typeface="Courier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newArr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sz="2400" dirty="0">
                <a:latin typeface="Courier"/>
              </a:rPr>
              <a:t> []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n-US" sz="2400" dirty="0"/>
            </a:br>
            <a:r>
              <a:rPr lang="en-US" sz="2400" dirty="0">
                <a:latin typeface="Courier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sz="2400" dirty="0">
                <a:latin typeface="Courier"/>
              </a:rPr>
              <a:t> (</a:t>
            </a:r>
            <a:r>
              <a:rPr lang="en-US" sz="2400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i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i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&lt;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solidFill>
                  <a:srgbClr val="19177C"/>
                </a:solidFill>
                <a:latin typeface="Courier"/>
              </a:rPr>
              <a:t>numArr</a:t>
            </a:r>
            <a:r>
              <a:rPr lang="en-US" sz="2400" dirty="0" err="1">
                <a:latin typeface="Courier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Courier"/>
              </a:rPr>
              <a:t>length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i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++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sz="2400" dirty="0"/>
            </a:br>
            <a:r>
              <a:rPr lang="en-US" sz="2400" dirty="0">
                <a:latin typeface="Courier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sz="2400" dirty="0">
                <a:latin typeface="Courier"/>
              </a:rPr>
              <a:t>(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!</a:t>
            </a:r>
            <a:r>
              <a:rPr lang="en-US" sz="2400" dirty="0" err="1">
                <a:solidFill>
                  <a:srgbClr val="19177C"/>
                </a:solidFill>
                <a:latin typeface="Courier"/>
              </a:rPr>
              <a:t>newArr</a:t>
            </a:r>
            <a:r>
              <a:rPr lang="en-US" sz="2400" dirty="0" err="1">
                <a:latin typeface="Courier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Courier"/>
              </a:rPr>
              <a:t>includes</a:t>
            </a:r>
            <a:r>
              <a:rPr lang="en-US" sz="2400" dirty="0">
                <a:latin typeface="Courier"/>
              </a:rPr>
              <a:t>(</a:t>
            </a:r>
            <a:r>
              <a:rPr lang="en-US" sz="2400" dirty="0" err="1">
                <a:latin typeface="Courier"/>
              </a:rPr>
              <a:t>numArr</a:t>
            </a:r>
            <a:r>
              <a:rPr lang="en-US" sz="2400" dirty="0">
                <a:latin typeface="Courier"/>
              </a:rPr>
              <a:t>[</a:t>
            </a:r>
            <a:r>
              <a:rPr lang="en-US" sz="2400" dirty="0" err="1">
                <a:latin typeface="Courier"/>
              </a:rPr>
              <a:t>i</a:t>
            </a:r>
            <a:r>
              <a:rPr lang="en-US" sz="2400" dirty="0">
                <a:latin typeface="Courier"/>
              </a:rPr>
              <a:t>]))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sz="2400" dirty="0"/>
            </a:br>
            <a:r>
              <a:rPr lang="en-US" sz="2400" dirty="0">
                <a:latin typeface="Courier"/>
              </a:rPr>
              <a:t>      </a:t>
            </a:r>
            <a:r>
              <a:rPr lang="en-US" sz="2400" dirty="0" err="1">
                <a:solidFill>
                  <a:srgbClr val="19177C"/>
                </a:solidFill>
                <a:latin typeface="Courier"/>
              </a:rPr>
              <a:t>newArr</a:t>
            </a:r>
            <a:r>
              <a:rPr lang="en-US" sz="2400" dirty="0" err="1">
                <a:latin typeface="Courier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Courier"/>
              </a:rPr>
              <a:t>push</a:t>
            </a:r>
            <a:r>
              <a:rPr lang="en-US" sz="2400" dirty="0">
                <a:latin typeface="Courier"/>
              </a:rPr>
              <a:t>(</a:t>
            </a:r>
            <a:r>
              <a:rPr lang="en-US" sz="2400" dirty="0" err="1">
                <a:latin typeface="Courier"/>
              </a:rPr>
              <a:t>numArr</a:t>
            </a:r>
            <a:r>
              <a:rPr lang="en-US" sz="2400" dirty="0">
                <a:latin typeface="Courier"/>
              </a:rPr>
              <a:t>[</a:t>
            </a:r>
            <a:r>
              <a:rPr lang="en-US" sz="2400" dirty="0" err="1">
                <a:latin typeface="Courier"/>
              </a:rPr>
              <a:t>i</a:t>
            </a:r>
            <a:r>
              <a:rPr lang="en-US" sz="2400" dirty="0">
                <a:latin typeface="Courier"/>
              </a:rPr>
              <a:t>])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n-US" sz="2400" dirty="0"/>
            </a:br>
            <a:r>
              <a:rPr lang="en-US" sz="2400" dirty="0">
                <a:latin typeface="Courier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}</a:t>
            </a:r>
            <a:br>
              <a:rPr lang="en-US" sz="2400" dirty="0"/>
            </a:br>
            <a:r>
              <a:rPr lang="en-US" sz="2400" dirty="0">
                <a:latin typeface="Courier"/>
              </a:rPr>
              <a:t>  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}</a:t>
            </a:r>
            <a:br>
              <a:rPr lang="en-US" sz="2400" dirty="0"/>
            </a:br>
            <a:r>
              <a:rPr lang="en-US" sz="2400" dirty="0">
                <a:solidFill>
                  <a:srgbClr val="666666"/>
                </a:solidFill>
                <a:latin typeface="Courier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2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Admin Items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542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dirty="0"/>
              <a:t>Administration… (6:30 – 6:35 </a:t>
            </a:r>
            <a:r>
              <a:rPr lang="en-US" dirty="0"/>
              <a:t>PM)</a:t>
            </a:r>
            <a:r>
              <a:rPr lang="en" dirty="0"/>
              <a:t> 5 mins)</a:t>
            </a:r>
            <a:endParaRPr dirty="0"/>
          </a:p>
        </p:txBody>
      </p:sp>
      <p:sp>
        <p:nvSpPr>
          <p:cNvPr id="1089" name="Google Shape;1089;p74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r>
              <a:rPr lang="en"/>
              <a:t>jQuery $(Begins)</a:t>
            </a: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5F05A3-243E-5743-A5AE-8ACF2637D51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7F3F14-6B73-A342-96A2-6B3A0098757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6400" y="795131"/>
            <a:ext cx="12192000" cy="576040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b="1" dirty="0"/>
              <a:t>Portfolio Updates Due Thursday, 7/18/19 by 11:59pm</a:t>
            </a:r>
          </a:p>
          <a:p>
            <a:r>
              <a:rPr lang="en-US" sz="2400" b="1" dirty="0"/>
              <a:t>Homework 10 Due Thursday, 7/25/19 by 11:59pm</a:t>
            </a:r>
            <a:endParaRPr lang="en-US" sz="2600" b="1" dirty="0"/>
          </a:p>
          <a:p>
            <a:r>
              <a:rPr lang="en-US" sz="2400" dirty="0"/>
              <a:t>Video Guide: </a:t>
            </a:r>
            <a:r>
              <a:rPr lang="en-US" sz="2400" b="1" dirty="0"/>
              <a:t>10-nodejs/</a:t>
            </a:r>
            <a:r>
              <a:rPr lang="en-US" sz="2400" b="1" dirty="0" err="1"/>
              <a:t>VideoGuide.md</a:t>
            </a:r>
            <a:endParaRPr lang="en-US" sz="2400" b="1" dirty="0"/>
          </a:p>
          <a:p>
            <a:r>
              <a:rPr lang="en-US" sz="2400" dirty="0"/>
              <a:t>Use Tutors if you need them</a:t>
            </a:r>
          </a:p>
          <a:p>
            <a:r>
              <a:rPr lang="en-US" sz="2400" dirty="0"/>
              <a:t>When you get a SURVEY, be BRUTALLY HONEST!</a:t>
            </a:r>
          </a:p>
          <a:p>
            <a:endParaRPr lang="en-US" sz="2400" dirty="0"/>
          </a:p>
          <a:p>
            <a:r>
              <a:rPr lang="en-US" sz="2400" dirty="0"/>
              <a:t>Sign into </a:t>
            </a:r>
            <a:r>
              <a:rPr lang="en-US" sz="2400" dirty="0" err="1"/>
              <a:t>BootCampSpot</a:t>
            </a:r>
            <a:r>
              <a:rPr lang="en-US" sz="2400" dirty="0"/>
              <a:t> and mark your attendance</a:t>
            </a:r>
          </a:p>
          <a:p>
            <a:endParaRPr lang="en-US" sz="2400" dirty="0"/>
          </a:p>
          <a:p>
            <a:r>
              <a:rPr lang="en-US" sz="2400" dirty="0"/>
              <a:t>Any Questions from Last Time?</a:t>
            </a:r>
          </a:p>
        </p:txBody>
      </p:sp>
    </p:spTree>
    <p:extLst>
      <p:ext uri="{BB962C8B-B14F-4D97-AF65-F5344CB8AC3E}">
        <p14:creationId xmlns:p14="http://schemas.microsoft.com/office/powerpoint/2010/main" val="91424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18053"/>
            <a:ext cx="9603275" cy="153570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1. Students Do: </a:t>
            </a:r>
            <a:br>
              <a:rPr lang="en-US" dirty="0"/>
            </a:br>
            <a:r>
              <a:rPr dirty="0"/>
              <a:t>Command Line Equality </a:t>
            </a:r>
            <a:br>
              <a:rPr lang="en-US" dirty="0"/>
            </a:br>
            <a:r>
              <a:rPr dirty="0"/>
              <a:t>(6:31 PM - 6:41 PM</a:t>
            </a:r>
            <a:r>
              <a:rPr lang="en-US" dirty="0"/>
              <a:t>)</a:t>
            </a:r>
            <a:r>
              <a:rPr dirty="0"/>
              <a:t> (10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10-nodejs/01-Activities/10-CommandLineArg </a:t>
            </a:r>
          </a:p>
          <a:p>
            <a:pPr lvl="1"/>
            <a:r>
              <a:rPr b="1" dirty="0"/>
              <a:t>Instructions:</a:t>
            </a:r>
          </a:p>
          <a:p>
            <a:pPr lvl="2"/>
            <a:r>
              <a:rPr dirty="0"/>
              <a:t>Starting from a blank JavaScript file, create a Node application that takes in two command line arguments and checks if they are equal. </a:t>
            </a:r>
            <a:endParaRPr lang="en-US" dirty="0"/>
          </a:p>
          <a:p>
            <a:pPr lvl="2"/>
            <a:r>
              <a:rPr dirty="0"/>
              <a:t>If the two numbers are equal then output: “true”. Otherwise output: “false”.</a:t>
            </a:r>
          </a:p>
          <a:p>
            <a:pPr lvl="2"/>
            <a:r>
              <a:rPr dirty="0"/>
              <a:t>Bonus: Check if the two numbers are both multiples of 7. </a:t>
            </a:r>
            <a:endParaRPr lang="en-US" dirty="0"/>
          </a:p>
          <a:p>
            <a:pPr lvl="2"/>
            <a:r>
              <a:rPr dirty="0"/>
              <a:t>Again output “true” if they are and output “false” if they are not.</a:t>
            </a:r>
          </a:p>
          <a:p>
            <a:pPr lvl="2"/>
            <a:r>
              <a:rPr dirty="0"/>
              <a:t>Hint: </a:t>
            </a:r>
            <a:r>
              <a:rPr sz="1800" dirty="0" err="1">
                <a:latin typeface="Courier"/>
              </a:rPr>
              <a:t>console.log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process.argv</a:t>
            </a:r>
            <a:r>
              <a:rPr sz="1800" dirty="0">
                <a:latin typeface="Courier"/>
              </a:rPr>
              <a:t>)</a:t>
            </a:r>
            <a:r>
              <a:rPr dirty="0"/>
              <a:t> as a starting point if you are completely lost.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2. Instructor Do: Review Command Line Equality (6:41 PM - 6:48 </a:t>
            </a:r>
            <a:r>
              <a:rPr lang="en-US" dirty="0"/>
              <a:t>PM)</a:t>
            </a:r>
            <a:r>
              <a:rPr dirty="0"/>
              <a:t> (07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Open the file </a:t>
            </a:r>
            <a:r>
              <a:rPr sz="1800" dirty="0">
                <a:latin typeface="Courier"/>
              </a:rPr>
              <a:t>solution1.js</a:t>
            </a:r>
            <a:r>
              <a:rPr dirty="0"/>
              <a:t> (</a:t>
            </a:r>
            <a:r>
              <a:rPr sz="1800" dirty="0">
                <a:latin typeface="Courier"/>
              </a:rPr>
              <a:t>10-CommandLineArg</a:t>
            </a:r>
            <a:r>
              <a:rPr dirty="0"/>
              <a:t>) and walk students through the solution. Use the comments to guide the conversation.</a:t>
            </a:r>
          </a:p>
          <a:p>
            <a:pPr lvl="1"/>
            <a:r>
              <a:rPr dirty="0"/>
              <a:t>Then open the file </a:t>
            </a:r>
            <a:r>
              <a:rPr sz="1800" dirty="0">
                <a:latin typeface="Courier"/>
              </a:rPr>
              <a:t>solution2.js</a:t>
            </a:r>
            <a:r>
              <a:rPr dirty="0"/>
              <a:t> (</a:t>
            </a:r>
            <a:r>
              <a:rPr sz="1800" dirty="0">
                <a:latin typeface="Courier"/>
              </a:rPr>
              <a:t>10-CommandLineArg</a:t>
            </a:r>
            <a:r>
              <a:rPr dirty="0"/>
              <a:t>) and walk students through the re-factored (minified/simplified) solution. Again use the comments to guide the conversation.</a:t>
            </a:r>
          </a:p>
          <a:p>
            <a:pPr lvl="1"/>
            <a:r>
              <a:rPr dirty="0"/>
              <a:t>In discussing the solution, be sure to point out that “re-factored solutions” oftentimes only become apparent after creating the more manual way first.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27391"/>
            <a:ext cx="9603275" cy="1341772"/>
          </a:xfrm>
        </p:spPr>
        <p:txBody>
          <a:bodyPr/>
          <a:lstStyle/>
          <a:p>
            <a:pPr marL="0" lvl="0" indent="0">
              <a:buNone/>
            </a:pPr>
            <a:r>
              <a:t>13. Students Do: CommandSort Refresher (6:48 PM - 7:03 PM)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Slack out the following:</a:t>
            </a:r>
          </a:p>
          <a:p>
            <a:pPr lvl="1"/>
            <a:r>
              <a:rPr b="1"/>
              <a:t>Files:</a:t>
            </a:r>
          </a:p>
          <a:p>
            <a:pPr lvl="2"/>
            <a:r>
              <a:rPr sz="1800">
                <a:latin typeface="Courier"/>
              </a:rPr>
              <a:t>commandSortUnsolved.js</a:t>
            </a:r>
            <a:r>
              <a:t> (</a:t>
            </a:r>
            <a:r>
              <a:rPr sz="1800">
                <a:latin typeface="Courier"/>
              </a:rPr>
              <a:t>20-CommandSort &gt; UNSOLVED</a:t>
            </a:r>
            <a:r>
              <a:t>)</a:t>
            </a:r>
          </a:p>
          <a:p>
            <a:pPr lvl="1"/>
            <a:r>
              <a:rPr b="1"/>
              <a:t>Instructions:</a:t>
            </a:r>
          </a:p>
          <a:p>
            <a:pPr lvl="2"/>
            <a:r>
              <a:t>Starting from a blank file, create a Node-based command-line application that takes in a series of numbers from the user and returns the numbers sorted in ascending order.</a:t>
            </a:r>
          </a:p>
          <a:p>
            <a:pPr lvl="2"/>
            <a:r>
              <a:t>Note: Feel free to use Stack Overflow or Google to find the code for sorting integers numerically.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928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1558</Words>
  <Application>Microsoft Macintosh PowerPoint</Application>
  <PresentationFormat>Widescreen</PresentationFormat>
  <Paragraphs>121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Gill Sans MT</vt:lpstr>
      <vt:lpstr>Roboto</vt:lpstr>
      <vt:lpstr>Roboto Medium</vt:lpstr>
      <vt:lpstr>Gallery</vt:lpstr>
      <vt:lpstr>10.2 Lesson Plan - (6:30 PM)</vt:lpstr>
      <vt:lpstr>PreClass Challenge</vt:lpstr>
      <vt:lpstr>Calculate N’th Square – Math Fun (6:00 – 6:20)</vt:lpstr>
      <vt:lpstr>Calculate N’th Square – Math Fun (6:20-6:30)</vt:lpstr>
      <vt:lpstr>Admin Items</vt:lpstr>
      <vt:lpstr>Administration… (6:30 – 6:35 PM) 5 mins)</vt:lpstr>
      <vt:lpstr>1. Students Do:  Command Line Equality  (6:31 PM - 6:41 PM) (10 mins)</vt:lpstr>
      <vt:lpstr>2. Instructor Do: Review Command Line Equality (6:41 PM - 6:48 PM) (07 mins)</vt:lpstr>
      <vt:lpstr>13. Students Do: CommandSort Refresher (6:48 PM - 7:03 PM) (15 mins)</vt:lpstr>
      <vt:lpstr>14. Instructor Do: Review CommandSort (7:03 PM - 7:08 PM) (05 mins)</vt:lpstr>
      <vt:lpstr>3. Instructor Do:  Write a File  (7:08 PM - 7:23 PM) (15 mins)</vt:lpstr>
      <vt:lpstr>4 Everyone Do:  Guess readFile  (7:23 PM - 7:24 PM) (01 mins)</vt:lpstr>
      <vt:lpstr>5. Instructor Do:  Read a File  (7:24 PM - 7:34 PM) (10 mins)</vt:lpstr>
      <vt:lpstr>6. Instructor Do:  Show FS Docs + Stack Overflow  (7:34 PM - 7:41 PM) (07 mins)</vt:lpstr>
      <vt:lpstr>7. Partners Do:  Best Things Ever  (7:41 PM - 7:56 PM) (15 mins)</vt:lpstr>
      <vt:lpstr>8. Instructor Do:  Review Best Things Ever  (7:56 PM – 8:06 PM) (10 mins)</vt:lpstr>
      <vt:lpstr>9. Break  (8:06 PM - 8:21 PM)  (15 mins)</vt:lpstr>
      <vt:lpstr>10. Instructor Do:  AppendFile  (8:21 PM - 8:28 PM) (07 mins)</vt:lpstr>
      <vt:lpstr>11. Partners Do:  Bank.js  (8:28 PM - 8:58 PM) (30 mins)</vt:lpstr>
      <vt:lpstr>12. Instructor Do:  Review Bank.js  (8:58 PM – 9:05 PM) (07 mins)</vt:lpstr>
      <vt:lpstr>16. BONUS: Discuss Sync vs Async Reading (9:05 PM - 9:20 PM) (15 mins)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40</TotalTime>
  <Words>1603</Words>
  <Application>Microsoft Macintosh PowerPoint</Application>
  <PresentationFormat>Widescreen</PresentationFormat>
  <Paragraphs>209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Gill Sans MT</vt:lpstr>
      <vt:lpstr>Roboto</vt:lpstr>
      <vt:lpstr>Roboto Medium</vt:lpstr>
      <vt:lpstr>Gallery</vt:lpstr>
      <vt:lpstr>Real-World API Application Development</vt:lpstr>
      <vt:lpstr>PreClass Drill</vt:lpstr>
      <vt:lpstr>JavaScript – INTEGER vs FLOAT (15 mins)</vt:lpstr>
      <vt:lpstr>JavaScript INT vs FLOAT Answer (5 mins)</vt:lpstr>
      <vt:lpstr>Admin Items</vt:lpstr>
      <vt:lpstr>Administration… (6:30 - 6:35 PM, 5 mins)</vt:lpstr>
      <vt:lpstr>Instructor Do:  Introduce the Unit Video Guide</vt:lpstr>
      <vt:lpstr>Today’s Class</vt:lpstr>
      <vt:lpstr>Agenda</vt:lpstr>
      <vt:lpstr>Homework</vt:lpstr>
      <vt:lpstr>Homework Intro (6:35 PM – 6:45 PM, 10 mins)</vt:lpstr>
      <vt:lpstr>Instructor Do:  Giphy API Demo (6:35 PM – 6:45 PM)</vt:lpstr>
      <vt:lpstr>2. Partners Do:  Random Cat Activity (6:45 PM - 6:55 PM)</vt:lpstr>
      <vt:lpstr>Instructor Do:  Review Cat Activity (6:55 PM – 7:05 PM)</vt:lpstr>
      <vt:lpstr>Partners Do:  Ajax Triggered by Buttons (7:05 PM - 7:15 PM)</vt:lpstr>
      <vt:lpstr>Instructor Do:  Ajax Buttons Review (7:15 PM - 7:20 PM)</vt:lpstr>
      <vt:lpstr>6. Partners Do:  Creating Elements Dynamically (7:20 PM - 7:30 PM)</vt:lpstr>
      <vt:lpstr>7. Instructor Do:  Creating Elements Dynamically (7:30 PM - 7:35 PM)</vt:lpstr>
      <vt:lpstr>8. Everyone Do:  Reiterate Concepts (7:35 PM - 7:45 PM)</vt:lpstr>
      <vt:lpstr>9. Partners Do:  Pausing Gifs (7:45 PM - 8:00 PM)</vt:lpstr>
      <vt:lpstr>10. Instructor Do:  Review Pausing Gifs (8:00 PM - 8:05 PM)</vt:lpstr>
      <vt:lpstr>IN-CLASS PROJECT NYT API  (Break at any time)  COUNT OFF 1-7</vt:lpstr>
      <vt:lpstr>13. Students Do:  NYT Example Intro (8:05 PM - 8:10 PM)</vt:lpstr>
      <vt:lpstr>14. Students Do: PHASE I NYT Example - Design and API (8:10 PM - 8:30 PM)</vt:lpstr>
      <vt:lpstr>15. Students Do: PHASE II NYT Example - Coding the Logic (8:30 PM – 8:50 PM)</vt:lpstr>
      <vt:lpstr>16. Students Do: PHASE III NYT Example - Bug Cases (8:50 PM – 9:10 PM)</vt:lpstr>
      <vt:lpstr>17. Students Do:  Refinement and Deploy (9:10 PM – 9:20 PM)</vt:lpstr>
      <vt:lpstr>18. Students Do:  NYT Recap / Review (9:20 PM - 9:25 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10.2 Lesson Plan - (6:30 PM)</dc:title>
  <dc:creator/>
  <cp:keywords/>
  <cp:lastModifiedBy>Greg Smith</cp:lastModifiedBy>
  <cp:revision>19</cp:revision>
  <dcterms:created xsi:type="dcterms:W3CDTF">2019-07-15T17:56:15Z</dcterms:created>
  <dcterms:modified xsi:type="dcterms:W3CDTF">2019-07-15T20:05:12Z</dcterms:modified>
</cp:coreProperties>
</file>