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84" r:id="rId3"/>
    <p:sldId id="287" r:id="rId4"/>
    <p:sldId id="289" r:id="rId5"/>
    <p:sldId id="306" r:id="rId6"/>
    <p:sldId id="30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308" r:id="rId21"/>
    <p:sldId id="272" r:id="rId22"/>
    <p:sldId id="273" r:id="rId23"/>
    <p:sldId id="309"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8"/>
    <p:restoredTop sz="94694"/>
  </p:normalViewPr>
  <p:slideViewPr>
    <p:cSldViewPr snapToGrid="0" snapToObjects="1">
      <p:cViewPr varScale="1">
        <p:scale>
          <a:sx n="169" d="100"/>
          <a:sy n="169" d="100"/>
        </p:scale>
        <p:origin x="21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3CD38-C3BB-454C-9C94-A378FDFD4678}" type="datetimeFigureOut">
              <a:rPr lang="en-US" smtClean="0"/>
              <a:t>7/18/19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B3F8A-F2CF-0B4B-9774-62AA045BEF9A}" type="slidenum">
              <a:rPr lang="en-US" smtClean="0"/>
              <a:t>‹#›</a:t>
            </a:fld>
            <a:endParaRPr lang="en-US"/>
          </a:p>
        </p:txBody>
      </p:sp>
    </p:spTree>
    <p:extLst>
      <p:ext uri="{BB962C8B-B14F-4D97-AF65-F5344CB8AC3E}">
        <p14:creationId xmlns:p14="http://schemas.microsoft.com/office/powerpoint/2010/main" val="322651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69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1767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519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7/18/19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7/18/19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pmjs.com/package/axios" TargetMode="External"/><Relationship Id="rId2" Type="http://schemas.openxmlformats.org/officeDocument/2006/relationships/hyperlink" Target="https://www.npmjs.com/browse/sta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apquest.com/user/me/profile" TargetMode="External"/><Relationship Id="rId2" Type="http://schemas.openxmlformats.org/officeDocument/2006/relationships/hyperlink" Target="https://developer.mapquest.com/plan_purchase/steps/business_edition/business_edition_free/register" TargetMode="External"/><Relationship Id="rId1" Type="http://schemas.openxmlformats.org/officeDocument/2006/relationships/slideLayout" Target="../slideLayouts/slideLayout2.xml"/><Relationship Id="rId4" Type="http://schemas.openxmlformats.org/officeDocument/2006/relationships/hyperlink" Target="https://www.npmjs.com/package/node-geocod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npmjs.com/package/inquir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package/inquir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JJqriV7Q9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t>10.3 Lesson Plan </a:t>
            </a:r>
            <a:r>
              <a:rPr lang="en-US"/>
              <a:t>–</a:t>
            </a:r>
            <a:r>
              <a:t> </a:t>
            </a:r>
            <a:br>
              <a:rPr lang="en-US"/>
            </a:br>
            <a:r>
              <a:t>The Power of Packages </a:t>
            </a:r>
            <a:br>
              <a:rPr lang="en-US"/>
            </a:br>
            <a:r>
              <a:t>THURSDAY (6:30 PM)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15. Partners Do: </a:t>
            </a:r>
            <a:br>
              <a:rPr lang="en-US" dirty="0"/>
            </a:br>
            <a:r>
              <a:rPr dirty="0"/>
              <a:t>OMDB-</a:t>
            </a:r>
            <a:r>
              <a:rPr dirty="0" err="1"/>
              <a:t>Axios</a:t>
            </a:r>
            <a:r>
              <a:rPr dirty="0"/>
              <a:t> Interactive </a:t>
            </a:r>
            <a:br>
              <a:rPr lang="en-US" dirty="0"/>
            </a:br>
            <a:r>
              <a:rPr dirty="0"/>
              <a:t>(6:48 PM - 7:08 PM) (20 mins)</a:t>
            </a:r>
          </a:p>
        </p:txBody>
      </p:sp>
      <p:sp>
        <p:nvSpPr>
          <p:cNvPr id="3" name="Content Placeholder 2"/>
          <p:cNvSpPr>
            <a:spLocks noGrp="1"/>
          </p:cNvSpPr>
          <p:nvPr>
            <p:ph idx="1"/>
          </p:nvPr>
        </p:nvSpPr>
        <p:spPr/>
        <p:txBody>
          <a:bodyPr>
            <a:normAutofit/>
          </a:bodyPr>
          <a:lstStyle/>
          <a:p>
            <a:pPr lvl="1"/>
            <a:r>
              <a:rPr lang="en-US" dirty="0"/>
              <a:t>10-nodejs/01-Activities/18-OMDB_Axios_Students </a:t>
            </a:r>
          </a:p>
          <a:p>
            <a:pPr lvl="1"/>
            <a:r>
              <a:rPr b="1" dirty="0"/>
              <a:t>Instructions</a:t>
            </a:r>
          </a:p>
          <a:p>
            <a:pPr lvl="2"/>
            <a:r>
              <a:rPr dirty="0"/>
              <a:t>Using the code sent to you earlier as a reference and using the code provided to you as a starter, create a Node application which takes in a movie name as a command line argument then uses the OMDB API to retrieve and return the release date to the console.</a:t>
            </a:r>
          </a:p>
          <a:p>
            <a:pPr lvl="2"/>
            <a:r>
              <a:rPr dirty="0"/>
              <a:t>For this activity you have two options:</a:t>
            </a:r>
          </a:p>
          <a:p>
            <a:pPr lvl="3"/>
            <a:r>
              <a:rPr dirty="0"/>
              <a:t>Easier: Require that the user provide a movie with a single word in the title (ex: Cinderella)</a:t>
            </a:r>
          </a:p>
          <a:p>
            <a:pPr lvl="3"/>
            <a:r>
              <a:rPr dirty="0"/>
              <a:t>Harder: Allow the user to provide a movie with as many words as possible (ex: Forrest Gump).</a:t>
            </a:r>
          </a:p>
          <a:p>
            <a:pPr lvl="2"/>
            <a:r>
              <a:rPr dirty="0"/>
              <a:t>Hint: Start by figuring out what your API URL should be then use the starter code as a guide.</a:t>
            </a:r>
          </a:p>
          <a:p>
            <a:pPr lvl="2"/>
            <a:r>
              <a:rPr dirty="0"/>
              <a:t>Hint: Remember to </a:t>
            </a:r>
            <a:r>
              <a:rPr sz="1800" dirty="0" err="1">
                <a:latin typeface="Courier"/>
              </a:rPr>
              <a:t>npm</a:t>
            </a:r>
            <a:r>
              <a:rPr sz="1800" dirty="0">
                <a:latin typeface="Courier"/>
              </a:rPr>
              <a:t> install </a:t>
            </a:r>
            <a:r>
              <a:rPr sz="1800" dirty="0" err="1">
                <a:latin typeface="Courier"/>
              </a:rPr>
              <a:t>axios</a:t>
            </a:r>
            <a:r>
              <a:rPr dirty="0"/>
              <a:t> or else your code will not work no matter what.</a:t>
            </a:r>
          </a:p>
          <a:p>
            <a:pPr lvl="2"/>
            <a:r>
              <a:rPr dirty="0"/>
              <a:t>Hint: Be sure to use an OMDB API Key with your </a:t>
            </a:r>
            <a:r>
              <a:rPr dirty="0" err="1"/>
              <a:t>axios</a:t>
            </a:r>
            <a:r>
              <a:rPr dirty="0"/>
              <a:t> request. You may use </a:t>
            </a:r>
            <a:r>
              <a:rPr sz="1800" dirty="0">
                <a:latin typeface="Courier"/>
              </a:rPr>
              <a:t>trilogy</a:t>
            </a:r>
            <a:r>
              <a:rPr dirty="0"/>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16. Instructor Do: </a:t>
            </a:r>
            <a:br>
              <a:rPr lang="en-US" dirty="0"/>
            </a:br>
            <a:r>
              <a:rPr dirty="0"/>
              <a:t>Review OMDB-</a:t>
            </a:r>
            <a:r>
              <a:rPr dirty="0" err="1"/>
              <a:t>Axios</a:t>
            </a:r>
            <a:r>
              <a:rPr dirty="0"/>
              <a:t> Interactive </a:t>
            </a:r>
            <a:br>
              <a:rPr lang="en-US" dirty="0"/>
            </a:br>
            <a:r>
              <a:rPr dirty="0"/>
              <a:t>(7:08 PM - 7:15 PM) (07 mins)</a:t>
            </a:r>
          </a:p>
        </p:txBody>
      </p:sp>
      <p:sp>
        <p:nvSpPr>
          <p:cNvPr id="3" name="Content Placeholder 2"/>
          <p:cNvSpPr>
            <a:spLocks noGrp="1"/>
          </p:cNvSpPr>
          <p:nvPr>
            <p:ph idx="1"/>
          </p:nvPr>
        </p:nvSpPr>
        <p:spPr/>
        <p:txBody>
          <a:bodyPr/>
          <a:lstStyle/>
          <a:p>
            <a:pPr lvl="1"/>
            <a:r>
              <a:t>Open the solution files (First </a:t>
            </a:r>
            <a:r>
              <a:rPr sz="1800">
                <a:latin typeface="Courier"/>
              </a:rPr>
              <a:t>LevelOne</a:t>
            </a:r>
            <a:r>
              <a:t> and then </a:t>
            </a:r>
            <a:r>
              <a:rPr sz="1800">
                <a:latin typeface="Courier"/>
              </a:rPr>
              <a:t>LevelTwo</a:t>
            </a:r>
            <a:r>
              <a:t>).</a:t>
            </a:r>
          </a:p>
          <a:p>
            <a:pPr lvl="1"/>
            <a:r>
              <a:t>Walk students through the solutions using the comments as a guide.</a:t>
            </a:r>
          </a:p>
          <a:p>
            <a:pPr lvl="1"/>
            <a:r>
              <a:t>Be sure to point out how we dynamically generated the queryURL and how we used the </a:t>
            </a:r>
            <a:r>
              <a:rPr sz="1800">
                <a:latin typeface="Courier"/>
              </a:rPr>
              <a:t>JSON.parse(body)["Year"]</a:t>
            </a:r>
            <a:r>
              <a:t> to grab the release year.</a:t>
            </a:r>
          </a:p>
          <a:p>
            <a:pPr lvl="1">
              <a:buNone/>
            </a:pPr>
            <a:r>
              <a:t>/11-OMDBSolved_1.png</a:t>
            </a:r>
          </a:p>
          <a:p>
            <a:pPr lvl="1"/>
            <a:r>
              <a:t>In discussing the Challenge, you can leave it to students to decipher the “for-loop magic”. Effectively, we just append a “+” for all words except the last one in the title.</a:t>
            </a:r>
          </a:p>
          <a:p>
            <a:pPr lvl="1">
              <a:buNone/>
            </a:pPr>
            <a:r>
              <a:t>/11-OMDBSolved_2.png</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Instructor Do: </a:t>
            </a:r>
            <a:br>
              <a:rPr lang="en-US" dirty="0"/>
            </a:br>
            <a:r>
              <a:rPr dirty="0"/>
              <a:t>Visit NPM and Explain </a:t>
            </a:r>
            <a:br>
              <a:rPr lang="en-US" dirty="0"/>
            </a:br>
            <a:r>
              <a:rPr dirty="0"/>
              <a:t>(7:15 PM - 7:25 PM) (10 mins)</a:t>
            </a:r>
          </a:p>
        </p:txBody>
      </p:sp>
      <p:sp>
        <p:nvSpPr>
          <p:cNvPr id="3" name="Content Placeholder 2"/>
          <p:cNvSpPr>
            <a:spLocks noGrp="1"/>
          </p:cNvSpPr>
          <p:nvPr>
            <p:ph idx="1"/>
          </p:nvPr>
        </p:nvSpPr>
        <p:spPr/>
        <p:txBody>
          <a:bodyPr>
            <a:normAutofit fontScale="77500" lnSpcReduction="20000"/>
          </a:bodyPr>
          <a:lstStyle/>
          <a:p>
            <a:pPr lvl="1"/>
            <a:r>
              <a:t>Ask students how we installed the </a:t>
            </a:r>
            <a:r>
              <a:rPr sz="1800">
                <a:latin typeface="Courier"/>
              </a:rPr>
              <a:t>axios</a:t>
            </a:r>
            <a:r>
              <a:t> package from the last example (Answer: We ran </a:t>
            </a:r>
            <a:r>
              <a:rPr sz="1800">
                <a:latin typeface="Courier"/>
              </a:rPr>
              <a:t>npm install axios</a:t>
            </a:r>
            <a:r>
              <a:t>).</a:t>
            </a:r>
          </a:p>
          <a:p>
            <a:pPr lvl="1"/>
            <a:r>
              <a:t>Then ask them to explain what NPM is.</a:t>
            </a:r>
          </a:p>
          <a:p>
            <a:pPr lvl="2"/>
            <a:r>
              <a:t>ANSWER: NPM stands for Node Package Manager. It allows us to quickly incorporate pre-made code snippets into our Node applications.</a:t>
            </a:r>
          </a:p>
          <a:p>
            <a:pPr lvl="1"/>
            <a:r>
              <a:t>Then visit the NPM page </a:t>
            </a:r>
            <a:r>
              <a:rPr>
                <a:hlinkClick r:id="rId2"/>
              </a:rPr>
              <a:t>https://www.npmjs.com/browse/star</a:t>
            </a:r>
            <a:r>
              <a:t> and show the class how the NPM website lists all of the node packages available for inclusion.</a:t>
            </a:r>
          </a:p>
          <a:p>
            <a:pPr lvl="1"/>
            <a:r>
              <a:t>Do a quick search for “axios” and show them that page. </a:t>
            </a:r>
            <a:r>
              <a:rPr>
                <a:hlinkClick r:id="rId3"/>
              </a:rPr>
              <a:t>https://www.npmjs.com/package/axios</a:t>
            </a:r>
            <a:r>
              <a:t>. Point out how the page offers a README on how to use the package as well as provides basic information on the download statistics. Let them know that packages with more users are obviously more reliable than those with only a few downloads.</a:t>
            </a:r>
          </a:p>
          <a:p>
            <a:pPr lvl="1"/>
            <a:r>
              <a:t>Then do a quick search for other NPM packages like “Request” or “Spotify”. Again, show students how each of these packages each have their own README which lists out how to use the package and provide users with a few examples.</a:t>
            </a:r>
          </a:p>
          <a:p>
            <a:pPr lvl="1"/>
            <a:r>
              <a:t>Finally ask students to explain back to you why a standard library like NPM is so useful to developers.</a:t>
            </a:r>
          </a:p>
          <a:p>
            <a:pPr lvl="2"/>
            <a:r>
              <a:t>ANSWER: It gives us a giant arsenal of pre-made code that can speed up our development by leveraging the work of others. Copy-paste coding at its very best.</a:t>
            </a:r>
          </a:p>
          <a:p>
            <a:pPr lvl="1"/>
            <a:r>
              <a:t>Once you feel comfortable with your students’ understanding, proceed onto the next example.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8. </a:t>
            </a:r>
            <a:r>
              <a:t>Students Do: </a:t>
            </a:r>
            <a:br>
              <a:rPr lang="en-US"/>
            </a:br>
            <a:r>
              <a:t>Geocode NPM </a:t>
            </a:r>
            <a:br>
              <a:rPr lang="en-US"/>
            </a:br>
            <a:r>
              <a:t>(7:25 PM - 7:45 PM) (20 mins)</a:t>
            </a:r>
          </a:p>
        </p:txBody>
      </p:sp>
      <p:sp>
        <p:nvSpPr>
          <p:cNvPr id="3" name="Content Placeholder 2"/>
          <p:cNvSpPr>
            <a:spLocks noGrp="1"/>
          </p:cNvSpPr>
          <p:nvPr>
            <p:ph idx="1"/>
          </p:nvPr>
        </p:nvSpPr>
        <p:spPr/>
        <p:txBody>
          <a:bodyPr>
            <a:normAutofit fontScale="85000" lnSpcReduction="20000"/>
          </a:bodyPr>
          <a:lstStyle/>
          <a:p>
            <a:pPr lvl="1"/>
            <a:r>
              <a:rPr lang="en-US" dirty="0"/>
              <a:t>10-nodejs/01-Activities/23-GeocodeNPM </a:t>
            </a:r>
          </a:p>
          <a:p>
            <a:pPr lvl="1"/>
            <a:r>
              <a:rPr b="1" dirty="0"/>
              <a:t>Instructions:</a:t>
            </a:r>
          </a:p>
          <a:p>
            <a:pPr lvl="2"/>
            <a:r>
              <a:rPr dirty="0"/>
              <a:t>Sign up for the </a:t>
            </a:r>
            <a:r>
              <a:rPr dirty="0">
                <a:hlinkClick r:id="rId2"/>
              </a:rPr>
              <a:t>Mapquest API</a:t>
            </a:r>
            <a:r>
              <a:rPr dirty="0"/>
              <a:t> and obtain an API key which will be required for this activity. After signing up and logging in, you can find your API key </a:t>
            </a:r>
            <a:r>
              <a:rPr dirty="0">
                <a:hlinkClick r:id="rId3"/>
              </a:rPr>
              <a:t>here</a:t>
            </a:r>
            <a:r>
              <a:rPr dirty="0"/>
              <a:t>.</a:t>
            </a:r>
          </a:p>
          <a:p>
            <a:pPr lvl="2"/>
            <a:r>
              <a:rPr dirty="0"/>
              <a:t>Create a Node application which makes use of the </a:t>
            </a:r>
            <a:r>
              <a:rPr dirty="0">
                <a:hlinkClick r:id="rId4"/>
              </a:rPr>
              <a:t>node-geocoder</a:t>
            </a:r>
            <a:r>
              <a:rPr dirty="0"/>
              <a:t> NPM package to obtain detailed geocoding information about a location.</a:t>
            </a:r>
          </a:p>
          <a:p>
            <a:pPr lvl="2"/>
            <a:r>
              <a:rPr dirty="0"/>
              <a:t>Be sure to replace </a:t>
            </a:r>
            <a:r>
              <a:rPr sz="1800" dirty="0">
                <a:latin typeface="Courier"/>
              </a:rPr>
              <a:t>YOUR-MAPQUEST-API-CONSUMER-KEY</a:t>
            </a:r>
            <a:r>
              <a:rPr dirty="0"/>
              <a:t> in the </a:t>
            </a:r>
            <a:r>
              <a:rPr sz="1800" dirty="0">
                <a:latin typeface="Courier"/>
              </a:rPr>
              <a:t>options</a:t>
            </a:r>
            <a:r>
              <a:rPr dirty="0"/>
              <a:t> object with your actual MapQuest API key.</a:t>
            </a:r>
          </a:p>
          <a:p>
            <a:pPr lvl="2"/>
            <a:r>
              <a:rPr dirty="0"/>
              <a:t>Then </a:t>
            </a:r>
            <a:r>
              <a:rPr sz="1800" dirty="0" err="1">
                <a:latin typeface="Courier"/>
              </a:rPr>
              <a:t>console.log</a:t>
            </a:r>
            <a:r>
              <a:rPr dirty="0"/>
              <a:t> the geocoding information to display in your terminal.</a:t>
            </a:r>
          </a:p>
          <a:p>
            <a:pPr lvl="2"/>
            <a:r>
              <a:rPr dirty="0"/>
              <a:t>You can choose to make one of two assumptions when completing this application.</a:t>
            </a:r>
          </a:p>
          <a:p>
            <a:pPr lvl="3"/>
            <a:r>
              <a:rPr dirty="0"/>
              <a:t>Easier: The user will always provide a location in the following format: “City, State” (example: “Atlanta, GA”, “Houston, TX”).</a:t>
            </a:r>
          </a:p>
          <a:p>
            <a:pPr lvl="3"/>
            <a:r>
              <a:rPr dirty="0"/>
              <a:t>Harder: The user can provide a location in any format. In fact, they can even provide a landmark instead of an address. (“151 Sip Ave, Jersey City NJ”, “1600 Pennsylvania Ave NW, Washington, DC 20500”, etc.)</a:t>
            </a:r>
          </a:p>
          <a:p>
            <a:pPr lvl="2"/>
            <a:r>
              <a:rPr b="1" dirty="0"/>
              <a:t>Hints:</a:t>
            </a:r>
          </a:p>
          <a:p>
            <a:pPr lvl="3"/>
            <a:r>
              <a:rPr dirty="0"/>
              <a:t>Remember to log the output using </a:t>
            </a:r>
            <a:r>
              <a:rPr sz="1800" dirty="0" err="1">
                <a:latin typeface="Courier"/>
              </a:rPr>
              <a:t>JSON.stringify</a:t>
            </a:r>
            <a:r>
              <a:rPr dirty="0"/>
              <a:t> in a pretty-print format.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9. Instructor Do: </a:t>
            </a:r>
            <a:br>
              <a:rPr lang="en-US" dirty="0"/>
            </a:br>
            <a:r>
              <a:rPr dirty="0"/>
              <a:t>Review Geocode NPM </a:t>
            </a:r>
            <a:br>
              <a:rPr lang="en-US" dirty="0"/>
            </a:br>
            <a:r>
              <a:rPr dirty="0"/>
              <a:t>(7:45 PM - 7:52 PM) (07 mins)</a:t>
            </a:r>
          </a:p>
        </p:txBody>
      </p:sp>
      <p:sp>
        <p:nvSpPr>
          <p:cNvPr id="3" name="Content Placeholder 2"/>
          <p:cNvSpPr>
            <a:spLocks noGrp="1"/>
          </p:cNvSpPr>
          <p:nvPr>
            <p:ph idx="1"/>
          </p:nvPr>
        </p:nvSpPr>
        <p:spPr/>
        <p:txBody>
          <a:bodyPr>
            <a:normAutofit fontScale="85000" lnSpcReduction="10000"/>
          </a:bodyPr>
          <a:lstStyle/>
          <a:p>
            <a:pPr lvl="1"/>
            <a:r>
              <a:rPr dirty="0"/>
              <a:t>Review the solutions for students starting with the easier option.</a:t>
            </a:r>
          </a:p>
          <a:p>
            <a:pPr lvl="1"/>
            <a:r>
              <a:rPr dirty="0"/>
              <a:t>Open the file </a:t>
            </a:r>
            <a:r>
              <a:rPr sz="1800" dirty="0" err="1">
                <a:latin typeface="Courier"/>
              </a:rPr>
              <a:t>geocodeEasy</a:t>
            </a:r>
            <a:r>
              <a:rPr dirty="0"/>
              <a:t> (</a:t>
            </a:r>
            <a:r>
              <a:rPr sz="1800" dirty="0">
                <a:latin typeface="Courier"/>
              </a:rPr>
              <a:t>23-GeocodeNPM &gt; SOLVED</a:t>
            </a:r>
            <a:r>
              <a:rPr dirty="0"/>
              <a:t>)</a:t>
            </a:r>
          </a:p>
          <a:p>
            <a:pPr lvl="1"/>
            <a:r>
              <a:rPr dirty="0"/>
              <a:t>In discussing the solution be sure to point out each of the following:</a:t>
            </a:r>
          </a:p>
          <a:p>
            <a:pPr lvl="2"/>
            <a:r>
              <a:rPr dirty="0"/>
              <a:t>The inclusion of the </a:t>
            </a:r>
            <a:r>
              <a:rPr sz="1800" dirty="0">
                <a:latin typeface="Courier"/>
              </a:rPr>
              <a:t>node-geocoder</a:t>
            </a:r>
            <a:r>
              <a:rPr dirty="0"/>
              <a:t> NPM package</a:t>
            </a:r>
          </a:p>
          <a:p>
            <a:pPr lvl="2"/>
            <a:r>
              <a:rPr dirty="0"/>
              <a:t>How we retrieved the city and state information using </a:t>
            </a:r>
            <a:r>
              <a:rPr sz="1800" dirty="0" err="1">
                <a:latin typeface="Courier"/>
              </a:rPr>
              <a:t>process.argv</a:t>
            </a:r>
            <a:r>
              <a:rPr sz="1800" dirty="0">
                <a:latin typeface="Courier"/>
              </a:rPr>
              <a:t>[2]</a:t>
            </a:r>
            <a:r>
              <a:rPr dirty="0"/>
              <a:t> and </a:t>
            </a:r>
            <a:r>
              <a:rPr sz="1800" dirty="0" err="1">
                <a:latin typeface="Courier"/>
              </a:rPr>
              <a:t>process.argv</a:t>
            </a:r>
            <a:r>
              <a:rPr sz="1800" dirty="0">
                <a:latin typeface="Courier"/>
              </a:rPr>
              <a:t>[3]</a:t>
            </a:r>
          </a:p>
          <a:p>
            <a:pPr lvl="2"/>
            <a:r>
              <a:rPr dirty="0"/>
              <a:t>How we combined the city and state to have a string called </a:t>
            </a:r>
            <a:r>
              <a:rPr sz="1800" dirty="0">
                <a:latin typeface="Courier"/>
              </a:rPr>
              <a:t>address</a:t>
            </a:r>
          </a:p>
          <a:p>
            <a:pPr lvl="2"/>
            <a:r>
              <a:rPr dirty="0"/>
              <a:t>How we finally passed the address into the </a:t>
            </a:r>
            <a:r>
              <a:rPr sz="1800" dirty="0">
                <a:latin typeface="Courier"/>
              </a:rPr>
              <a:t>node-geocoder</a:t>
            </a:r>
            <a:r>
              <a:rPr dirty="0"/>
              <a:t> function and </a:t>
            </a:r>
            <a:r>
              <a:rPr dirty="0" err="1"/>
              <a:t>console.logged</a:t>
            </a:r>
            <a:r>
              <a:rPr dirty="0"/>
              <a:t> the data it returned.</a:t>
            </a:r>
          </a:p>
          <a:p>
            <a:pPr lvl="1"/>
            <a:r>
              <a:rPr dirty="0"/>
              <a:t>Then open the file </a:t>
            </a:r>
            <a:r>
              <a:rPr sz="1800" dirty="0" err="1">
                <a:latin typeface="Courier"/>
              </a:rPr>
              <a:t>geocodeChallenge</a:t>
            </a:r>
            <a:r>
              <a:rPr dirty="0"/>
              <a:t> (</a:t>
            </a:r>
            <a:r>
              <a:rPr sz="1800" dirty="0">
                <a:latin typeface="Courier"/>
              </a:rPr>
              <a:t>23-GeocodeNPM &gt; SOLVED</a:t>
            </a:r>
            <a:r>
              <a:rPr dirty="0"/>
              <a:t>)</a:t>
            </a:r>
          </a:p>
          <a:p>
            <a:pPr lvl="1"/>
            <a:r>
              <a:rPr dirty="0"/>
              <a:t>Let students know that the solution is very similar except for one major difference. In this case, we can’t be sure how many words long the address location will be. So instead, we use the </a:t>
            </a:r>
            <a:r>
              <a:rPr sz="1800" dirty="0" err="1">
                <a:latin typeface="Courier"/>
              </a:rPr>
              <a:t>Array.slice</a:t>
            </a:r>
            <a:r>
              <a:rPr dirty="0"/>
              <a:t> method to grab the part of </a:t>
            </a:r>
            <a:r>
              <a:rPr sz="1800" dirty="0" err="1">
                <a:latin typeface="Courier"/>
              </a:rPr>
              <a:t>process.argv</a:t>
            </a:r>
            <a:r>
              <a:rPr dirty="0"/>
              <a:t> the user passes in. We then join this into a space </a:t>
            </a:r>
            <a:r>
              <a:rPr dirty="0" err="1"/>
              <a:t>seperated</a:t>
            </a:r>
            <a:r>
              <a:rPr dirty="0"/>
              <a:t> string, thus allowing the </a:t>
            </a:r>
            <a:r>
              <a:rPr sz="1800" dirty="0">
                <a:latin typeface="Courier"/>
              </a:rPr>
              <a:t>node-geocoder</a:t>
            </a:r>
            <a:r>
              <a:rPr dirty="0"/>
              <a:t> package to handle the heavy lifting of determining if an address is a city, zip code, etc.</a:t>
            </a:r>
          </a:p>
          <a:p>
            <a:pPr lvl="1"/>
            <a:r>
              <a:rPr dirty="0"/>
              <a:t>See if there are any questions before proceeding to the next example.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dirty="0"/>
              <a:t>15. Break </a:t>
            </a:r>
            <a:br>
              <a:rPr lang="en-US" dirty="0"/>
            </a:br>
            <a:r>
              <a:rPr dirty="0"/>
              <a:t>(7:52 PM - 8:07 PM) (15 mins)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10. Instructor Do: </a:t>
            </a:r>
            <a:br>
              <a:rPr lang="en-US" dirty="0"/>
            </a:br>
            <a:r>
              <a:rPr dirty="0"/>
              <a:t>Send 24-PackageJSON.zip </a:t>
            </a:r>
            <a:br>
              <a:rPr lang="en-US" dirty="0"/>
            </a:br>
            <a:r>
              <a:rPr dirty="0"/>
              <a:t>(8:07 PM - 8:08 PM) (01 mins)</a:t>
            </a:r>
          </a:p>
        </p:txBody>
      </p:sp>
      <p:sp>
        <p:nvSpPr>
          <p:cNvPr id="3" name="Content Placeholder 2"/>
          <p:cNvSpPr>
            <a:spLocks noGrp="1"/>
          </p:cNvSpPr>
          <p:nvPr>
            <p:ph idx="1"/>
          </p:nvPr>
        </p:nvSpPr>
        <p:spPr/>
        <p:txBody>
          <a:bodyPr/>
          <a:lstStyle/>
          <a:p>
            <a:pPr lvl="1"/>
            <a:r>
              <a:rPr lang="en-US" dirty="0"/>
              <a:t>10-nodejs/01-Activities/24-PackageJSON </a:t>
            </a:r>
          </a:p>
          <a:p>
            <a:pPr lvl="1"/>
            <a:r>
              <a:rPr dirty="0"/>
              <a:t>Take a moment to slack out the folder </a:t>
            </a:r>
            <a:r>
              <a:rPr sz="1800" dirty="0">
                <a:latin typeface="Courier"/>
              </a:rPr>
              <a:t>24-PackageJSON.zip</a:t>
            </a:r>
            <a:r>
              <a:rPr dirty="0"/>
              <a:t> to students.</a:t>
            </a:r>
          </a:p>
          <a:p>
            <a:pPr lvl="1"/>
            <a:r>
              <a:rPr dirty="0"/>
              <a:t>Have them unzip the code.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11. Partners Do: </a:t>
            </a:r>
            <a:br>
              <a:rPr lang="en-US" dirty="0"/>
            </a:br>
            <a:r>
              <a:rPr dirty="0"/>
              <a:t>Study </a:t>
            </a:r>
            <a:r>
              <a:rPr dirty="0" err="1"/>
              <a:t>weatherDest.js</a:t>
            </a:r>
            <a:r>
              <a:rPr dirty="0"/>
              <a:t> </a:t>
            </a:r>
            <a:br>
              <a:rPr lang="en-US" dirty="0"/>
            </a:br>
            <a:r>
              <a:rPr dirty="0"/>
              <a:t>(8:08 PM - 8:15 PM) (07 mins)</a:t>
            </a:r>
          </a:p>
        </p:txBody>
      </p:sp>
      <p:sp>
        <p:nvSpPr>
          <p:cNvPr id="3" name="Content Placeholder 2"/>
          <p:cNvSpPr>
            <a:spLocks noGrp="1"/>
          </p:cNvSpPr>
          <p:nvPr>
            <p:ph idx="1"/>
          </p:nvPr>
        </p:nvSpPr>
        <p:spPr/>
        <p:txBody>
          <a:bodyPr/>
          <a:lstStyle/>
          <a:p>
            <a:pPr lvl="1"/>
            <a:r>
              <a:rPr lang="en-US" dirty="0"/>
              <a:t>10-nodejs/01-Activities/24-PackageJSON </a:t>
            </a:r>
          </a:p>
          <a:p>
            <a:pPr lvl="1"/>
            <a:r>
              <a:rPr b="1" dirty="0"/>
              <a:t>Instructions:</a:t>
            </a:r>
          </a:p>
          <a:p>
            <a:pPr lvl="2"/>
            <a:r>
              <a:rPr dirty="0"/>
              <a:t>Take a moment to run the </a:t>
            </a:r>
            <a:r>
              <a:rPr sz="1800" dirty="0" err="1">
                <a:latin typeface="Courier"/>
              </a:rPr>
              <a:t>weatherDest.js</a:t>
            </a:r>
            <a:r>
              <a:rPr dirty="0"/>
              <a:t> application. (Try to figure out what it takes to run on your own!)</a:t>
            </a:r>
          </a:p>
          <a:p>
            <a:pPr lvl="2"/>
            <a:r>
              <a:rPr dirty="0"/>
              <a:t>Then, with a partner, spend a few moments answering the following questions:</a:t>
            </a:r>
          </a:p>
          <a:p>
            <a:pPr lvl="3"/>
            <a:r>
              <a:rPr dirty="0"/>
              <a:t>What does the code do?</a:t>
            </a:r>
          </a:p>
          <a:p>
            <a:pPr lvl="3"/>
            <a:r>
              <a:rPr dirty="0"/>
              <a:t>How does it work at a general level?</a:t>
            </a:r>
          </a:p>
          <a:p>
            <a:pPr lvl="3"/>
            <a:r>
              <a:rPr dirty="0"/>
              <a:t>How does it work at a line level?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12. Instructor Do: </a:t>
            </a:r>
            <a:br>
              <a:rPr lang="en-US" dirty="0"/>
            </a:br>
            <a:r>
              <a:rPr dirty="0"/>
              <a:t>Explain </a:t>
            </a:r>
            <a:r>
              <a:rPr dirty="0" err="1"/>
              <a:t>weatherDest.js</a:t>
            </a:r>
            <a:r>
              <a:rPr dirty="0"/>
              <a:t> </a:t>
            </a:r>
            <a:br>
              <a:rPr lang="en-US" dirty="0"/>
            </a:br>
            <a:r>
              <a:rPr dirty="0"/>
              <a:t>(8:15 PM - 8:22 PM) (07 mins)</a:t>
            </a:r>
          </a:p>
        </p:txBody>
      </p:sp>
      <p:sp>
        <p:nvSpPr>
          <p:cNvPr id="3" name="Content Placeholder 2"/>
          <p:cNvSpPr>
            <a:spLocks noGrp="1"/>
          </p:cNvSpPr>
          <p:nvPr>
            <p:ph idx="1"/>
          </p:nvPr>
        </p:nvSpPr>
        <p:spPr/>
        <p:txBody>
          <a:bodyPr/>
          <a:lstStyle/>
          <a:p>
            <a:pPr lvl="1"/>
            <a:r>
              <a:rPr lang="en-US" dirty="0"/>
              <a:t>10-nodejs/01-Activities/24-PackageJSON </a:t>
            </a:r>
          </a:p>
          <a:p>
            <a:pPr lvl="1"/>
            <a:r>
              <a:rPr dirty="0"/>
              <a:t>After fielding a few responses, run the code yourself using </a:t>
            </a:r>
            <a:r>
              <a:rPr sz="1800" dirty="0">
                <a:latin typeface="Courier"/>
              </a:rPr>
              <a:t>node </a:t>
            </a:r>
            <a:r>
              <a:rPr sz="1800" dirty="0" err="1">
                <a:latin typeface="Courier"/>
              </a:rPr>
              <a:t>weatherDest.js</a:t>
            </a:r>
            <a:r>
              <a:rPr sz="1800" dirty="0">
                <a:latin typeface="Courier"/>
              </a:rPr>
              <a:t> Austin Texas</a:t>
            </a:r>
            <a:r>
              <a:rPr dirty="0"/>
              <a:t>. (Don’t forget to include a location!)</a:t>
            </a:r>
          </a:p>
          <a:p>
            <a:pPr lvl="1"/>
            <a:r>
              <a:rPr dirty="0"/>
              <a:t>Explain to students that the code retrieved the complete address as well as the weather forecast for that location.</a:t>
            </a:r>
          </a:p>
          <a:p>
            <a:pPr lvl="1"/>
            <a:r>
              <a:rPr dirty="0"/>
              <a:t>Explain that this necessitated the use of two NPM packages: </a:t>
            </a:r>
            <a:r>
              <a:rPr sz="1800" dirty="0">
                <a:latin typeface="Courier"/>
              </a:rPr>
              <a:t>node-geocoder</a:t>
            </a:r>
            <a:r>
              <a:rPr dirty="0"/>
              <a:t> and </a:t>
            </a:r>
            <a:r>
              <a:rPr sz="1800" dirty="0">
                <a:latin typeface="Courier"/>
              </a:rPr>
              <a:t>weather-</a:t>
            </a:r>
            <a:r>
              <a:rPr sz="1800" dirty="0" err="1">
                <a:latin typeface="Courier"/>
              </a:rPr>
              <a:t>js</a:t>
            </a:r>
            <a:r>
              <a:rPr dirty="0"/>
              <a:t>.</a:t>
            </a:r>
          </a:p>
          <a:p>
            <a:pPr lvl="1"/>
            <a:r>
              <a:rPr dirty="0"/>
              <a:t>Then explain that in future applications we might rely on dozens of packages at the same time, each of which adds to the overall size of the application.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13. Instructor Do: </a:t>
            </a:r>
            <a:br>
              <a:rPr lang="en-US" dirty="0"/>
            </a:br>
            <a:r>
              <a:rPr dirty="0"/>
              <a:t>Intro to Node Packages </a:t>
            </a:r>
            <a:br>
              <a:rPr lang="en-US" dirty="0"/>
            </a:br>
            <a:r>
              <a:rPr dirty="0"/>
              <a:t>(8:22 PM - 8:32 PM) (10 mins)</a:t>
            </a:r>
          </a:p>
        </p:txBody>
      </p:sp>
      <p:sp>
        <p:nvSpPr>
          <p:cNvPr id="3" name="Content Placeholder 2"/>
          <p:cNvSpPr>
            <a:spLocks noGrp="1"/>
          </p:cNvSpPr>
          <p:nvPr>
            <p:ph idx="1"/>
          </p:nvPr>
        </p:nvSpPr>
        <p:spPr/>
        <p:txBody>
          <a:bodyPr>
            <a:normAutofit fontScale="77500" lnSpcReduction="20000"/>
          </a:bodyPr>
          <a:lstStyle/>
          <a:p>
            <a:pPr lvl="1"/>
            <a:r>
              <a:rPr dirty="0"/>
              <a:t>From here, ask students the question: “Why might zipping up code containing NPM packages and sending it around be a bad approach for a collaborative team?”</a:t>
            </a:r>
          </a:p>
          <a:p>
            <a:pPr lvl="1"/>
            <a:r>
              <a:rPr dirty="0"/>
              <a:t>After hearing a few student responses, offer the following answers:</a:t>
            </a:r>
          </a:p>
          <a:p>
            <a:pPr lvl="2"/>
            <a:r>
              <a:rPr dirty="0"/>
              <a:t>ANSWER 1: You would have to bundle in each of the large NPM dependencies every time you share your code, which would add to the overall size of the code.</a:t>
            </a:r>
          </a:p>
          <a:p>
            <a:pPr lvl="2"/>
            <a:r>
              <a:rPr dirty="0"/>
              <a:t>ANSWER 2: If one developer updates the package to use a more recent version, then everyone </a:t>
            </a:r>
            <a:r>
              <a:rPr dirty="0" err="1"/>
              <a:t>elses</a:t>
            </a:r>
            <a:r>
              <a:rPr dirty="0"/>
              <a:t> code go out of sync and requires a transfer of files again.</a:t>
            </a:r>
          </a:p>
          <a:p>
            <a:pPr lvl="2"/>
            <a:r>
              <a:rPr dirty="0"/>
              <a:t>ANSWER 3: There is no clear and easy way to know which dependencies are being used. If we had many files with each using different dependencies, we’d need to dig into each and every file to figure out the full list.</a:t>
            </a:r>
          </a:p>
          <a:p>
            <a:pPr lvl="1"/>
            <a:r>
              <a:rPr dirty="0"/>
              <a:t>Then let students know that Node provides a convenient solution to these problems through </a:t>
            </a:r>
            <a:r>
              <a:rPr b="1" dirty="0"/>
              <a:t>package management</a:t>
            </a:r>
            <a:r>
              <a:rPr dirty="0"/>
              <a:t>. Be sure to let students know that this is a </a:t>
            </a:r>
            <a:r>
              <a:rPr b="1" dirty="0"/>
              <a:t>VERY IMPORTANT</a:t>
            </a:r>
            <a:r>
              <a:rPr dirty="0"/>
              <a:t> topic. Stress this to them so as to ensure they are paying attention here.</a:t>
            </a:r>
          </a:p>
          <a:p>
            <a:pPr lvl="1"/>
            <a:r>
              <a:rPr dirty="0"/>
              <a:t>From here open the file </a:t>
            </a:r>
            <a:r>
              <a:rPr sz="1800" dirty="0" err="1">
                <a:latin typeface="Courier"/>
              </a:rPr>
              <a:t>package.json</a:t>
            </a:r>
            <a:r>
              <a:rPr dirty="0"/>
              <a:t> in the </a:t>
            </a:r>
            <a:r>
              <a:rPr sz="1800" dirty="0">
                <a:latin typeface="Courier"/>
              </a:rPr>
              <a:t>24-PackageJSON folder</a:t>
            </a:r>
            <a:r>
              <a:rPr dirty="0"/>
              <a:t>. Then explain that Node provides a very simple method to create and use files called </a:t>
            </a:r>
            <a:r>
              <a:rPr sz="1800" dirty="0" err="1">
                <a:latin typeface="Courier"/>
              </a:rPr>
              <a:t>package.json</a:t>
            </a:r>
            <a:r>
              <a:rPr dirty="0"/>
              <a:t>. Explain that these files serve as manifests (or guides) that completely articulate simple things like the name of the project, its description, and most importantly the packages that are being used in the project.</a:t>
            </a:r>
          </a:p>
          <a:p>
            <a:pPr lvl="1"/>
            <a:r>
              <a:rPr dirty="0"/>
              <a:t>Now for the </a:t>
            </a:r>
            <a:r>
              <a:rPr i="1" dirty="0"/>
              <a:t>really important part</a:t>
            </a:r>
            <a:r>
              <a:rPr dirty="0"/>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16496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13. Instructor Do: </a:t>
            </a:r>
            <a:br>
              <a:rPr lang="en-US" dirty="0"/>
            </a:br>
            <a:r>
              <a:rPr dirty="0"/>
              <a:t>Intro to Node Packages </a:t>
            </a:r>
            <a:br>
              <a:rPr lang="en-US" dirty="0"/>
            </a:br>
            <a:r>
              <a:rPr dirty="0"/>
              <a:t>(8:22 PM - 8:32 PM) (10 mins)</a:t>
            </a:r>
          </a:p>
        </p:txBody>
      </p:sp>
      <p:sp>
        <p:nvSpPr>
          <p:cNvPr id="3" name="Content Placeholder 2"/>
          <p:cNvSpPr>
            <a:spLocks noGrp="1"/>
          </p:cNvSpPr>
          <p:nvPr>
            <p:ph idx="1"/>
          </p:nvPr>
        </p:nvSpPr>
        <p:spPr/>
        <p:txBody>
          <a:bodyPr>
            <a:normAutofit fontScale="62500" lnSpcReduction="20000"/>
          </a:bodyPr>
          <a:lstStyle/>
          <a:p>
            <a:pPr lvl="2"/>
            <a:r>
              <a:rPr lang="en-US" dirty="0"/>
              <a:t>Delete both the </a:t>
            </a:r>
            <a:r>
              <a:rPr lang="en-US" sz="1800" dirty="0" err="1">
                <a:latin typeface="Courier"/>
              </a:rPr>
              <a:t>packages.json</a:t>
            </a:r>
            <a:r>
              <a:rPr lang="en-US" dirty="0"/>
              <a:t> file and the </a:t>
            </a:r>
            <a:r>
              <a:rPr lang="en-US" sz="1800" dirty="0" err="1">
                <a:latin typeface="Courier"/>
              </a:rPr>
              <a:t>node_modules</a:t>
            </a:r>
            <a:r>
              <a:rPr lang="en-US" dirty="0"/>
              <a:t> folder from </a:t>
            </a:r>
            <a:r>
              <a:rPr lang="en-US" sz="1800" dirty="0">
                <a:latin typeface="Courier"/>
              </a:rPr>
              <a:t>24-PackageJSON</a:t>
            </a:r>
            <a:r>
              <a:rPr lang="en-US" dirty="0"/>
              <a:t>.</a:t>
            </a:r>
          </a:p>
          <a:p>
            <a:pPr lvl="2"/>
            <a:r>
              <a:rPr lang="en-US" dirty="0"/>
              <a:t>Now open a terminal window and run the command </a:t>
            </a:r>
            <a:r>
              <a:rPr lang="en-US" sz="1800" dirty="0" err="1">
                <a:latin typeface="Courier"/>
              </a:rPr>
              <a:t>npm</a:t>
            </a:r>
            <a:r>
              <a:rPr lang="en-US" sz="1800" dirty="0">
                <a:latin typeface="Courier"/>
              </a:rPr>
              <a:t> </a:t>
            </a:r>
            <a:r>
              <a:rPr lang="en-US" sz="1800" dirty="0" err="1">
                <a:latin typeface="Courier"/>
              </a:rPr>
              <a:t>init</a:t>
            </a:r>
            <a:r>
              <a:rPr lang="en-US" dirty="0" err="1"/>
              <a:t>.</a:t>
            </a:r>
            <a:r>
              <a:rPr lang="en-US" dirty="0"/>
              <a:t> Talk students through the process of creating a </a:t>
            </a:r>
            <a:r>
              <a:rPr lang="en-US" sz="1800" dirty="0" err="1">
                <a:latin typeface="Courier"/>
              </a:rPr>
              <a:t>package.json</a:t>
            </a:r>
            <a:r>
              <a:rPr lang="en-US" dirty="0"/>
              <a:t> file. (i.e. simply answer the prompts. Being sure to use a lowercase name for the project). Point out that this step created a </a:t>
            </a:r>
            <a:r>
              <a:rPr lang="en-US" sz="1800" dirty="0" err="1">
                <a:latin typeface="Courier"/>
              </a:rPr>
              <a:t>package.json</a:t>
            </a:r>
            <a:r>
              <a:rPr lang="en-US" dirty="0"/>
              <a:t> file.</a:t>
            </a:r>
          </a:p>
          <a:p>
            <a:pPr lvl="2"/>
            <a:r>
              <a:rPr lang="en-US" dirty="0"/>
              <a:t>Now run the commands </a:t>
            </a:r>
            <a:r>
              <a:rPr lang="en-US" sz="1800" dirty="0" err="1">
                <a:latin typeface="Courier"/>
              </a:rPr>
              <a:t>npm</a:t>
            </a:r>
            <a:r>
              <a:rPr lang="en-US" sz="1800" dirty="0">
                <a:latin typeface="Courier"/>
              </a:rPr>
              <a:t> install node-geocoder</a:t>
            </a:r>
            <a:r>
              <a:rPr lang="en-US" dirty="0"/>
              <a:t> and </a:t>
            </a:r>
            <a:r>
              <a:rPr lang="en-US" sz="1800" dirty="0" err="1">
                <a:latin typeface="Courier"/>
              </a:rPr>
              <a:t>npm</a:t>
            </a:r>
            <a:r>
              <a:rPr lang="en-US" sz="1800" dirty="0">
                <a:latin typeface="Courier"/>
              </a:rPr>
              <a:t> install weather-</a:t>
            </a:r>
            <a:r>
              <a:rPr lang="en-US" sz="1800" dirty="0" err="1">
                <a:latin typeface="Courier"/>
              </a:rPr>
              <a:t>js</a:t>
            </a:r>
            <a:r>
              <a:rPr lang="en-US" dirty="0"/>
              <a:t>.</a:t>
            </a:r>
          </a:p>
          <a:p>
            <a:pPr lvl="2"/>
            <a:r>
              <a:rPr lang="en-US" dirty="0"/>
              <a:t>After running these commands, show students that the </a:t>
            </a:r>
            <a:r>
              <a:rPr lang="en-US" sz="1800" dirty="0">
                <a:latin typeface="Courier"/>
              </a:rPr>
              <a:t>node-geocoder</a:t>
            </a:r>
            <a:r>
              <a:rPr lang="en-US" dirty="0"/>
              <a:t> and </a:t>
            </a:r>
            <a:r>
              <a:rPr lang="en-US" sz="1800" dirty="0">
                <a:latin typeface="Courier"/>
              </a:rPr>
              <a:t>weather-</a:t>
            </a:r>
            <a:r>
              <a:rPr lang="en-US" sz="1800" dirty="0" err="1">
                <a:latin typeface="Courier"/>
              </a:rPr>
              <a:t>js</a:t>
            </a:r>
            <a:r>
              <a:rPr lang="en-US" dirty="0"/>
              <a:t> packages have been added to our </a:t>
            </a:r>
            <a:r>
              <a:rPr lang="en-US" sz="1800" dirty="0" err="1">
                <a:latin typeface="Courier"/>
              </a:rPr>
              <a:t>package.json</a:t>
            </a:r>
            <a:r>
              <a:rPr lang="en-US" dirty="0"/>
              <a:t>.</a:t>
            </a:r>
          </a:p>
          <a:p>
            <a:pPr lvl="2"/>
            <a:r>
              <a:rPr lang="en-US" dirty="0"/>
              <a:t>Then show them that the command created a </a:t>
            </a:r>
            <a:r>
              <a:rPr lang="en-US" sz="1800" dirty="0" err="1">
                <a:latin typeface="Courier"/>
              </a:rPr>
              <a:t>node_modules</a:t>
            </a:r>
            <a:r>
              <a:rPr lang="en-US" dirty="0"/>
              <a:t> folder with our dependencies as well. This should be no big deal to them at this point.</a:t>
            </a:r>
          </a:p>
          <a:p>
            <a:pPr lvl="2"/>
            <a:r>
              <a:rPr lang="en-US" dirty="0"/>
              <a:t>Now go ahead and delete the </a:t>
            </a:r>
            <a:r>
              <a:rPr lang="en-US" sz="1800" dirty="0" err="1">
                <a:latin typeface="Courier"/>
              </a:rPr>
              <a:t>node_modules</a:t>
            </a:r>
            <a:r>
              <a:rPr lang="en-US" dirty="0"/>
              <a:t> folder and run the command </a:t>
            </a:r>
            <a:r>
              <a:rPr lang="en-US" sz="1800" dirty="0" err="1">
                <a:latin typeface="Courier"/>
              </a:rPr>
              <a:t>npm</a:t>
            </a:r>
            <a:r>
              <a:rPr lang="en-US" sz="1800" dirty="0">
                <a:latin typeface="Courier"/>
              </a:rPr>
              <a:t> install</a:t>
            </a:r>
            <a:r>
              <a:rPr lang="en-US" dirty="0"/>
              <a:t>. Show student this command re-created and re-downloaded the NPM packages relevant to our </a:t>
            </a:r>
            <a:r>
              <a:rPr lang="en-US" sz="1800" dirty="0" err="1">
                <a:latin typeface="Courier"/>
              </a:rPr>
              <a:t>package.json</a:t>
            </a:r>
            <a:r>
              <a:rPr lang="en-US" dirty="0"/>
              <a:t> file. Be sure to explain that NPM knew to install these packages because they were explicitly mentioned in the </a:t>
            </a:r>
            <a:r>
              <a:rPr lang="en-US" sz="1800" dirty="0" err="1">
                <a:latin typeface="Courier"/>
              </a:rPr>
              <a:t>packages.json</a:t>
            </a:r>
            <a:r>
              <a:rPr lang="en-US" dirty="0"/>
              <a:t> file. Be sure to mention that NPM is ALWAYS looking for the </a:t>
            </a:r>
            <a:r>
              <a:rPr lang="en-US" sz="1800" dirty="0" err="1">
                <a:latin typeface="Courier"/>
              </a:rPr>
              <a:t>packages.json</a:t>
            </a:r>
            <a:r>
              <a:rPr lang="en-US" dirty="0"/>
              <a:t> file.</a:t>
            </a:r>
          </a:p>
          <a:p>
            <a:pPr lvl="2"/>
            <a:r>
              <a:rPr lang="en-US" dirty="0"/>
              <a:t>Explain that you only need to run </a:t>
            </a:r>
            <a:r>
              <a:rPr lang="en-US" sz="1800" dirty="0" err="1">
                <a:latin typeface="Courier"/>
              </a:rPr>
              <a:t>npm</a:t>
            </a:r>
            <a:r>
              <a:rPr lang="en-US" sz="1800" dirty="0">
                <a:latin typeface="Courier"/>
              </a:rPr>
              <a:t> </a:t>
            </a:r>
            <a:r>
              <a:rPr lang="en-US" sz="1800" dirty="0" err="1">
                <a:latin typeface="Courier"/>
              </a:rPr>
              <a:t>init</a:t>
            </a:r>
            <a:r>
              <a:rPr lang="en-US" dirty="0"/>
              <a:t> at the start of your development. After that every other developer can simply run </a:t>
            </a:r>
            <a:r>
              <a:rPr lang="en-US" sz="1800" dirty="0" err="1">
                <a:latin typeface="Courier"/>
              </a:rPr>
              <a:t>npm</a:t>
            </a:r>
            <a:r>
              <a:rPr lang="en-US" sz="1800" dirty="0">
                <a:latin typeface="Courier"/>
              </a:rPr>
              <a:t> install</a:t>
            </a:r>
            <a:r>
              <a:rPr lang="en-US" dirty="0"/>
              <a:t> to work with your project.</a:t>
            </a:r>
          </a:p>
          <a:p>
            <a:pPr lvl="1"/>
            <a:r>
              <a:rPr lang="en-US" dirty="0"/>
              <a:t>Now take a moment to ask students why this system is better than sending zip files around.</a:t>
            </a:r>
          </a:p>
          <a:p>
            <a:pPr lvl="2"/>
            <a:r>
              <a:rPr lang="en-US" dirty="0"/>
              <a:t>ANSWER 1: Instead of passing around all the modules between developers, we can simply pass around the core files and the </a:t>
            </a:r>
            <a:r>
              <a:rPr lang="en-US" sz="1800" dirty="0" err="1">
                <a:latin typeface="Courier"/>
              </a:rPr>
              <a:t>package.json</a:t>
            </a:r>
            <a:r>
              <a:rPr lang="en-US" dirty="0"/>
              <a:t> file. Each of the developers can then independently download the dependencies when needed.</a:t>
            </a:r>
          </a:p>
          <a:p>
            <a:pPr lvl="2"/>
            <a:r>
              <a:rPr lang="en-US" dirty="0"/>
              <a:t>ANSWER 2: This let’s us easily update the dependencies. We can just change the </a:t>
            </a:r>
            <a:r>
              <a:rPr lang="en-US" sz="1800" dirty="0" err="1">
                <a:latin typeface="Courier"/>
              </a:rPr>
              <a:t>package.json</a:t>
            </a:r>
            <a:r>
              <a:rPr lang="en-US" dirty="0"/>
              <a:t> file and, whenever a new developer joins the team, they just run </a:t>
            </a:r>
            <a:r>
              <a:rPr lang="en-US" sz="1800" dirty="0" err="1">
                <a:latin typeface="Courier"/>
              </a:rPr>
              <a:t>npm</a:t>
            </a:r>
            <a:r>
              <a:rPr lang="en-US" sz="1800" dirty="0">
                <a:latin typeface="Courier"/>
              </a:rPr>
              <a:t> install</a:t>
            </a:r>
            <a:r>
              <a:rPr lang="en-US" dirty="0"/>
              <a:t>.</a:t>
            </a:r>
          </a:p>
          <a:p>
            <a:pPr lvl="1"/>
            <a:r>
              <a:rPr lang="en-US" dirty="0"/>
              <a:t>Have students both the steps and benefits to one another before moving 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55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14. Everyone Do: </a:t>
            </a:r>
            <a:br>
              <a:rPr lang="en-US" dirty="0"/>
            </a:br>
            <a:r>
              <a:rPr dirty="0"/>
              <a:t>NPM Install </a:t>
            </a:r>
            <a:r>
              <a:rPr dirty="0" err="1"/>
              <a:t>weatherdest</a:t>
            </a:r>
            <a:r>
              <a:rPr dirty="0"/>
              <a:t> </a:t>
            </a:r>
            <a:br>
              <a:rPr lang="en-US" dirty="0"/>
            </a:br>
            <a:r>
              <a:rPr dirty="0"/>
              <a:t>(8:32 PM - 8:39 PM) (07 mins)</a:t>
            </a:r>
          </a:p>
        </p:txBody>
      </p:sp>
      <p:sp>
        <p:nvSpPr>
          <p:cNvPr id="3" name="Content Placeholder 2"/>
          <p:cNvSpPr>
            <a:spLocks noGrp="1"/>
          </p:cNvSpPr>
          <p:nvPr>
            <p:ph idx="1"/>
          </p:nvPr>
        </p:nvSpPr>
        <p:spPr/>
        <p:txBody>
          <a:bodyPr>
            <a:normAutofit fontScale="85000" lnSpcReduction="20000"/>
          </a:bodyPr>
          <a:lstStyle/>
          <a:p>
            <a:pPr lvl="1"/>
            <a:r>
              <a:rPr lang="en-US" dirty="0"/>
              <a:t>10-nodejs/01-Activities/24-PackageJSON</a:t>
            </a:r>
            <a:r>
              <a:rPr b="1" dirty="0"/>
              <a:t>Instructions:</a:t>
            </a:r>
          </a:p>
          <a:p>
            <a:pPr lvl="2"/>
            <a:r>
              <a:rPr dirty="0"/>
              <a:t>Navigate to the folder where your </a:t>
            </a:r>
            <a:r>
              <a:rPr sz="1800" dirty="0" err="1">
                <a:latin typeface="Courier"/>
              </a:rPr>
              <a:t>weatherDest.js</a:t>
            </a:r>
            <a:r>
              <a:rPr dirty="0"/>
              <a:t> file is.</a:t>
            </a:r>
          </a:p>
          <a:p>
            <a:pPr lvl="2"/>
            <a:r>
              <a:rPr dirty="0"/>
              <a:t>Delete the </a:t>
            </a:r>
            <a:r>
              <a:rPr sz="1800" dirty="0" err="1">
                <a:latin typeface="Courier"/>
              </a:rPr>
              <a:t>node_modules</a:t>
            </a:r>
            <a:r>
              <a:rPr dirty="0"/>
              <a:t> folder. Then do the following:</a:t>
            </a:r>
          </a:p>
          <a:p>
            <a:pPr lvl="3"/>
            <a:r>
              <a:rPr dirty="0"/>
              <a:t>Create a </a:t>
            </a:r>
            <a:r>
              <a:rPr sz="1800" dirty="0" err="1">
                <a:latin typeface="Courier"/>
              </a:rPr>
              <a:t>package.json</a:t>
            </a:r>
            <a:r>
              <a:rPr dirty="0"/>
              <a:t> file (i.e. run </a:t>
            </a:r>
            <a:r>
              <a:rPr sz="1800" dirty="0" err="1">
                <a:latin typeface="Courier"/>
              </a:rPr>
              <a:t>npm</a:t>
            </a:r>
            <a:r>
              <a:rPr sz="1800" dirty="0">
                <a:latin typeface="Courier"/>
              </a:rPr>
              <a:t> </a:t>
            </a:r>
            <a:r>
              <a:rPr sz="1800" dirty="0" err="1">
                <a:latin typeface="Courier"/>
              </a:rPr>
              <a:t>init</a:t>
            </a:r>
            <a:r>
              <a:rPr dirty="0"/>
              <a:t>)</a:t>
            </a:r>
          </a:p>
          <a:p>
            <a:pPr lvl="3"/>
            <a:r>
              <a:rPr dirty="0"/>
              <a:t>Add your dependencies to the </a:t>
            </a:r>
            <a:r>
              <a:rPr sz="1800" dirty="0" err="1">
                <a:latin typeface="Courier"/>
              </a:rPr>
              <a:t>package.json</a:t>
            </a:r>
            <a:r>
              <a:rPr dirty="0"/>
              <a:t> (i.e. run </a:t>
            </a:r>
            <a:r>
              <a:rPr sz="1800" dirty="0" err="1">
                <a:latin typeface="Courier"/>
              </a:rPr>
              <a:t>npm</a:t>
            </a:r>
            <a:r>
              <a:rPr sz="1800" dirty="0">
                <a:latin typeface="Courier"/>
              </a:rPr>
              <a:t> install node-geocoder</a:t>
            </a:r>
            <a:r>
              <a:rPr dirty="0"/>
              <a:t> and </a:t>
            </a:r>
            <a:r>
              <a:rPr sz="1800" dirty="0" err="1">
                <a:latin typeface="Courier"/>
              </a:rPr>
              <a:t>npm</a:t>
            </a:r>
            <a:r>
              <a:rPr sz="1800" dirty="0">
                <a:latin typeface="Courier"/>
              </a:rPr>
              <a:t> install weather-</a:t>
            </a:r>
            <a:r>
              <a:rPr sz="1800" dirty="0" err="1">
                <a:latin typeface="Courier"/>
              </a:rPr>
              <a:t>js</a:t>
            </a:r>
            <a:r>
              <a:rPr dirty="0"/>
              <a:t>)</a:t>
            </a:r>
          </a:p>
          <a:p>
            <a:pPr lvl="3"/>
            <a:r>
              <a:rPr dirty="0"/>
              <a:t>Confirm that you now have a </a:t>
            </a:r>
            <a:r>
              <a:rPr sz="1800" dirty="0" err="1">
                <a:latin typeface="Courier"/>
              </a:rPr>
              <a:t>node_modules</a:t>
            </a:r>
            <a:r>
              <a:rPr dirty="0"/>
              <a:t> folder with the </a:t>
            </a:r>
            <a:r>
              <a:rPr sz="1800" dirty="0">
                <a:latin typeface="Courier"/>
              </a:rPr>
              <a:t>node-geocoder</a:t>
            </a:r>
            <a:r>
              <a:rPr dirty="0"/>
              <a:t> and </a:t>
            </a:r>
            <a:r>
              <a:rPr sz="1800" dirty="0">
                <a:latin typeface="Courier"/>
              </a:rPr>
              <a:t>weather-</a:t>
            </a:r>
            <a:r>
              <a:rPr sz="1800" dirty="0" err="1">
                <a:latin typeface="Courier"/>
              </a:rPr>
              <a:t>js</a:t>
            </a:r>
            <a:r>
              <a:rPr dirty="0"/>
              <a:t> packages as a result</a:t>
            </a:r>
          </a:p>
          <a:p>
            <a:pPr lvl="3"/>
            <a:r>
              <a:rPr dirty="0"/>
              <a:t>Finally, re-run your </a:t>
            </a:r>
            <a:r>
              <a:rPr sz="1800" dirty="0" err="1">
                <a:latin typeface="Courier"/>
              </a:rPr>
              <a:t>weatherDest.js</a:t>
            </a:r>
            <a:r>
              <a:rPr dirty="0"/>
              <a:t> to confirm that it still works as expected</a:t>
            </a:r>
          </a:p>
          <a:p>
            <a:pPr lvl="2"/>
            <a:r>
              <a:rPr dirty="0"/>
              <a:t>Now delete your </a:t>
            </a:r>
            <a:r>
              <a:rPr sz="1800" dirty="0" err="1">
                <a:latin typeface="Courier"/>
              </a:rPr>
              <a:t>node_modules</a:t>
            </a:r>
            <a:r>
              <a:rPr dirty="0"/>
              <a:t> folder again but keep your </a:t>
            </a:r>
            <a:r>
              <a:rPr sz="1800" dirty="0" err="1">
                <a:latin typeface="Courier"/>
              </a:rPr>
              <a:t>packages.json</a:t>
            </a:r>
            <a:r>
              <a:rPr dirty="0"/>
              <a:t> file. This time…</a:t>
            </a:r>
          </a:p>
          <a:p>
            <a:pPr lvl="3"/>
            <a:r>
              <a:rPr dirty="0"/>
              <a:t>Simply run </a:t>
            </a:r>
            <a:r>
              <a:rPr sz="1800" dirty="0" err="1">
                <a:latin typeface="Courier"/>
              </a:rPr>
              <a:t>npm</a:t>
            </a:r>
            <a:r>
              <a:rPr sz="1800" dirty="0">
                <a:latin typeface="Courier"/>
              </a:rPr>
              <a:t> install</a:t>
            </a:r>
          </a:p>
          <a:p>
            <a:pPr lvl="3"/>
            <a:r>
              <a:rPr dirty="0"/>
              <a:t>Confirm that you once again have a </a:t>
            </a:r>
            <a:r>
              <a:rPr sz="1800" dirty="0" err="1">
                <a:latin typeface="Courier"/>
              </a:rPr>
              <a:t>node_modules</a:t>
            </a:r>
            <a:r>
              <a:rPr dirty="0"/>
              <a:t> folder with the </a:t>
            </a:r>
            <a:r>
              <a:rPr sz="1800" dirty="0">
                <a:latin typeface="Courier"/>
              </a:rPr>
              <a:t>node-geocoder</a:t>
            </a:r>
            <a:r>
              <a:rPr dirty="0"/>
              <a:t> and </a:t>
            </a:r>
            <a:r>
              <a:rPr sz="1800" dirty="0">
                <a:latin typeface="Courier"/>
              </a:rPr>
              <a:t>weather-</a:t>
            </a:r>
            <a:r>
              <a:rPr sz="1800" dirty="0" err="1">
                <a:latin typeface="Courier"/>
              </a:rPr>
              <a:t>js</a:t>
            </a:r>
            <a:r>
              <a:rPr dirty="0"/>
              <a:t> packages</a:t>
            </a:r>
          </a:p>
          <a:p>
            <a:pPr lvl="3"/>
            <a:r>
              <a:rPr dirty="0"/>
              <a:t>Finally, re-run </a:t>
            </a:r>
            <a:r>
              <a:rPr sz="1800" dirty="0" err="1">
                <a:latin typeface="Courier"/>
              </a:rPr>
              <a:t>weatherDest.js</a:t>
            </a:r>
            <a:r>
              <a:rPr dirty="0"/>
              <a:t> to confirm that it still works as expected</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16. Instructor Do: </a:t>
            </a:r>
            <a:br>
              <a:rPr lang="en-US" dirty="0"/>
            </a:br>
            <a:r>
              <a:rPr dirty="0"/>
              <a:t>Inquirer Intro </a:t>
            </a:r>
            <a:br>
              <a:rPr lang="en-US" dirty="0"/>
            </a:br>
            <a:r>
              <a:rPr dirty="0"/>
              <a:t>(8:39 PM - 8:54 PM) (15 mins)</a:t>
            </a:r>
          </a:p>
        </p:txBody>
      </p:sp>
      <p:sp>
        <p:nvSpPr>
          <p:cNvPr id="3" name="Content Placeholder 2"/>
          <p:cNvSpPr>
            <a:spLocks noGrp="1"/>
          </p:cNvSpPr>
          <p:nvPr>
            <p:ph idx="1"/>
          </p:nvPr>
        </p:nvSpPr>
        <p:spPr/>
        <p:txBody>
          <a:bodyPr>
            <a:normAutofit/>
          </a:bodyPr>
          <a:lstStyle/>
          <a:p>
            <a:pPr lvl="1"/>
            <a:r>
              <a:rPr dirty="0"/>
              <a:t>As a quick warm-up ask students what code we’ve been using to grab user inputs so far in Node</a:t>
            </a:r>
          </a:p>
          <a:p>
            <a:pPr lvl="2"/>
            <a:r>
              <a:rPr dirty="0"/>
              <a:t>ANSWER: </a:t>
            </a:r>
            <a:r>
              <a:rPr sz="1800" dirty="0" err="1">
                <a:latin typeface="Courier"/>
              </a:rPr>
              <a:t>process.argv</a:t>
            </a:r>
            <a:endParaRPr sz="1800" dirty="0">
              <a:latin typeface="Courier"/>
            </a:endParaRPr>
          </a:p>
          <a:p>
            <a:pPr lvl="1"/>
            <a:r>
              <a:rPr dirty="0"/>
              <a:t>Explain that while this has worked semi-well, it is obviously pretty limited.</a:t>
            </a:r>
          </a:p>
          <a:p>
            <a:pPr lvl="1"/>
            <a:r>
              <a:rPr dirty="0"/>
              <a:t>Then visit (and slack out) the NPM page for </a:t>
            </a:r>
            <a:r>
              <a:rPr dirty="0" err="1"/>
              <a:t>Inquirer.js</a:t>
            </a:r>
            <a:r>
              <a:rPr dirty="0"/>
              <a:t> </a:t>
            </a:r>
            <a:r>
              <a:rPr dirty="0">
                <a:hlinkClick r:id="rId2"/>
              </a:rPr>
              <a:t>https://www.npmjs.com/package/inquirer</a:t>
            </a:r>
            <a:r>
              <a:rPr dirty="0"/>
              <a:t>.</a:t>
            </a:r>
          </a:p>
          <a:p>
            <a:pPr lvl="1"/>
            <a:r>
              <a:rPr dirty="0"/>
              <a:t>Take a moment to explain that this package provides us with enhanced features for creating command line arguments. With Inquirer, we can more easily create a variety of command-line prompts to users including basic input, confirmations, checkboxes, and list selections. Also explain that Inquirer makes it easy for us to include validation in our code as well.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16. Instructor Do: </a:t>
            </a:r>
            <a:br>
              <a:rPr lang="en-US" dirty="0"/>
            </a:br>
            <a:r>
              <a:rPr dirty="0"/>
              <a:t>Inquirer Intro </a:t>
            </a:r>
            <a:br>
              <a:rPr lang="en-US" dirty="0"/>
            </a:br>
            <a:r>
              <a:rPr dirty="0"/>
              <a:t>(8:39 PM - 8:54 PM) (15 mins)</a:t>
            </a:r>
          </a:p>
        </p:txBody>
      </p:sp>
      <p:sp>
        <p:nvSpPr>
          <p:cNvPr id="3" name="Content Placeholder 2"/>
          <p:cNvSpPr>
            <a:spLocks noGrp="1"/>
          </p:cNvSpPr>
          <p:nvPr>
            <p:ph idx="1"/>
          </p:nvPr>
        </p:nvSpPr>
        <p:spPr/>
        <p:txBody>
          <a:bodyPr>
            <a:normAutofit/>
          </a:bodyPr>
          <a:lstStyle/>
          <a:p>
            <a:pPr lvl="1"/>
            <a:r>
              <a:rPr dirty="0"/>
              <a:t>As a </a:t>
            </a:r>
            <a:r>
              <a:rPr lang="en-US" dirty="0"/>
              <a:t>10-nodejs/01-Activities/25-Inquirer_Intro</a:t>
            </a:r>
          </a:p>
          <a:p>
            <a:pPr lvl="1"/>
            <a:r>
              <a:rPr dirty="0"/>
              <a:t>Explain that while this has worked semi-well, it is obviously pretty limited.</a:t>
            </a:r>
          </a:p>
          <a:p>
            <a:pPr lvl="1"/>
            <a:r>
              <a:rPr dirty="0"/>
              <a:t>Then visit (and slack out) the NPM page for </a:t>
            </a:r>
            <a:r>
              <a:rPr dirty="0" err="1"/>
              <a:t>Inquirer.js</a:t>
            </a:r>
            <a:r>
              <a:rPr dirty="0"/>
              <a:t> </a:t>
            </a:r>
            <a:r>
              <a:rPr dirty="0">
                <a:hlinkClick r:id="rId2"/>
              </a:rPr>
              <a:t>https://www.npmjs.com/package/inquirer</a:t>
            </a:r>
            <a:r>
              <a:rPr dirty="0"/>
              <a:t>.</a:t>
            </a:r>
          </a:p>
          <a:p>
            <a:pPr lvl="1"/>
            <a:r>
              <a:rPr dirty="0"/>
              <a:t>Take a moment to explain that this package provides us with enhanced features for creating command line arguments. With Inquirer, we can more easily create a variety of command-line prompts to users including basic input, confirmations, checkboxes, and list selections. Also explain that Inquirer makes it easy for us to include validation in our code as well.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868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17. Partners Do: </a:t>
            </a:r>
            <a:br>
              <a:rPr lang="en-US" dirty="0"/>
            </a:br>
            <a:r>
              <a:rPr dirty="0"/>
              <a:t>Review Inquirer Intro </a:t>
            </a:r>
            <a:br>
              <a:rPr lang="en-US" dirty="0"/>
            </a:br>
            <a:r>
              <a:rPr dirty="0"/>
              <a:t>(8:54 PM - 8:59 PM) (05 mins)</a:t>
            </a:r>
          </a:p>
        </p:txBody>
      </p:sp>
      <p:sp>
        <p:nvSpPr>
          <p:cNvPr id="3" name="Content Placeholder 2"/>
          <p:cNvSpPr>
            <a:spLocks noGrp="1"/>
          </p:cNvSpPr>
          <p:nvPr>
            <p:ph idx="1"/>
          </p:nvPr>
        </p:nvSpPr>
        <p:spPr/>
        <p:txBody>
          <a:bodyPr/>
          <a:lstStyle/>
          <a:p>
            <a:pPr lvl="1"/>
            <a:r>
              <a:rPr lang="en-US" dirty="0"/>
              <a:t>As a 10-nodejs/01-Activities/25-Inquirer_Intro</a:t>
            </a:r>
          </a:p>
          <a:p>
            <a:pPr lvl="1"/>
            <a:r>
              <a:rPr b="1" dirty="0"/>
              <a:t>Instructions:</a:t>
            </a:r>
          </a:p>
          <a:p>
            <a:pPr lvl="1"/>
            <a:r>
              <a:rPr dirty="0"/>
              <a:t>Spend a few moments studying the code with the person next to you. Be sure each of you understand:</a:t>
            </a:r>
          </a:p>
          <a:p>
            <a:pPr lvl="2"/>
            <a:r>
              <a:rPr dirty="0"/>
              <a:t>How to install and incorporate the </a:t>
            </a:r>
            <a:r>
              <a:rPr sz="1800" dirty="0">
                <a:latin typeface="Courier"/>
              </a:rPr>
              <a:t>inquirer</a:t>
            </a:r>
            <a:r>
              <a:rPr dirty="0"/>
              <a:t> package.</a:t>
            </a:r>
          </a:p>
          <a:p>
            <a:pPr lvl="2"/>
            <a:r>
              <a:rPr dirty="0"/>
              <a:t>How to create the variety of prompts offered by the package.</a:t>
            </a:r>
          </a:p>
          <a:p>
            <a:pPr lvl="2"/>
            <a:r>
              <a:rPr dirty="0"/>
              <a:t>The significance of the </a:t>
            </a:r>
            <a:r>
              <a:rPr sz="1800" dirty="0">
                <a:latin typeface="Courier"/>
              </a:rPr>
              <a:t>.then</a:t>
            </a:r>
            <a:r>
              <a:rPr dirty="0"/>
              <a:t> function and the variable created (in this case </a:t>
            </a:r>
            <a:r>
              <a:rPr sz="1800" dirty="0">
                <a:latin typeface="Courier"/>
              </a:rPr>
              <a:t>user</a:t>
            </a:r>
            <a:r>
              <a:rPr dirty="0"/>
              <a:t>).</a:t>
            </a:r>
          </a:p>
          <a:p>
            <a:pPr lvl="1"/>
            <a:r>
              <a:rPr b="1" dirty="0"/>
              <a:t>Instructor:</a:t>
            </a:r>
            <a:r>
              <a:rPr dirty="0"/>
              <a:t> Have students answer the questions back to you afterwards.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18. Students Do: </a:t>
            </a:r>
            <a:br>
              <a:rPr lang="en-US" dirty="0"/>
            </a:br>
            <a:r>
              <a:rPr dirty="0"/>
              <a:t>Inquirer User Activity </a:t>
            </a:r>
            <a:br>
              <a:rPr lang="en-US" dirty="0"/>
            </a:br>
            <a:r>
              <a:rPr dirty="0"/>
              <a:t>(8:59 PM - 9:19 PM) (20 mins)</a:t>
            </a:r>
          </a:p>
        </p:txBody>
      </p:sp>
      <p:sp>
        <p:nvSpPr>
          <p:cNvPr id="3" name="Content Placeholder 2"/>
          <p:cNvSpPr>
            <a:spLocks noGrp="1"/>
          </p:cNvSpPr>
          <p:nvPr>
            <p:ph idx="1"/>
          </p:nvPr>
        </p:nvSpPr>
        <p:spPr/>
        <p:txBody>
          <a:bodyPr>
            <a:normAutofit fontScale="92500" lnSpcReduction="10000"/>
          </a:bodyPr>
          <a:lstStyle/>
          <a:p>
            <a:pPr lvl="1"/>
            <a:r>
              <a:rPr lang="en-US" dirty="0"/>
              <a:t>10-nodejs/01-Activities/26-Inquirer_Users</a:t>
            </a:r>
          </a:p>
          <a:p>
            <a:pPr lvl="1"/>
            <a:r>
              <a:rPr dirty="0"/>
              <a:t>Create a basic command line Node application using the inquirer package.</a:t>
            </a:r>
          </a:p>
          <a:p>
            <a:pPr lvl="2"/>
            <a:r>
              <a:rPr dirty="0"/>
              <a:t>Your application should ask the user any five questions of your choosing.</a:t>
            </a:r>
          </a:p>
          <a:p>
            <a:pPr lvl="2"/>
            <a:r>
              <a:rPr dirty="0"/>
              <a:t>The question set should include at least one:</a:t>
            </a:r>
          </a:p>
          <a:p>
            <a:pPr lvl="3"/>
            <a:r>
              <a:rPr dirty="0"/>
              <a:t>Basic input,</a:t>
            </a:r>
          </a:p>
          <a:p>
            <a:pPr lvl="3"/>
            <a:r>
              <a:rPr dirty="0"/>
              <a:t>Password</a:t>
            </a:r>
          </a:p>
          <a:p>
            <a:pPr lvl="3"/>
            <a:r>
              <a:rPr dirty="0"/>
              <a:t>List,</a:t>
            </a:r>
          </a:p>
          <a:p>
            <a:pPr lvl="3"/>
            <a:r>
              <a:rPr dirty="0"/>
              <a:t>Checkbox,</a:t>
            </a:r>
          </a:p>
          <a:p>
            <a:pPr lvl="3"/>
            <a:r>
              <a:rPr dirty="0"/>
              <a:t>Confirm</a:t>
            </a:r>
          </a:p>
          <a:p>
            <a:pPr lvl="2"/>
            <a:r>
              <a:rPr dirty="0"/>
              <a:t>Then if a user’s password matches a pre-defined password, re-display the data back to the user with some text.</a:t>
            </a:r>
          </a:p>
          <a:p>
            <a:pPr lvl="2"/>
            <a:r>
              <a:rPr dirty="0"/>
              <a:t>HINT: See the inquirer GitHub documentation “examples” page if you need help.</a:t>
            </a:r>
          </a:p>
          <a:p>
            <a:pPr lvl="2"/>
            <a:r>
              <a:rPr dirty="0"/>
              <a:t>Remember to get creative with your code!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19. Instructor Do: </a:t>
            </a:r>
            <a:br>
              <a:rPr lang="en-US" dirty="0"/>
            </a:br>
            <a:r>
              <a:rPr dirty="0"/>
              <a:t>Review Inquirer User Activity </a:t>
            </a:r>
            <a:br>
              <a:rPr lang="en-US" dirty="0"/>
            </a:br>
            <a:r>
              <a:rPr dirty="0"/>
              <a:t>(9:19 PM - 9:29 PM) (10 mins)</a:t>
            </a:r>
          </a:p>
        </p:txBody>
      </p:sp>
      <p:sp>
        <p:nvSpPr>
          <p:cNvPr id="3" name="Content Placeholder 2"/>
          <p:cNvSpPr>
            <a:spLocks noGrp="1"/>
          </p:cNvSpPr>
          <p:nvPr>
            <p:ph idx="1"/>
          </p:nvPr>
        </p:nvSpPr>
        <p:spPr/>
        <p:txBody>
          <a:bodyPr/>
          <a:lstStyle/>
          <a:p>
            <a:pPr lvl="1"/>
            <a:r>
              <a:rPr dirty="0"/>
              <a:t>Run the program </a:t>
            </a:r>
            <a:r>
              <a:rPr sz="1800" dirty="0" err="1">
                <a:latin typeface="Courier"/>
              </a:rPr>
              <a:t>userPrompt.js</a:t>
            </a:r>
            <a:r>
              <a:rPr dirty="0"/>
              <a:t> in </a:t>
            </a:r>
            <a:r>
              <a:rPr sz="1800" dirty="0">
                <a:latin typeface="Courier"/>
              </a:rPr>
              <a:t>26-Inquirer_Users &gt; SOLVED</a:t>
            </a:r>
            <a:r>
              <a:rPr dirty="0"/>
              <a:t>. Make your way through all of the prompts and explain why you are inputting the data that you are.</a:t>
            </a:r>
          </a:p>
          <a:p>
            <a:pPr lvl="1"/>
            <a:r>
              <a:rPr dirty="0"/>
              <a:t>Then open the file </a:t>
            </a:r>
            <a:r>
              <a:rPr sz="1800" dirty="0" err="1">
                <a:latin typeface="Courier"/>
              </a:rPr>
              <a:t>userPrompt.js</a:t>
            </a:r>
            <a:r>
              <a:rPr dirty="0"/>
              <a:t> and </a:t>
            </a:r>
            <a:r>
              <a:rPr sz="1800" dirty="0" err="1">
                <a:latin typeface="Courier"/>
              </a:rPr>
              <a:t>package.json</a:t>
            </a:r>
            <a:r>
              <a:rPr dirty="0"/>
              <a:t> in </a:t>
            </a:r>
            <a:r>
              <a:rPr sz="1800" dirty="0">
                <a:latin typeface="Courier"/>
              </a:rPr>
              <a:t>26-Inquirer_Users &gt; SOLVED</a:t>
            </a:r>
            <a:r>
              <a:rPr dirty="0"/>
              <a:t>.</a:t>
            </a:r>
          </a:p>
          <a:p>
            <a:pPr lvl="1"/>
            <a:r>
              <a:rPr dirty="0"/>
              <a:t>Walk students through the code, paying particular attention to how we utilize the user’s answer to the password prompt to determine which way to proceed. It’s important that students understand that we utilized the user’s response by referencing </a:t>
            </a:r>
            <a:r>
              <a:rPr sz="1800" dirty="0" err="1">
                <a:latin typeface="Courier"/>
              </a:rPr>
              <a:t>user.myPassword</a:t>
            </a:r>
            <a:r>
              <a:rPr dirty="0"/>
              <a:t>.</a:t>
            </a:r>
          </a:p>
          <a:p>
            <a:pPr lvl="1"/>
            <a:r>
              <a:rPr dirty="0"/>
              <a:t>See if there are any questions before slacking out the solution and the </a:t>
            </a:r>
            <a:r>
              <a:rPr dirty="0">
                <a:hlinkClick r:id="rId2"/>
              </a:rPr>
              <a:t>video review</a:t>
            </a:r>
            <a:r>
              <a:rPr dirty="0"/>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20" name="TextBox 19">
            <a:extLst>
              <a:ext uri="{FF2B5EF4-FFF2-40B4-BE49-F238E27FC236}">
                <a16:creationId xmlns:a16="http://schemas.microsoft.com/office/drawing/2014/main" id="{214BCE01-A378-B844-97D2-9159A696C666}"/>
              </a:ext>
            </a:extLst>
          </p:cNvPr>
          <p:cNvSpPr txBox="1"/>
          <p:nvPr/>
        </p:nvSpPr>
        <p:spPr>
          <a:xfrm>
            <a:off x="586409" y="1282148"/>
            <a:ext cx="6877878" cy="3416320"/>
          </a:xfrm>
          <a:prstGeom prst="rect">
            <a:avLst/>
          </a:prstGeom>
          <a:noFill/>
        </p:spPr>
        <p:txBody>
          <a:bodyPr wrap="square" rtlCol="0">
            <a:spAutoFit/>
          </a:bodyPr>
          <a:lstStyle/>
          <a:p>
            <a:pPr lvl="0" indent="0">
              <a:buNone/>
            </a:pPr>
            <a:r>
              <a:rPr lang="en-US" dirty="0">
                <a:latin typeface="Courier"/>
              </a:rPr>
              <a:t>Write a </a:t>
            </a:r>
            <a:r>
              <a:rPr lang="en-US" b="1" dirty="0">
                <a:solidFill>
                  <a:srgbClr val="007020"/>
                </a:solidFill>
                <a:latin typeface="Courier"/>
              </a:rPr>
              <a:t>function</a:t>
            </a:r>
            <a:r>
              <a:rPr lang="en-US" dirty="0">
                <a:latin typeface="Courier"/>
              </a:rPr>
              <a:t> that takes a string as a parameter and determines </a:t>
            </a:r>
            <a:r>
              <a:rPr lang="en-US" b="1" dirty="0">
                <a:solidFill>
                  <a:srgbClr val="007020"/>
                </a:solidFill>
                <a:latin typeface="Courier"/>
              </a:rPr>
              <a:t>if</a:t>
            </a:r>
            <a:r>
              <a:rPr lang="en-US" dirty="0">
                <a:latin typeface="Courier"/>
              </a:rPr>
              <a:t> it is a valid password </a:t>
            </a:r>
            <a:r>
              <a:rPr lang="en-US" b="1" dirty="0">
                <a:solidFill>
                  <a:srgbClr val="007020"/>
                </a:solidFill>
                <a:latin typeface="Courier"/>
              </a:rPr>
              <a:t>with</a:t>
            </a:r>
            <a:r>
              <a:rPr lang="en-US" dirty="0">
                <a:latin typeface="Courier"/>
              </a:rPr>
              <a:t> the following constraints</a:t>
            </a:r>
            <a:r>
              <a:rPr lang="en-US" dirty="0">
                <a:solidFill>
                  <a:srgbClr val="666666"/>
                </a:solidFill>
                <a:latin typeface="Courier"/>
              </a:rPr>
              <a:t>:</a:t>
            </a:r>
            <a:br>
              <a:rPr lang="en-US" dirty="0"/>
            </a:br>
            <a:br>
              <a:rPr lang="en-US" dirty="0"/>
            </a:br>
            <a:r>
              <a:rPr lang="en-US" dirty="0">
                <a:solidFill>
                  <a:srgbClr val="40A070"/>
                </a:solidFill>
                <a:latin typeface="Courier"/>
              </a:rPr>
              <a:t>1.</a:t>
            </a:r>
            <a:r>
              <a:rPr lang="en-US" dirty="0">
                <a:latin typeface="Courier"/>
              </a:rPr>
              <a:t> It must be at least </a:t>
            </a:r>
            <a:r>
              <a:rPr lang="en-US" dirty="0">
                <a:solidFill>
                  <a:srgbClr val="40A070"/>
                </a:solidFill>
                <a:latin typeface="Courier"/>
              </a:rPr>
              <a:t>8</a:t>
            </a:r>
            <a:r>
              <a:rPr lang="en-US" dirty="0">
                <a:latin typeface="Courier"/>
              </a:rPr>
              <a:t> characters long</a:t>
            </a:r>
            <a:br>
              <a:rPr lang="en-US" dirty="0"/>
            </a:br>
            <a:r>
              <a:rPr lang="en-US" dirty="0">
                <a:solidFill>
                  <a:srgbClr val="40A070"/>
                </a:solidFill>
                <a:latin typeface="Courier"/>
              </a:rPr>
              <a:t>2.</a:t>
            </a:r>
            <a:r>
              <a:rPr lang="en-US" dirty="0">
                <a:latin typeface="Courier"/>
              </a:rPr>
              <a:t> It must contain at least </a:t>
            </a:r>
            <a:r>
              <a:rPr lang="en-US" dirty="0">
                <a:solidFill>
                  <a:srgbClr val="40A070"/>
                </a:solidFill>
                <a:latin typeface="Courier"/>
              </a:rPr>
              <a:t>1</a:t>
            </a:r>
            <a:r>
              <a:rPr lang="en-US" dirty="0">
                <a:latin typeface="Courier"/>
              </a:rPr>
              <a:t> capital letter</a:t>
            </a:r>
            <a:br>
              <a:rPr lang="en-US" dirty="0"/>
            </a:br>
            <a:r>
              <a:rPr lang="en-US" dirty="0">
                <a:solidFill>
                  <a:srgbClr val="40A070"/>
                </a:solidFill>
                <a:latin typeface="Courier"/>
              </a:rPr>
              <a:t>3.</a:t>
            </a:r>
            <a:r>
              <a:rPr lang="en-US" dirty="0">
                <a:latin typeface="Courier"/>
              </a:rPr>
              <a:t> It must contain at least </a:t>
            </a:r>
            <a:r>
              <a:rPr lang="en-US" dirty="0">
                <a:solidFill>
                  <a:srgbClr val="40A070"/>
                </a:solidFill>
                <a:latin typeface="Courier"/>
              </a:rPr>
              <a:t>1</a:t>
            </a:r>
            <a:r>
              <a:rPr lang="en-US" dirty="0">
                <a:latin typeface="Courier"/>
              </a:rPr>
              <a:t> lower </a:t>
            </a:r>
            <a:r>
              <a:rPr lang="en-US" b="1" dirty="0">
                <a:solidFill>
                  <a:srgbClr val="007020"/>
                </a:solidFill>
                <a:latin typeface="Courier"/>
              </a:rPr>
              <a:t>case</a:t>
            </a:r>
            <a:r>
              <a:rPr lang="en-US" dirty="0">
                <a:latin typeface="Courier"/>
              </a:rPr>
              <a:t> letter</a:t>
            </a:r>
            <a:br>
              <a:rPr lang="en-US" dirty="0"/>
            </a:br>
            <a:br>
              <a:rPr lang="en-US" dirty="0"/>
            </a:br>
            <a:r>
              <a:rPr lang="en-US" dirty="0">
                <a:latin typeface="Courier"/>
              </a:rPr>
              <a:t>Output </a:t>
            </a:r>
            <a:r>
              <a:rPr lang="en-US" b="1" dirty="0">
                <a:solidFill>
                  <a:srgbClr val="007020"/>
                </a:solidFill>
                <a:latin typeface="Courier"/>
              </a:rPr>
              <a:t>true</a:t>
            </a:r>
            <a:r>
              <a:rPr lang="en-US" dirty="0">
                <a:latin typeface="Courier"/>
              </a:rPr>
              <a:t> </a:t>
            </a:r>
            <a:r>
              <a:rPr lang="en-US" b="1" dirty="0">
                <a:solidFill>
                  <a:srgbClr val="007020"/>
                </a:solidFill>
                <a:latin typeface="Courier"/>
              </a:rPr>
              <a:t>if</a:t>
            </a:r>
            <a:r>
              <a:rPr lang="en-US" dirty="0">
                <a:latin typeface="Courier"/>
              </a:rPr>
              <a:t> the string is a valid password or </a:t>
            </a:r>
            <a:r>
              <a:rPr lang="en-US" b="1" dirty="0">
                <a:solidFill>
                  <a:srgbClr val="007020"/>
                </a:solidFill>
                <a:latin typeface="Courier"/>
              </a:rPr>
              <a:t>false</a:t>
            </a:r>
            <a:r>
              <a:rPr lang="en-US" dirty="0">
                <a:latin typeface="Courier"/>
              </a:rPr>
              <a:t> </a:t>
            </a:r>
            <a:r>
              <a:rPr lang="en-US" dirty="0">
                <a:solidFill>
                  <a:srgbClr val="19177C"/>
                </a:solidFill>
                <a:latin typeface="Courier"/>
              </a:rPr>
              <a:t>otherwise</a:t>
            </a:r>
            <a:r>
              <a:rPr lang="en-US" dirty="0">
                <a:latin typeface="Courier"/>
              </a:rPr>
              <a:t>.</a:t>
            </a:r>
            <a:br>
              <a:rPr lang="en-US" dirty="0"/>
            </a:br>
            <a:br>
              <a:rPr lang="en-US" dirty="0"/>
            </a:br>
            <a:endParaRPr lang="en-US" b="1" dirty="0">
              <a:solidFill>
                <a:srgbClr val="007020"/>
              </a:solidFill>
              <a:latin typeface="Courier"/>
            </a:endParaRPr>
          </a:p>
        </p:txBody>
      </p:sp>
      <p:sp>
        <p:nvSpPr>
          <p:cNvPr id="3" name="TextBox 2">
            <a:extLst>
              <a:ext uri="{FF2B5EF4-FFF2-40B4-BE49-F238E27FC236}">
                <a16:creationId xmlns:a16="http://schemas.microsoft.com/office/drawing/2014/main" id="{2A0ED9A8-C509-4C49-A90B-824664DB7416}"/>
              </a:ext>
            </a:extLst>
          </p:cNvPr>
          <p:cNvSpPr txBox="1"/>
          <p:nvPr/>
        </p:nvSpPr>
        <p:spPr>
          <a:xfrm>
            <a:off x="8120270" y="1073427"/>
            <a:ext cx="2922104" cy="3416320"/>
          </a:xfrm>
          <a:prstGeom prst="rect">
            <a:avLst/>
          </a:prstGeom>
          <a:noFill/>
        </p:spPr>
        <p:txBody>
          <a:bodyPr wrap="square" rtlCol="0">
            <a:spAutoFit/>
          </a:bodyPr>
          <a:lstStyle/>
          <a:p>
            <a:r>
              <a:rPr lang="en-US" dirty="0">
                <a:latin typeface="Courier"/>
              </a:rPr>
              <a:t>Ex</a:t>
            </a:r>
            <a:r>
              <a:rPr lang="en-US" dirty="0">
                <a:solidFill>
                  <a:srgbClr val="666666"/>
                </a:solidFill>
                <a:latin typeface="Courier"/>
              </a:rPr>
              <a:t>:</a:t>
            </a: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err="1">
                <a:latin typeface="Courier"/>
              </a:rPr>
              <a:t>RexTheDog</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b="1" dirty="0">
                <a:solidFill>
                  <a:srgbClr val="007020"/>
                </a:solidFill>
                <a:latin typeface="Courier"/>
              </a:rPr>
              <a:t>true</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a:t>
            </a:r>
            <a:r>
              <a:rPr lang="en-US" dirty="0" err="1">
                <a:latin typeface="Courier"/>
              </a:rPr>
              <a:t>rexthedog</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b="1" dirty="0">
                <a:solidFill>
                  <a:srgbClr val="007020"/>
                </a:solidFill>
                <a:latin typeface="Courier"/>
              </a:rPr>
              <a:t>false</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REXTHEDOG</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b="1" dirty="0">
                <a:solidFill>
                  <a:srgbClr val="007020"/>
                </a:solidFill>
                <a:latin typeface="Courier"/>
              </a:rPr>
              <a:t>false</a:t>
            </a:r>
            <a:br>
              <a:rPr lang="en-US" dirty="0"/>
            </a:br>
            <a:br>
              <a:rPr lang="en-US" dirty="0"/>
            </a:br>
            <a:r>
              <a:rPr lang="en-US" dirty="0">
                <a:latin typeface="Courier"/>
              </a:rPr>
              <a:t>Input</a:t>
            </a:r>
            <a:r>
              <a:rPr lang="en-US" dirty="0">
                <a:solidFill>
                  <a:srgbClr val="666666"/>
                </a:solidFill>
                <a:latin typeface="Courier"/>
              </a:rPr>
              <a:t>:</a:t>
            </a:r>
            <a:r>
              <a:rPr lang="en-US" dirty="0">
                <a:latin typeface="Courier"/>
              </a:rPr>
              <a:t> Dog</a:t>
            </a:r>
            <a:br>
              <a:rPr lang="en-US" dirty="0"/>
            </a:br>
            <a:r>
              <a:rPr lang="en-US" dirty="0">
                <a:latin typeface="Courier"/>
              </a:rPr>
              <a:t>Output</a:t>
            </a:r>
            <a:r>
              <a:rPr lang="en-US" dirty="0">
                <a:solidFill>
                  <a:srgbClr val="666666"/>
                </a:solidFill>
                <a:latin typeface="Courier"/>
              </a:rPr>
              <a:t>:</a:t>
            </a:r>
            <a:r>
              <a:rPr lang="en-US" dirty="0">
                <a:latin typeface="Courier"/>
              </a:rPr>
              <a:t> </a:t>
            </a:r>
            <a:r>
              <a:rPr lang="en-US" b="1" dirty="0">
                <a:solidFill>
                  <a:srgbClr val="007020"/>
                </a:solidFill>
                <a:latin typeface="Courier"/>
              </a:rPr>
              <a:t>false</a:t>
            </a:r>
            <a:endParaRPr lang="en-US" dirty="0"/>
          </a:p>
        </p:txBody>
      </p:sp>
    </p:spTree>
    <p:extLst>
      <p:ext uri="{BB962C8B-B14F-4D97-AF65-F5344CB8AC3E}">
        <p14:creationId xmlns:p14="http://schemas.microsoft.com/office/powerpoint/2010/main" val="196020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29208" y="955910"/>
            <a:ext cx="11121887" cy="5355312"/>
          </a:xfrm>
          <a:prstGeom prst="rect">
            <a:avLst/>
          </a:prstGeom>
          <a:noFill/>
        </p:spPr>
        <p:txBody>
          <a:bodyPr wrap="square" rtlCol="0">
            <a:spAutoFit/>
          </a:bodyPr>
          <a:lstStyle/>
          <a:p>
            <a:pPr lvl="1"/>
            <a:r>
              <a:rPr lang="en-US" b="1" dirty="0">
                <a:solidFill>
                  <a:srgbClr val="007020"/>
                </a:solidFill>
                <a:latin typeface="Courier"/>
              </a:rPr>
              <a:t>var</a:t>
            </a:r>
            <a:r>
              <a:rPr lang="en-US" dirty="0">
                <a:latin typeface="Courier"/>
              </a:rPr>
              <a:t> </a:t>
            </a:r>
            <a:r>
              <a:rPr lang="en-US" dirty="0" err="1">
                <a:latin typeface="Courier"/>
              </a:rPr>
              <a:t>isValidPass</a:t>
            </a:r>
            <a:r>
              <a:rPr lang="en-US" dirty="0">
                <a:latin typeface="Courier"/>
              </a:rPr>
              <a:t> </a:t>
            </a:r>
            <a:r>
              <a:rPr lang="en-US" dirty="0">
                <a:solidFill>
                  <a:srgbClr val="666666"/>
                </a:solidFill>
                <a:latin typeface="Courier"/>
              </a:rPr>
              <a:t>=</a:t>
            </a:r>
            <a:r>
              <a:rPr lang="en-US" dirty="0">
                <a:latin typeface="Courier"/>
              </a:rPr>
              <a:t> </a:t>
            </a:r>
            <a:r>
              <a:rPr lang="en-US" b="1" dirty="0">
                <a:solidFill>
                  <a:srgbClr val="007020"/>
                </a:solidFill>
                <a:latin typeface="Courier"/>
              </a:rPr>
              <a:t>function</a:t>
            </a:r>
            <a:r>
              <a:rPr lang="en-US" dirty="0">
                <a:latin typeface="Courier"/>
              </a:rPr>
              <a:t> (password)</a:t>
            </a:r>
            <a:r>
              <a:rPr lang="en-US" dirty="0">
                <a:solidFill>
                  <a:srgbClr val="666666"/>
                </a:solidFill>
                <a:latin typeface="Courier"/>
              </a:rPr>
              <a:t>{</a:t>
            </a:r>
            <a:br>
              <a:rPr lang="en-US" dirty="0"/>
            </a:br>
            <a:r>
              <a:rPr lang="en-US" dirty="0">
                <a:latin typeface="Courier"/>
              </a:rPr>
              <a:t>  </a:t>
            </a:r>
            <a:r>
              <a:rPr lang="en-US" b="1" dirty="0">
                <a:solidFill>
                  <a:srgbClr val="007020"/>
                </a:solidFill>
                <a:latin typeface="Courier"/>
              </a:rPr>
              <a:t>var</a:t>
            </a:r>
            <a:r>
              <a:rPr lang="en-US" dirty="0">
                <a:latin typeface="Courier"/>
              </a:rPr>
              <a:t> </a:t>
            </a:r>
            <a:r>
              <a:rPr lang="en-US" dirty="0" err="1">
                <a:latin typeface="Courier"/>
              </a:rPr>
              <a:t>hasLower</a:t>
            </a:r>
            <a:r>
              <a:rPr lang="en-US" dirty="0">
                <a:latin typeface="Courier"/>
              </a:rPr>
              <a:t> </a:t>
            </a:r>
            <a:r>
              <a:rPr lang="en-US" dirty="0">
                <a:solidFill>
                  <a:srgbClr val="666666"/>
                </a:solidFill>
                <a:latin typeface="Courier"/>
              </a:rPr>
              <a:t>=</a:t>
            </a:r>
            <a:r>
              <a:rPr lang="en-US" dirty="0">
                <a:latin typeface="Courier"/>
              </a:rPr>
              <a:t> </a:t>
            </a:r>
            <a:r>
              <a:rPr lang="en-US" b="1" dirty="0">
                <a:solidFill>
                  <a:srgbClr val="007020"/>
                </a:solidFill>
                <a:latin typeface="Courier"/>
              </a:rPr>
              <a:t>false</a:t>
            </a:r>
            <a:r>
              <a:rPr lang="en-US" dirty="0">
                <a:solidFill>
                  <a:srgbClr val="666666"/>
                </a:solidFill>
                <a:latin typeface="Courier"/>
              </a:rPr>
              <a:t>;</a:t>
            </a:r>
            <a:br>
              <a:rPr lang="en-US" dirty="0"/>
            </a:br>
            <a:r>
              <a:rPr lang="en-US" dirty="0">
                <a:latin typeface="Courier"/>
              </a:rPr>
              <a:t>  </a:t>
            </a:r>
            <a:r>
              <a:rPr lang="en-US" b="1" dirty="0">
                <a:solidFill>
                  <a:srgbClr val="007020"/>
                </a:solidFill>
                <a:latin typeface="Courier"/>
              </a:rPr>
              <a:t>var</a:t>
            </a:r>
            <a:r>
              <a:rPr lang="en-US" dirty="0">
                <a:latin typeface="Courier"/>
              </a:rPr>
              <a:t> </a:t>
            </a:r>
            <a:r>
              <a:rPr lang="en-US" dirty="0" err="1">
                <a:latin typeface="Courier"/>
              </a:rPr>
              <a:t>hasUpper</a:t>
            </a:r>
            <a:r>
              <a:rPr lang="en-US" dirty="0">
                <a:latin typeface="Courier"/>
              </a:rPr>
              <a:t> </a:t>
            </a:r>
            <a:r>
              <a:rPr lang="en-US" dirty="0">
                <a:solidFill>
                  <a:srgbClr val="666666"/>
                </a:solidFill>
                <a:latin typeface="Courier"/>
              </a:rPr>
              <a:t>=</a:t>
            </a:r>
            <a:r>
              <a:rPr lang="en-US" dirty="0">
                <a:latin typeface="Courier"/>
              </a:rPr>
              <a:t> </a:t>
            </a:r>
            <a:r>
              <a:rPr lang="en-US" b="1" dirty="0">
                <a:solidFill>
                  <a:srgbClr val="007020"/>
                </a:solidFill>
                <a:latin typeface="Courier"/>
              </a:rPr>
              <a:t>false</a:t>
            </a:r>
            <a:r>
              <a:rPr lang="en-US" dirty="0">
                <a:solidFill>
                  <a:srgbClr val="666666"/>
                </a:solidFill>
                <a:latin typeface="Courier"/>
              </a:rPr>
              <a:t>;</a:t>
            </a:r>
            <a:br>
              <a:rPr lang="en-US" dirty="0"/>
            </a:br>
            <a:br>
              <a:rPr lang="en-US" dirty="0"/>
            </a:br>
            <a:r>
              <a:rPr lang="en-US" dirty="0">
                <a:latin typeface="Courier"/>
              </a:rPr>
              <a:t>  </a:t>
            </a:r>
            <a:r>
              <a:rPr lang="en-US" b="1" dirty="0">
                <a:solidFill>
                  <a:srgbClr val="007020"/>
                </a:solidFill>
                <a:latin typeface="Courier"/>
              </a:rPr>
              <a:t>if</a:t>
            </a:r>
            <a:r>
              <a:rPr lang="en-US" dirty="0">
                <a:latin typeface="Courier"/>
              </a:rPr>
              <a:t> (</a:t>
            </a:r>
            <a:r>
              <a:rPr lang="en-US" dirty="0" err="1">
                <a:solidFill>
                  <a:srgbClr val="19177C"/>
                </a:solidFill>
                <a:latin typeface="Courier"/>
              </a:rPr>
              <a:t>password</a:t>
            </a:r>
            <a:r>
              <a:rPr lang="en-US" dirty="0" err="1">
                <a:latin typeface="Courier"/>
              </a:rPr>
              <a:t>.</a:t>
            </a:r>
            <a:r>
              <a:rPr lang="en-US" dirty="0" err="1">
                <a:solidFill>
                  <a:srgbClr val="7D9029"/>
                </a:solidFill>
                <a:latin typeface="Courier"/>
              </a:rPr>
              <a:t>length</a:t>
            </a:r>
            <a:r>
              <a:rPr lang="en-US" dirty="0">
                <a:latin typeface="Courier"/>
              </a:rPr>
              <a:t> </a:t>
            </a:r>
            <a:r>
              <a:rPr lang="en-US" dirty="0">
                <a:solidFill>
                  <a:srgbClr val="666666"/>
                </a:solidFill>
                <a:latin typeface="Courier"/>
              </a:rPr>
              <a:t>&lt;</a:t>
            </a:r>
            <a:r>
              <a:rPr lang="en-US" dirty="0">
                <a:latin typeface="Courier"/>
              </a:rPr>
              <a:t> </a:t>
            </a:r>
            <a:r>
              <a:rPr lang="en-US" dirty="0">
                <a:solidFill>
                  <a:srgbClr val="40A070"/>
                </a:solidFill>
                <a:latin typeface="Courier"/>
              </a:rPr>
              <a:t>8</a:t>
            </a:r>
            <a:r>
              <a:rPr lang="en-US" dirty="0">
                <a:latin typeface="Courier"/>
              </a:rPr>
              <a:t>)</a:t>
            </a:r>
            <a:r>
              <a:rPr lang="en-US" dirty="0">
                <a:solidFill>
                  <a:srgbClr val="666666"/>
                </a:solidFill>
                <a:latin typeface="Courier"/>
              </a:rPr>
              <a:t>{</a:t>
            </a:r>
            <a:br>
              <a:rPr lang="en-US" dirty="0"/>
            </a:br>
            <a:r>
              <a:rPr lang="en-US" dirty="0">
                <a:latin typeface="Courier"/>
              </a:rPr>
              <a:t>    </a:t>
            </a:r>
            <a:r>
              <a:rPr lang="en-US" b="1" dirty="0">
                <a:solidFill>
                  <a:srgbClr val="007020"/>
                </a:solidFill>
                <a:latin typeface="Courier"/>
              </a:rPr>
              <a:t>return</a:t>
            </a:r>
            <a:r>
              <a:rPr lang="en-US" dirty="0">
                <a:latin typeface="Courier"/>
              </a:rPr>
              <a:t> </a:t>
            </a:r>
            <a:r>
              <a:rPr lang="en-US" b="1" dirty="0">
                <a:solidFill>
                  <a:srgbClr val="007020"/>
                </a:solidFill>
                <a:latin typeface="Courier"/>
              </a:rPr>
              <a:t>false</a:t>
            </a:r>
            <a:r>
              <a:rPr lang="en-US" dirty="0">
                <a:solidFill>
                  <a:srgbClr val="666666"/>
                </a:solidFill>
                <a:latin typeface="Courier"/>
              </a:rPr>
              <a:t>;</a:t>
            </a:r>
            <a:br>
              <a:rPr lang="en-US" dirty="0"/>
            </a:br>
            <a:r>
              <a:rPr lang="en-US" dirty="0">
                <a:latin typeface="Courier"/>
              </a:rPr>
              <a:t>  </a:t>
            </a:r>
            <a:r>
              <a:rPr lang="en-US" dirty="0">
                <a:solidFill>
                  <a:srgbClr val="666666"/>
                </a:solidFill>
                <a:latin typeface="Courier"/>
              </a:rPr>
              <a:t>}</a:t>
            </a:r>
            <a:br>
              <a:rPr lang="en-US" dirty="0"/>
            </a:br>
            <a:br>
              <a:rPr lang="en-US" dirty="0"/>
            </a:br>
            <a:r>
              <a:rPr lang="en-US" dirty="0">
                <a:latin typeface="Courier"/>
              </a:rPr>
              <a:t>  </a:t>
            </a:r>
            <a:r>
              <a:rPr lang="en-US" b="1" dirty="0">
                <a:solidFill>
                  <a:srgbClr val="007020"/>
                </a:solidFill>
                <a:latin typeface="Courier"/>
              </a:rPr>
              <a:t>for</a:t>
            </a:r>
            <a:r>
              <a:rPr lang="en-US" dirty="0">
                <a:latin typeface="Courier"/>
              </a:rPr>
              <a:t> (</a:t>
            </a:r>
            <a:r>
              <a:rPr lang="en-US" b="1" dirty="0">
                <a:solidFill>
                  <a:srgbClr val="007020"/>
                </a:solidFill>
                <a:latin typeface="Courier"/>
              </a:rPr>
              <a:t>var</a:t>
            </a:r>
            <a:r>
              <a:rPr lang="en-US" dirty="0">
                <a:latin typeface="Courier"/>
              </a:rPr>
              <a:t> </a:t>
            </a:r>
            <a:r>
              <a:rPr lang="en-US" dirty="0" err="1">
                <a:latin typeface="Courier"/>
              </a:rPr>
              <a:t>i</a:t>
            </a:r>
            <a:r>
              <a:rPr lang="en-US" dirty="0">
                <a:latin typeface="Courier"/>
              </a:rPr>
              <a:t> </a:t>
            </a:r>
            <a:r>
              <a:rPr lang="en-US" dirty="0">
                <a:solidFill>
                  <a:srgbClr val="666666"/>
                </a:solidFill>
                <a:latin typeface="Courier"/>
              </a:rPr>
              <a:t>=</a:t>
            </a:r>
            <a:r>
              <a:rPr lang="en-US" dirty="0">
                <a:latin typeface="Courier"/>
              </a:rPr>
              <a:t> </a:t>
            </a:r>
            <a:r>
              <a:rPr lang="en-US" dirty="0">
                <a:solidFill>
                  <a:srgbClr val="40A070"/>
                </a:solidFill>
                <a:latin typeface="Courier"/>
              </a:rPr>
              <a:t>0</a:t>
            </a:r>
            <a:r>
              <a:rPr lang="en-US" dirty="0">
                <a:solidFill>
                  <a:srgbClr val="666666"/>
                </a:solidFill>
                <a:latin typeface="Courier"/>
              </a:rPr>
              <a:t>;</a:t>
            </a:r>
            <a:r>
              <a:rPr lang="en-US" dirty="0">
                <a:latin typeface="Courier"/>
              </a:rPr>
              <a:t> </a:t>
            </a:r>
            <a:r>
              <a:rPr lang="en-US" dirty="0" err="1">
                <a:latin typeface="Courier"/>
              </a:rPr>
              <a:t>i</a:t>
            </a:r>
            <a:r>
              <a:rPr lang="en-US" dirty="0">
                <a:latin typeface="Courier"/>
              </a:rPr>
              <a:t> </a:t>
            </a:r>
            <a:r>
              <a:rPr lang="en-US" dirty="0">
                <a:solidFill>
                  <a:srgbClr val="666666"/>
                </a:solidFill>
                <a:latin typeface="Courier"/>
              </a:rPr>
              <a:t>&lt;</a:t>
            </a:r>
            <a:r>
              <a:rPr lang="en-US" dirty="0">
                <a:latin typeface="Courier"/>
              </a:rPr>
              <a:t> </a:t>
            </a:r>
            <a:r>
              <a:rPr lang="en-US" dirty="0" err="1">
                <a:solidFill>
                  <a:srgbClr val="19177C"/>
                </a:solidFill>
                <a:latin typeface="Courier"/>
              </a:rPr>
              <a:t>password</a:t>
            </a:r>
            <a:r>
              <a:rPr lang="en-US" dirty="0" err="1">
                <a:latin typeface="Courier"/>
              </a:rPr>
              <a:t>.</a:t>
            </a:r>
            <a:r>
              <a:rPr lang="en-US" dirty="0" err="1">
                <a:solidFill>
                  <a:srgbClr val="7D9029"/>
                </a:solidFill>
                <a:latin typeface="Courier"/>
              </a:rPr>
              <a:t>length</a:t>
            </a:r>
            <a:r>
              <a:rPr lang="en-US" dirty="0">
                <a:solidFill>
                  <a:srgbClr val="666666"/>
                </a:solidFill>
                <a:latin typeface="Courier"/>
              </a:rPr>
              <a:t>;</a:t>
            </a:r>
            <a:r>
              <a:rPr lang="en-US" dirty="0">
                <a:latin typeface="Courier"/>
              </a:rPr>
              <a:t> </a:t>
            </a:r>
            <a:r>
              <a:rPr lang="en-US" dirty="0" err="1">
                <a:latin typeface="Courier"/>
              </a:rPr>
              <a:t>i</a:t>
            </a:r>
            <a:r>
              <a:rPr lang="en-US" dirty="0">
                <a:solidFill>
                  <a:srgbClr val="666666"/>
                </a:solidFill>
                <a:latin typeface="Courier"/>
              </a:rPr>
              <a:t>++</a:t>
            </a:r>
            <a:r>
              <a:rPr lang="en-US" dirty="0">
                <a:latin typeface="Courier"/>
              </a:rPr>
              <a:t>)</a:t>
            </a:r>
            <a:r>
              <a:rPr lang="en-US" dirty="0">
                <a:solidFill>
                  <a:srgbClr val="666666"/>
                </a:solidFill>
                <a:latin typeface="Courier"/>
              </a:rPr>
              <a:t>{</a:t>
            </a:r>
            <a:br>
              <a:rPr lang="en-US" dirty="0"/>
            </a:br>
            <a:r>
              <a:rPr lang="en-US" dirty="0">
                <a:latin typeface="Courier"/>
              </a:rPr>
              <a:t>    </a:t>
            </a:r>
            <a:r>
              <a:rPr lang="en-US" b="1" dirty="0">
                <a:solidFill>
                  <a:srgbClr val="007020"/>
                </a:solidFill>
                <a:latin typeface="Courier"/>
              </a:rPr>
              <a:t>if</a:t>
            </a:r>
            <a:r>
              <a:rPr lang="en-US" dirty="0">
                <a:latin typeface="Courier"/>
              </a:rPr>
              <a:t> (password[</a:t>
            </a:r>
            <a:r>
              <a:rPr lang="en-US" dirty="0" err="1">
                <a:latin typeface="Courier"/>
              </a:rPr>
              <a:t>i</a:t>
            </a:r>
            <a:r>
              <a:rPr lang="en-US" dirty="0">
                <a:latin typeface="Courier"/>
              </a:rPr>
              <a:t>].</a:t>
            </a:r>
            <a:r>
              <a:rPr lang="en-US" dirty="0" err="1">
                <a:solidFill>
                  <a:srgbClr val="7D9029"/>
                </a:solidFill>
                <a:latin typeface="Courier"/>
              </a:rPr>
              <a:t>toLowerCase</a:t>
            </a:r>
            <a:r>
              <a:rPr lang="en-US" dirty="0">
                <a:latin typeface="Courier"/>
              </a:rPr>
              <a:t>() </a:t>
            </a:r>
            <a:r>
              <a:rPr lang="en-US" dirty="0">
                <a:solidFill>
                  <a:srgbClr val="666666"/>
                </a:solidFill>
                <a:latin typeface="Courier"/>
              </a:rPr>
              <a:t>===</a:t>
            </a:r>
            <a:r>
              <a:rPr lang="en-US" dirty="0">
                <a:latin typeface="Courier"/>
              </a:rPr>
              <a:t> password[</a:t>
            </a:r>
            <a:r>
              <a:rPr lang="en-US" dirty="0" err="1">
                <a:latin typeface="Courier"/>
              </a:rPr>
              <a:t>i</a:t>
            </a:r>
            <a:r>
              <a:rPr lang="en-US" dirty="0">
                <a:latin typeface="Courier"/>
              </a:rPr>
              <a:t>])</a:t>
            </a:r>
            <a:r>
              <a:rPr lang="en-US" dirty="0">
                <a:solidFill>
                  <a:srgbClr val="666666"/>
                </a:solidFill>
                <a:latin typeface="Courier"/>
              </a:rPr>
              <a:t>{</a:t>
            </a:r>
            <a:br>
              <a:rPr lang="en-US" dirty="0"/>
            </a:br>
            <a:r>
              <a:rPr lang="en-US" dirty="0">
                <a:latin typeface="Courier"/>
              </a:rPr>
              <a:t>      </a:t>
            </a:r>
            <a:r>
              <a:rPr lang="en-US" dirty="0" err="1">
                <a:latin typeface="Courier"/>
              </a:rPr>
              <a:t>hasLower</a:t>
            </a:r>
            <a:r>
              <a:rPr lang="en-US" dirty="0">
                <a:latin typeface="Courier"/>
              </a:rPr>
              <a:t> </a:t>
            </a:r>
            <a:r>
              <a:rPr lang="en-US" dirty="0">
                <a:solidFill>
                  <a:srgbClr val="666666"/>
                </a:solidFill>
                <a:latin typeface="Courier"/>
              </a:rPr>
              <a:t>=</a:t>
            </a:r>
            <a:r>
              <a:rPr lang="en-US" dirty="0">
                <a:latin typeface="Courier"/>
              </a:rPr>
              <a:t> </a:t>
            </a:r>
            <a:r>
              <a:rPr lang="en-US" b="1" dirty="0">
                <a:solidFill>
                  <a:srgbClr val="007020"/>
                </a:solidFill>
                <a:latin typeface="Courier"/>
              </a:rPr>
              <a:t>true</a:t>
            </a:r>
            <a:r>
              <a:rPr lang="en-US" dirty="0">
                <a:solidFill>
                  <a:srgbClr val="666666"/>
                </a:solidFill>
                <a:latin typeface="Courier"/>
              </a:rPr>
              <a:t>;</a:t>
            </a:r>
            <a:br>
              <a:rPr lang="en-US" dirty="0"/>
            </a:br>
            <a:r>
              <a:rPr lang="en-US" dirty="0">
                <a:latin typeface="Courier"/>
              </a:rPr>
              <a:t>    </a:t>
            </a:r>
            <a:r>
              <a:rPr lang="en-US" dirty="0">
                <a:solidFill>
                  <a:srgbClr val="666666"/>
                </a:solidFill>
                <a:latin typeface="Courier"/>
              </a:rPr>
              <a:t>}</a:t>
            </a:r>
            <a:br>
              <a:rPr lang="en-US" dirty="0"/>
            </a:br>
            <a:r>
              <a:rPr lang="en-US" dirty="0">
                <a:latin typeface="Courier"/>
              </a:rPr>
              <a:t>    </a:t>
            </a:r>
            <a:r>
              <a:rPr lang="en-US" b="1" dirty="0">
                <a:solidFill>
                  <a:srgbClr val="007020"/>
                </a:solidFill>
                <a:latin typeface="Courier"/>
              </a:rPr>
              <a:t>if</a:t>
            </a:r>
            <a:r>
              <a:rPr lang="en-US" dirty="0">
                <a:latin typeface="Courier"/>
              </a:rPr>
              <a:t> (password[</a:t>
            </a:r>
            <a:r>
              <a:rPr lang="en-US" dirty="0" err="1">
                <a:latin typeface="Courier"/>
              </a:rPr>
              <a:t>i</a:t>
            </a:r>
            <a:r>
              <a:rPr lang="en-US" dirty="0">
                <a:latin typeface="Courier"/>
              </a:rPr>
              <a:t>].</a:t>
            </a:r>
            <a:r>
              <a:rPr lang="en-US" dirty="0" err="1">
                <a:solidFill>
                  <a:srgbClr val="7D9029"/>
                </a:solidFill>
                <a:latin typeface="Courier"/>
              </a:rPr>
              <a:t>toUpperCase</a:t>
            </a:r>
            <a:r>
              <a:rPr lang="en-US" dirty="0">
                <a:latin typeface="Courier"/>
              </a:rPr>
              <a:t>() </a:t>
            </a:r>
            <a:r>
              <a:rPr lang="en-US" dirty="0">
                <a:solidFill>
                  <a:srgbClr val="666666"/>
                </a:solidFill>
                <a:latin typeface="Courier"/>
              </a:rPr>
              <a:t>===</a:t>
            </a:r>
            <a:r>
              <a:rPr lang="en-US" dirty="0">
                <a:latin typeface="Courier"/>
              </a:rPr>
              <a:t> password[</a:t>
            </a:r>
            <a:r>
              <a:rPr lang="en-US" dirty="0" err="1">
                <a:latin typeface="Courier"/>
              </a:rPr>
              <a:t>i</a:t>
            </a:r>
            <a:r>
              <a:rPr lang="en-US" dirty="0">
                <a:latin typeface="Courier"/>
              </a:rPr>
              <a:t>])</a:t>
            </a:r>
            <a:r>
              <a:rPr lang="en-US" dirty="0">
                <a:solidFill>
                  <a:srgbClr val="666666"/>
                </a:solidFill>
                <a:latin typeface="Courier"/>
              </a:rPr>
              <a:t>{</a:t>
            </a:r>
            <a:br>
              <a:rPr lang="en-US" dirty="0"/>
            </a:br>
            <a:r>
              <a:rPr lang="en-US" dirty="0">
                <a:latin typeface="Courier"/>
              </a:rPr>
              <a:t>      </a:t>
            </a:r>
            <a:r>
              <a:rPr lang="en-US" dirty="0" err="1">
                <a:latin typeface="Courier"/>
              </a:rPr>
              <a:t>hasUpper</a:t>
            </a:r>
            <a:r>
              <a:rPr lang="en-US" dirty="0">
                <a:latin typeface="Courier"/>
              </a:rPr>
              <a:t> </a:t>
            </a:r>
            <a:r>
              <a:rPr lang="en-US" dirty="0">
                <a:solidFill>
                  <a:srgbClr val="666666"/>
                </a:solidFill>
                <a:latin typeface="Courier"/>
              </a:rPr>
              <a:t>=</a:t>
            </a:r>
            <a:r>
              <a:rPr lang="en-US" dirty="0">
                <a:latin typeface="Courier"/>
              </a:rPr>
              <a:t> </a:t>
            </a:r>
            <a:r>
              <a:rPr lang="en-US" b="1" dirty="0">
                <a:solidFill>
                  <a:srgbClr val="007020"/>
                </a:solidFill>
                <a:latin typeface="Courier"/>
              </a:rPr>
              <a:t>true</a:t>
            </a:r>
            <a:r>
              <a:rPr lang="en-US" dirty="0">
                <a:solidFill>
                  <a:srgbClr val="666666"/>
                </a:solidFill>
                <a:latin typeface="Courier"/>
              </a:rPr>
              <a:t>;</a:t>
            </a:r>
            <a:br>
              <a:rPr lang="en-US" dirty="0"/>
            </a:br>
            <a:r>
              <a:rPr lang="en-US" dirty="0">
                <a:latin typeface="Courier"/>
              </a:rPr>
              <a:t>    </a:t>
            </a:r>
            <a:r>
              <a:rPr lang="en-US" dirty="0">
                <a:solidFill>
                  <a:srgbClr val="666666"/>
                </a:solidFill>
                <a:latin typeface="Courier"/>
              </a:rPr>
              <a:t>}</a:t>
            </a:r>
            <a:br>
              <a:rPr lang="en-US" dirty="0"/>
            </a:br>
            <a:r>
              <a:rPr lang="en-US" dirty="0">
                <a:latin typeface="Courier"/>
              </a:rPr>
              <a:t>  </a:t>
            </a:r>
            <a:r>
              <a:rPr lang="en-US" dirty="0">
                <a:solidFill>
                  <a:srgbClr val="666666"/>
                </a:solidFill>
                <a:latin typeface="Courier"/>
              </a:rPr>
              <a:t>}</a:t>
            </a:r>
            <a:br>
              <a:rPr lang="en-US" dirty="0"/>
            </a:br>
            <a:br>
              <a:rPr lang="en-US" dirty="0"/>
            </a:br>
            <a:r>
              <a:rPr lang="en-US" dirty="0">
                <a:latin typeface="Courier"/>
              </a:rPr>
              <a:t>  </a:t>
            </a:r>
            <a:r>
              <a:rPr lang="en-US" b="1" dirty="0">
                <a:solidFill>
                  <a:srgbClr val="007020"/>
                </a:solidFill>
                <a:latin typeface="Courier"/>
              </a:rPr>
              <a:t>return</a:t>
            </a:r>
            <a:r>
              <a:rPr lang="en-US" dirty="0">
                <a:latin typeface="Courier"/>
              </a:rPr>
              <a:t> </a:t>
            </a:r>
            <a:r>
              <a:rPr lang="en-US" dirty="0" err="1">
                <a:latin typeface="Courier"/>
              </a:rPr>
              <a:t>hasLower</a:t>
            </a:r>
            <a:r>
              <a:rPr lang="en-US" dirty="0">
                <a:latin typeface="Courier"/>
              </a:rPr>
              <a:t> </a:t>
            </a:r>
            <a:r>
              <a:rPr lang="en-US" dirty="0">
                <a:solidFill>
                  <a:srgbClr val="666666"/>
                </a:solidFill>
                <a:latin typeface="Courier"/>
              </a:rPr>
              <a:t>&amp;&amp;</a:t>
            </a:r>
            <a:r>
              <a:rPr lang="en-US" dirty="0">
                <a:latin typeface="Courier"/>
              </a:rPr>
              <a:t> </a:t>
            </a:r>
            <a:r>
              <a:rPr lang="en-US" dirty="0" err="1">
                <a:latin typeface="Courier"/>
              </a:rPr>
              <a:t>hasUpper</a:t>
            </a:r>
            <a:r>
              <a:rPr lang="en-US" dirty="0">
                <a:solidFill>
                  <a:srgbClr val="666666"/>
                </a:solidFill>
                <a:latin typeface="Courier"/>
              </a:rPr>
              <a:t>;</a:t>
            </a:r>
            <a:br>
              <a:rPr lang="en-US" dirty="0"/>
            </a:br>
            <a:r>
              <a:rPr lang="en-US" dirty="0">
                <a:solidFill>
                  <a:srgbClr val="666666"/>
                </a:solidFill>
                <a:latin typeface="Courier"/>
              </a:rPr>
              <a:t>}</a:t>
            </a:r>
          </a:p>
        </p:txBody>
      </p:sp>
    </p:spTree>
    <p:extLst>
      <p:ext uri="{BB962C8B-B14F-4D97-AF65-F5344CB8AC3E}">
        <p14:creationId xmlns:p14="http://schemas.microsoft.com/office/powerpoint/2010/main" val="94856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42917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(6:30 – 6:35 </a:t>
            </a:r>
            <a:r>
              <a:rPr lang="en-US" dirty="0"/>
              <a:t>PM)</a:t>
            </a:r>
            <a:r>
              <a:rPr lang="en" dirty="0"/>
              <a:t>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Portfolio Updates Due Thursday, 7/18/19 by 11:59pm</a:t>
            </a:r>
          </a:p>
          <a:p>
            <a:r>
              <a:rPr lang="en-US" sz="2400" b="1" dirty="0"/>
              <a:t>Homework 10 Due Thursday, 7/25/19 by 11:59pm</a:t>
            </a:r>
            <a:endParaRPr lang="en-US" sz="2600" b="1" dirty="0"/>
          </a:p>
          <a:p>
            <a:r>
              <a:rPr lang="en-US" sz="2400" dirty="0"/>
              <a:t>Video Guide: </a:t>
            </a:r>
            <a:r>
              <a:rPr lang="en-US" sz="2400" b="1" dirty="0"/>
              <a:t>10-nodejs/</a:t>
            </a:r>
            <a:r>
              <a:rPr lang="en-US" sz="2400" b="1" dirty="0" err="1"/>
              <a:t>VideoGuide.md</a:t>
            </a:r>
            <a:endParaRPr lang="en-US" sz="2400" b="1" dirty="0"/>
          </a:p>
          <a:p>
            <a:r>
              <a:rPr lang="en-US" sz="2400" dirty="0"/>
              <a:t>Use Tutors if you need them</a:t>
            </a:r>
          </a:p>
          <a:p>
            <a:r>
              <a:rPr lang="en-US" sz="2400" dirty="0"/>
              <a:t>When you get a SURVEY, be BRUTALLY HONEST!</a:t>
            </a:r>
          </a:p>
          <a:p>
            <a:endParaRPr lang="en-US" sz="2400" dirty="0"/>
          </a:p>
          <a:p>
            <a:r>
              <a:rPr lang="en-US" sz="2400" dirty="0"/>
              <a:t>Sign into </a:t>
            </a:r>
            <a:r>
              <a:rPr lang="en-US" sz="2400" dirty="0" err="1"/>
              <a:t>BootCampSpot</a:t>
            </a:r>
            <a:r>
              <a:rPr lang="en-US" sz="2400" dirty="0"/>
              <a:t> and mark your attendance</a:t>
            </a:r>
          </a:p>
          <a:p>
            <a:endParaRPr lang="en-US" sz="2400" dirty="0"/>
          </a:p>
          <a:p>
            <a:r>
              <a:rPr lang="en-US" sz="2400" dirty="0"/>
              <a:t>Any Questions from Last Time?</a:t>
            </a:r>
          </a:p>
        </p:txBody>
      </p:sp>
    </p:spTree>
    <p:extLst>
      <p:ext uri="{BB962C8B-B14F-4D97-AF65-F5344CB8AC3E}">
        <p14:creationId xmlns:p14="http://schemas.microsoft.com/office/powerpoint/2010/main" val="407422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Class Objectives</a:t>
            </a:r>
          </a:p>
          <a:p>
            <a:pPr lvl="1"/>
            <a:r>
              <a:t>To introduce students to the concept of NPM and the process for including new packages.</a:t>
            </a:r>
          </a:p>
          <a:p>
            <a:pPr lvl="1"/>
            <a:r>
              <a:t>To introduce students to inquirer.js, an NPM package for building responsive command line applications.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2. Instructor Do: </a:t>
            </a:r>
            <a:br>
              <a:rPr lang="en-US" dirty="0"/>
            </a:br>
            <a:r>
              <a:rPr dirty="0" err="1"/>
              <a:t>AxiosJS</a:t>
            </a:r>
            <a:r>
              <a:rPr dirty="0"/>
              <a:t> </a:t>
            </a:r>
            <a:br>
              <a:rPr lang="en-US" dirty="0"/>
            </a:br>
            <a:r>
              <a:rPr dirty="0"/>
              <a:t>(6:31 PM - 6:41 PM) (10 mins)</a:t>
            </a:r>
          </a:p>
        </p:txBody>
      </p:sp>
      <p:sp>
        <p:nvSpPr>
          <p:cNvPr id="3" name="Content Placeholder 2"/>
          <p:cNvSpPr>
            <a:spLocks noGrp="1"/>
          </p:cNvSpPr>
          <p:nvPr>
            <p:ph idx="1"/>
          </p:nvPr>
        </p:nvSpPr>
        <p:spPr/>
        <p:txBody>
          <a:bodyPr>
            <a:normAutofit fontScale="92500" lnSpcReduction="10000"/>
          </a:bodyPr>
          <a:lstStyle/>
          <a:p>
            <a:pPr lvl="1"/>
            <a:r>
              <a:rPr lang="en-US" dirty="0"/>
              <a:t>10-nodejs/01-Activities/16-Axios </a:t>
            </a:r>
          </a:p>
          <a:p>
            <a:pPr lvl="1"/>
            <a:r>
              <a:rPr dirty="0"/>
              <a:t>Try to run the file using </a:t>
            </a:r>
            <a:r>
              <a:rPr sz="1800" dirty="0">
                <a:latin typeface="Courier"/>
              </a:rPr>
              <a:t>node </a:t>
            </a:r>
            <a:r>
              <a:rPr sz="1800" dirty="0" err="1">
                <a:latin typeface="Courier"/>
              </a:rPr>
              <a:t>axios.js</a:t>
            </a:r>
            <a:r>
              <a:rPr dirty="0"/>
              <a:t>, but point out that an error is experienced.</a:t>
            </a:r>
          </a:p>
          <a:p>
            <a:pPr lvl="1"/>
            <a:r>
              <a:rPr dirty="0"/>
              <a:t>Ask students if they have any ideas as to what is causing the error before explaining that the issue is due to the fact that the </a:t>
            </a:r>
            <a:r>
              <a:rPr sz="1800" dirty="0" err="1">
                <a:latin typeface="Courier"/>
              </a:rPr>
              <a:t>axios</a:t>
            </a:r>
            <a:r>
              <a:rPr dirty="0"/>
              <a:t> package is an external NPM package and thus requires us to install it in order to function.</a:t>
            </a:r>
          </a:p>
          <a:p>
            <a:pPr lvl="1"/>
            <a:r>
              <a:rPr dirty="0"/>
              <a:t>Ask students if they have any ideas on how to install the package. They most likely will not know how to do this at the moment, but the answer is to run </a:t>
            </a:r>
            <a:r>
              <a:rPr sz="1800" dirty="0" err="1">
                <a:latin typeface="Courier"/>
              </a:rPr>
              <a:t>npm</a:t>
            </a:r>
            <a:r>
              <a:rPr sz="1800" dirty="0">
                <a:latin typeface="Courier"/>
              </a:rPr>
              <a:t> install </a:t>
            </a:r>
            <a:r>
              <a:rPr sz="1800" dirty="0" err="1">
                <a:latin typeface="Courier"/>
              </a:rPr>
              <a:t>axios</a:t>
            </a:r>
            <a:r>
              <a:rPr dirty="0"/>
              <a:t> inside the </a:t>
            </a:r>
            <a:r>
              <a:rPr dirty="0" err="1"/>
              <a:t>axios.js</a:t>
            </a:r>
            <a:r>
              <a:rPr dirty="0"/>
              <a:t> folder in Git Bash or terminal.</a:t>
            </a:r>
          </a:p>
          <a:p>
            <a:pPr lvl="1"/>
            <a:r>
              <a:rPr dirty="0"/>
              <a:t>Proceed to install the </a:t>
            </a:r>
            <a:r>
              <a:rPr sz="1800" dirty="0" err="1">
                <a:latin typeface="Courier"/>
              </a:rPr>
              <a:t>axios</a:t>
            </a:r>
            <a:r>
              <a:rPr dirty="0"/>
              <a:t> package and then re-run the code to show that it works this time.</a:t>
            </a:r>
          </a:p>
          <a:p>
            <a:pPr lvl="1"/>
            <a:r>
              <a:rPr dirty="0"/>
              <a:t>At this point, do a deep dive of the code. Be sure to explain the response </a:t>
            </a:r>
            <a:r>
              <a:rPr dirty="0" err="1"/>
              <a:t>argumentwhich</a:t>
            </a:r>
            <a:r>
              <a:rPr dirty="0"/>
              <a:t> is returned by the </a:t>
            </a:r>
            <a:r>
              <a:rPr dirty="0" err="1"/>
              <a:t>axios</a:t>
            </a:r>
            <a:r>
              <a:rPr dirty="0"/>
              <a:t> function.</a:t>
            </a:r>
          </a:p>
          <a:p>
            <a:pPr lvl="1"/>
            <a:r>
              <a:rPr dirty="0"/>
              <a:t>Ask if there are any questions, then slack out the solution to students.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14. Instructor Do: </a:t>
            </a:r>
            <a:br>
              <a:rPr lang="en-US" dirty="0"/>
            </a:br>
            <a:r>
              <a:rPr dirty="0"/>
              <a:t>OMDB-</a:t>
            </a:r>
            <a:r>
              <a:rPr dirty="0" err="1"/>
              <a:t>Axios</a:t>
            </a:r>
            <a:r>
              <a:rPr dirty="0"/>
              <a:t> </a:t>
            </a:r>
            <a:br>
              <a:rPr lang="en-US" dirty="0"/>
            </a:br>
            <a:r>
              <a:rPr dirty="0"/>
              <a:t>(6:41 PM - 6:48 PM) (07 mins)</a:t>
            </a:r>
          </a:p>
        </p:txBody>
      </p:sp>
      <p:sp>
        <p:nvSpPr>
          <p:cNvPr id="3" name="Content Placeholder 2"/>
          <p:cNvSpPr>
            <a:spLocks noGrp="1"/>
          </p:cNvSpPr>
          <p:nvPr>
            <p:ph idx="1"/>
          </p:nvPr>
        </p:nvSpPr>
        <p:spPr/>
        <p:txBody>
          <a:bodyPr>
            <a:normAutofit/>
          </a:bodyPr>
          <a:lstStyle/>
          <a:p>
            <a:pPr lvl="1"/>
            <a:r>
              <a:rPr lang="en-US" dirty="0"/>
              <a:t>10-nodejs/01-Activities/17-OMDB_Axios </a:t>
            </a:r>
          </a:p>
          <a:p>
            <a:pPr lvl="1"/>
            <a:r>
              <a:rPr dirty="0"/>
              <a:t>Give students a few moments to look at the code before diving into the explanation or having them explain it to the class if you feel like there are some confident individuals out there.</a:t>
            </a:r>
          </a:p>
          <a:p>
            <a:pPr lvl="1"/>
            <a:r>
              <a:rPr dirty="0"/>
              <a:t>Proceed to point out how, like the last file, we use the </a:t>
            </a:r>
            <a:r>
              <a:rPr sz="1800" dirty="0" err="1">
                <a:latin typeface="Courier"/>
              </a:rPr>
              <a:t>axios</a:t>
            </a:r>
            <a:r>
              <a:rPr dirty="0"/>
              <a:t> package to get data from a website. This time, however, the website is actually an API that provides JSON content.</a:t>
            </a:r>
          </a:p>
          <a:p>
            <a:pPr lvl="1"/>
            <a:r>
              <a:rPr dirty="0"/>
              <a:t>Point out how we are thus able to use the </a:t>
            </a:r>
            <a:r>
              <a:rPr sz="1800" dirty="0">
                <a:latin typeface="Courier"/>
              </a:rPr>
              <a:t>response</a:t>
            </a:r>
            <a:r>
              <a:rPr dirty="0"/>
              <a:t> and specifically the </a:t>
            </a:r>
            <a:r>
              <a:rPr sz="1800" dirty="0" err="1">
                <a:latin typeface="Courier"/>
              </a:rPr>
              <a:t>response.data.imdbRating</a:t>
            </a:r>
            <a:r>
              <a:rPr dirty="0"/>
              <a:t> to specifically grab the IMDB rating for our movie of interest (in this case “Remember the Titans”).</a:t>
            </a:r>
          </a:p>
          <a:p>
            <a:pPr lvl="1"/>
            <a:r>
              <a:rPr dirty="0"/>
              <a:t>Ask if there are any questions, before slacking out this solution.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2596</Words>
  <Application>Microsoft Macintosh PowerPoint</Application>
  <PresentationFormat>Widescreen</PresentationFormat>
  <Paragraphs>179</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vt:lpstr>
      <vt:lpstr>Gill Sans MT</vt:lpstr>
      <vt:lpstr>Roboto</vt:lpstr>
      <vt:lpstr>Roboto Medium</vt:lpstr>
      <vt:lpstr>Gallery</vt:lpstr>
      <vt:lpstr>10.3 Lesson Plan –  The Power of Packages  THURSDAY (6:30 PM)</vt:lpstr>
      <vt:lpstr>PreClass Challenge</vt:lpstr>
      <vt:lpstr>PrecLASS CHALLENGE</vt:lpstr>
      <vt:lpstr>PrecLASS CHALLENGE</vt:lpstr>
      <vt:lpstr>Admin Items</vt:lpstr>
      <vt:lpstr>Administration… (6:30 – 6:35 PM) 5 mins)</vt:lpstr>
      <vt:lpstr>PowerPoint Presentation</vt:lpstr>
      <vt:lpstr>2. Instructor Do:  AxiosJS  (6:31 PM - 6:41 PM) (10 mins)</vt:lpstr>
      <vt:lpstr>14. Instructor Do:  OMDB-Axios  (6:41 PM - 6:48 PM) (07 mins)</vt:lpstr>
      <vt:lpstr>15. Partners Do:  OMDB-Axios Interactive  (6:48 PM - 7:08 PM) (20 mins)</vt:lpstr>
      <vt:lpstr>16. Instructor Do:  Review OMDB-Axios Interactive  (7:08 PM - 7:15 PM) (07 mins)</vt:lpstr>
      <vt:lpstr>5. Instructor Do:  Visit NPM and Explain  (7:15 PM - 7:25 PM) (10 mins)</vt:lpstr>
      <vt:lpstr>8. Students Do:  Geocode NPM  (7:25 PM - 7:45 PM) (20 mins)</vt:lpstr>
      <vt:lpstr>9. Instructor Do:  Review Geocode NPM  (7:45 PM - 7:52 PM) (07 mins)</vt:lpstr>
      <vt:lpstr>15. Break  (7:52 PM - 8:07 PM) (15 mins)</vt:lpstr>
      <vt:lpstr>10. Instructor Do:  Send 24-PackageJSON.zip  (8:07 PM - 8:08 PM) (01 mins)</vt:lpstr>
      <vt:lpstr>11. Partners Do:  Study weatherDest.js  (8:08 PM - 8:15 PM) (07 mins)</vt:lpstr>
      <vt:lpstr>12. Instructor Do:  Explain weatherDest.js  (8:15 PM - 8:22 PM) (07 mins)</vt:lpstr>
      <vt:lpstr>13. Instructor Do:  Intro to Node Packages  (8:22 PM - 8:32 PM) (10 mins)</vt:lpstr>
      <vt:lpstr>13. Instructor Do:  Intro to Node Packages  (8:22 PM - 8:32 PM) (10 mins)</vt:lpstr>
      <vt:lpstr>14. Everyone Do:  NPM Install weatherdest  (8:32 PM - 8:39 PM) (07 mins)</vt:lpstr>
      <vt:lpstr>16. Instructor Do:  Inquirer Intro  (8:39 PM - 8:54 PM) (15 mins)</vt:lpstr>
      <vt:lpstr>16. Instructor Do:  Inquirer Intro  (8:39 PM - 8:54 PM) (15 mins)</vt:lpstr>
      <vt:lpstr>17. Partners Do:  Review Inquirer Intro  (8:54 PM - 8:59 PM) (05 mins)</vt:lpstr>
      <vt:lpstr>18. Students Do:  Inquirer User Activity  (8:59 PM - 9:19 PM) (20 mins)</vt:lpstr>
      <vt:lpstr>19. Instructor Do:  Review Inquirer User Activity  (9:19 PM - 9:29 PM) (10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10.3 Lesson Plan - The Power of Packages THURSDAY (6:30 PM)</dc:title>
  <dc:creator/>
  <cp:keywords/>
  <cp:lastModifiedBy>Greg Smith</cp:lastModifiedBy>
  <cp:revision>12</cp:revision>
  <dcterms:created xsi:type="dcterms:W3CDTF">2019-07-15T20:21:53Z</dcterms:created>
  <dcterms:modified xsi:type="dcterms:W3CDTF">2019-07-18T22:08:30Z</dcterms:modified>
</cp:coreProperties>
</file>