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84" r:id="rId3"/>
    <p:sldId id="287" r:id="rId4"/>
    <p:sldId id="289" r:id="rId5"/>
    <p:sldId id="306" r:id="rId6"/>
    <p:sldId id="307" r:id="rId7"/>
    <p:sldId id="257" r:id="rId8"/>
    <p:sldId id="258" r:id="rId9"/>
    <p:sldId id="259" r:id="rId10"/>
    <p:sldId id="260" r:id="rId11"/>
    <p:sldId id="261" r:id="rId12"/>
    <p:sldId id="262" r:id="rId13"/>
    <p:sldId id="263" r:id="rId14"/>
    <p:sldId id="264" r:id="rId15"/>
    <p:sldId id="266" r:id="rId16"/>
    <p:sldId id="265" r:id="rId17"/>
    <p:sldId id="267" r:id="rId18"/>
    <p:sldId id="26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94"/>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32F07C-1470-754C-8592-4F78175FB7D6}" type="datetimeFigureOut">
              <a:rPr lang="en-US" smtClean="0"/>
              <a:t>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B3CCAE-D2B1-244A-848A-0C9B8EDA5659}" type="slidenum">
              <a:rPr lang="en-US" smtClean="0"/>
              <a:t>‹#›</a:t>
            </a:fld>
            <a:endParaRPr lang="en-US"/>
          </a:p>
        </p:txBody>
      </p:sp>
    </p:spTree>
    <p:extLst>
      <p:ext uri="{BB962C8B-B14F-4D97-AF65-F5344CB8AC3E}">
        <p14:creationId xmlns:p14="http://schemas.microsoft.com/office/powerpoint/2010/main" val="50637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4c8b0ce458_0_49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3" name="Google Shape;1043;g4c8b0ce458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641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406bb905c8_2_2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5" name="Google Shape;1045;g406bb905c8_2_26: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46" name="Google Shape;1046;g406bb905c8_2_26: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6688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c788a4daf_0_1938: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4" name="Google Shape;1084;g4c788a4daf_0_1938: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85" name="Google Shape;1085;g4c788a4daf_0_1938: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9461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Title Slide: Web Development">
  <p:cSld name="1. Title Slide: Web Development">
    <p:spTree>
      <p:nvGrpSpPr>
        <p:cNvPr id="1" name="Shape 52"/>
        <p:cNvGrpSpPr/>
        <p:nvPr/>
      </p:nvGrpSpPr>
      <p:grpSpPr>
        <a:xfrm>
          <a:off x="0" y="0"/>
          <a:ext cx="0" cy="0"/>
          <a:chOff x="0" y="0"/>
          <a:chExt cx="0" cy="0"/>
        </a:xfrm>
      </p:grpSpPr>
      <p:pic>
        <p:nvPicPr>
          <p:cNvPr id="53" name="Google Shape;53;p14"/>
          <p:cNvPicPr preferRelativeResize="0"/>
          <p:nvPr/>
        </p:nvPicPr>
        <p:blipFill rotWithShape="1">
          <a:blip r:embed="rId2">
            <a:alphaModFix/>
          </a:blip>
          <a:srcRect t="2489" b="2498"/>
          <a:stretch/>
        </p:blipFill>
        <p:spPr>
          <a:xfrm>
            <a:off x="365760" y="366508"/>
            <a:ext cx="11460480" cy="6124989"/>
          </a:xfrm>
          <a:prstGeom prst="rect">
            <a:avLst/>
          </a:prstGeom>
          <a:noFill/>
          <a:ln>
            <a:noFill/>
          </a:ln>
          <a:effectLst>
            <a:outerShdw blurRad="57150" dist="19050" dir="5400000" algn="bl" rotWithShape="0">
              <a:srgbClr val="000000">
                <a:alpha val="50000"/>
              </a:srgbClr>
            </a:outerShdw>
          </a:effectLst>
        </p:spPr>
      </p:pic>
      <p:sp>
        <p:nvSpPr>
          <p:cNvPr id="54" name="Google Shape;54;p14"/>
          <p:cNvSpPr/>
          <p:nvPr/>
        </p:nvSpPr>
        <p:spPr>
          <a:xfrm>
            <a:off x="365200" y="5076133"/>
            <a:ext cx="11461600" cy="1416000"/>
          </a:xfrm>
          <a:prstGeom prst="rect">
            <a:avLst/>
          </a:prstGeom>
          <a:solidFill>
            <a:srgbClr val="000000"/>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4"/>
          <p:cNvSpPr txBox="1"/>
          <p:nvPr/>
        </p:nvSpPr>
        <p:spPr>
          <a:xfrm>
            <a:off x="275067" y="6491667"/>
            <a:ext cx="11551200" cy="247600"/>
          </a:xfrm>
          <a:prstGeom prst="rect">
            <a:avLst/>
          </a:prstGeom>
          <a:noFill/>
          <a:ln>
            <a:noFill/>
          </a:ln>
        </p:spPr>
        <p:txBody>
          <a:bodyPr spcFirstLastPara="1" wrap="square" lIns="121900" tIns="121900" rIns="0" bIns="121900" anchor="ctr" anchorCtr="0">
            <a:noAutofit/>
          </a:bodyPr>
          <a:lstStyle/>
          <a:p>
            <a:pPr marL="0" lvl="0" indent="0" algn="l" rtl="0">
              <a:spcBef>
                <a:spcPts val="0"/>
              </a:spcBef>
              <a:spcAft>
                <a:spcPts val="0"/>
              </a:spcAft>
              <a:buClr>
                <a:schemeClr val="dk1"/>
              </a:buClr>
              <a:buSzPts val="1100"/>
              <a:buFont typeface="Arial"/>
              <a:buNone/>
            </a:pPr>
            <a:endParaRPr sz="800">
              <a:solidFill>
                <a:schemeClr val="dk1"/>
              </a:solidFill>
            </a:endParaRPr>
          </a:p>
          <a:p>
            <a:pPr marL="0" lvl="0" indent="0" algn="l" rtl="0">
              <a:spcBef>
                <a:spcPts val="0"/>
              </a:spcBef>
              <a:spcAft>
                <a:spcPts val="0"/>
              </a:spcAft>
              <a:buNone/>
            </a:pPr>
            <a:r>
              <a:rPr lang="en" sz="800">
                <a:solidFill>
                  <a:schemeClr val="dk1"/>
                </a:solidFill>
              </a:rPr>
              <a:t>© 2019 Trilogy Education Services, Inc. </a:t>
            </a:r>
            <a:endParaRPr sz="800"/>
          </a:p>
        </p:txBody>
      </p:sp>
      <p:sp>
        <p:nvSpPr>
          <p:cNvPr id="56" name="Google Shape;56;p14"/>
          <p:cNvSpPr txBox="1"/>
          <p:nvPr/>
        </p:nvSpPr>
        <p:spPr>
          <a:xfrm>
            <a:off x="366400" y="5310000"/>
            <a:ext cx="11460400" cy="494800"/>
          </a:xfrm>
          <a:prstGeom prst="rect">
            <a:avLst/>
          </a:prstGeom>
          <a:noFill/>
          <a:ln>
            <a:noFill/>
          </a:ln>
        </p:spPr>
        <p:txBody>
          <a:bodyPr spcFirstLastPara="1" wrap="square" lIns="121900" tIns="121900" rIns="1584933" bIns="121900" anchor="t" anchorCtr="0">
            <a:noAutofit/>
          </a:bodyPr>
          <a:lstStyle/>
          <a:p>
            <a:pPr marL="0" lvl="0" indent="0" algn="r" rtl="0">
              <a:lnSpc>
                <a:spcPct val="110000"/>
              </a:lnSpc>
              <a:spcBef>
                <a:spcPts val="0"/>
              </a:spcBef>
              <a:spcAft>
                <a:spcPts val="0"/>
              </a:spcAft>
              <a:buNone/>
            </a:pPr>
            <a:r>
              <a:rPr lang="en" sz="2400">
                <a:solidFill>
                  <a:srgbClr val="FFFFFF"/>
                </a:solidFill>
                <a:latin typeface="Roboto Medium"/>
                <a:ea typeface="Roboto Medium"/>
                <a:cs typeface="Roboto Medium"/>
                <a:sym typeface="Roboto Medium"/>
              </a:rPr>
              <a:t>Web Development Boot Camp</a:t>
            </a:r>
            <a:endParaRPr sz="2400">
              <a:solidFill>
                <a:srgbClr val="FFFFFF"/>
              </a:solidFill>
              <a:latin typeface="Roboto Medium"/>
              <a:ea typeface="Roboto Medium"/>
              <a:cs typeface="Roboto Medium"/>
              <a:sym typeface="Roboto Medium"/>
            </a:endParaRPr>
          </a:p>
        </p:txBody>
      </p:sp>
      <p:pic>
        <p:nvPicPr>
          <p:cNvPr id="57" name="Google Shape;57;p14"/>
          <p:cNvPicPr preferRelativeResize="0"/>
          <p:nvPr/>
        </p:nvPicPr>
        <p:blipFill>
          <a:blip r:embed="rId3">
            <a:alphaModFix/>
          </a:blip>
          <a:stretch>
            <a:fillRect/>
          </a:stretch>
        </p:blipFill>
        <p:spPr>
          <a:xfrm>
            <a:off x="10532997" y="5310001"/>
            <a:ext cx="1097279" cy="948268"/>
          </a:xfrm>
          <a:prstGeom prst="rect">
            <a:avLst/>
          </a:prstGeom>
          <a:noFill/>
          <a:ln>
            <a:noFill/>
          </a:ln>
          <a:effectLst>
            <a:outerShdw blurRad="57150" dist="19050" dir="5400000" algn="bl" rotWithShape="0">
              <a:srgbClr val="000000">
                <a:alpha val="50000"/>
              </a:srgbClr>
            </a:outerShdw>
          </a:effectLst>
        </p:spPr>
      </p:pic>
      <p:sp>
        <p:nvSpPr>
          <p:cNvPr id="58" name="Google Shape;58;p14"/>
          <p:cNvSpPr txBox="1">
            <a:spLocks noGrp="1"/>
          </p:cNvSpPr>
          <p:nvPr>
            <p:ph type="title"/>
          </p:nvPr>
        </p:nvSpPr>
        <p:spPr>
          <a:xfrm>
            <a:off x="700800" y="5759700"/>
            <a:ext cx="11126000" cy="425600"/>
          </a:xfrm>
          <a:prstGeom prst="rect">
            <a:avLst/>
          </a:prstGeom>
          <a:noFill/>
          <a:ln>
            <a:noFill/>
          </a:ln>
        </p:spPr>
        <p:txBody>
          <a:bodyPr spcFirstLastPara="1" wrap="square" lIns="0" tIns="9125" rIns="1188700" bIns="0" anchor="ctr" anchorCtr="0"/>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14"/>
          <p:cNvSpPr txBox="1">
            <a:spLocks noGrp="1"/>
          </p:cNvSpPr>
          <p:nvPr>
            <p:ph type="title" idx="2"/>
          </p:nvPr>
        </p:nvSpPr>
        <p:spPr>
          <a:xfrm>
            <a:off x="365800" y="2438400"/>
            <a:ext cx="11460400" cy="1664000"/>
          </a:xfrm>
          <a:prstGeom prst="rect">
            <a:avLst/>
          </a:prstGeom>
          <a:noFill/>
          <a:ln>
            <a:noFill/>
          </a:ln>
        </p:spPr>
        <p:txBody>
          <a:bodyPr spcFirstLastPara="1" wrap="square" lIns="2880350" tIns="0" rIns="457200" bIns="457200" anchor="t" anchorCtr="0"/>
          <a:lstStyle>
            <a:lvl1pPr lvl="0" rtl="0">
              <a:spcBef>
                <a:spcPts val="0"/>
              </a:spcBef>
              <a:spcAft>
                <a:spcPts val="0"/>
              </a:spcAft>
              <a:buNone/>
              <a:defRPr sz="3733">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14"/>
          <p:cNvSpPr txBox="1">
            <a:spLocks noGrp="1"/>
          </p:cNvSpPr>
          <p:nvPr>
            <p:ph type="title" idx="3"/>
          </p:nvPr>
        </p:nvSpPr>
        <p:spPr>
          <a:xfrm>
            <a:off x="700800" y="4596033"/>
            <a:ext cx="11126000" cy="480000"/>
          </a:xfrm>
          <a:prstGeom prst="rect">
            <a:avLst/>
          </a:prstGeom>
          <a:noFill/>
          <a:ln>
            <a:noFill/>
          </a:ln>
        </p:spPr>
        <p:txBody>
          <a:bodyPr spcFirstLastPara="1" wrap="square" lIns="3200400" tIns="9125" rIns="274300" bIns="0" anchor="ctr" anchorCtr="0"/>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pic>
        <p:nvPicPr>
          <p:cNvPr id="61" name="Google Shape;61;p14"/>
          <p:cNvPicPr preferRelativeResize="0"/>
          <p:nvPr/>
        </p:nvPicPr>
        <p:blipFill>
          <a:blip r:embed="rId4">
            <a:alphaModFix/>
          </a:blip>
          <a:stretch>
            <a:fillRect/>
          </a:stretch>
        </p:blipFill>
        <p:spPr>
          <a:xfrm>
            <a:off x="1034813" y="1641616"/>
            <a:ext cx="3048003" cy="2270757"/>
          </a:xfrm>
          <a:prstGeom prst="rect">
            <a:avLst/>
          </a:prstGeom>
          <a:noFill/>
          <a:ln>
            <a:noFill/>
          </a:ln>
        </p:spPr>
      </p:pic>
    </p:spTree>
    <p:extLst>
      <p:ext uri="{BB962C8B-B14F-4D97-AF65-F5344CB8AC3E}">
        <p14:creationId xmlns:p14="http://schemas.microsoft.com/office/powerpoint/2010/main" val="2784957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Subsection Slide">
  <p:cSld name="5. Subsection Slide">
    <p:spTree>
      <p:nvGrpSpPr>
        <p:cNvPr id="1"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t="2489" b="2498"/>
          <a:stretch/>
        </p:blipFill>
        <p:spPr>
          <a:xfrm>
            <a:off x="365760" y="366508"/>
            <a:ext cx="11460480" cy="6124989"/>
          </a:xfrm>
          <a:prstGeom prst="rect">
            <a:avLst/>
          </a:prstGeom>
          <a:noFill/>
          <a:ln>
            <a:noFill/>
          </a:ln>
        </p:spPr>
      </p:pic>
      <p:sp>
        <p:nvSpPr>
          <p:cNvPr id="94" name="Google Shape;94;p18"/>
          <p:cNvSpPr txBox="1">
            <a:spLocks noGrp="1"/>
          </p:cNvSpPr>
          <p:nvPr>
            <p:ph type="title"/>
          </p:nvPr>
        </p:nvSpPr>
        <p:spPr>
          <a:xfrm>
            <a:off x="365767" y="2784633"/>
            <a:ext cx="11460400" cy="1056400"/>
          </a:xfrm>
          <a:prstGeom prst="rect">
            <a:avLst/>
          </a:prstGeom>
          <a:noFill/>
          <a:ln>
            <a:noFill/>
          </a:ln>
        </p:spPr>
        <p:txBody>
          <a:bodyPr spcFirstLastPara="1" wrap="square" lIns="91425" tIns="91425" rIns="91425" bIns="91425" anchor="t" anchorCtr="0"/>
          <a:lstStyle>
            <a:lvl1pPr lvl="0" algn="ctr" rtl="0">
              <a:spcBef>
                <a:spcPts val="0"/>
              </a:spcBef>
              <a:spcAft>
                <a:spcPts val="0"/>
              </a:spcAft>
              <a:buNone/>
              <a:defRPr sz="4800">
                <a:solidFill>
                  <a:srgbClr val="FFFFFF"/>
                </a:solidFill>
                <a:latin typeface="Roboto"/>
                <a:ea typeface="Roboto"/>
                <a:cs typeface="Roboto"/>
                <a:sym typeface="Roboto"/>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5" name="Google Shape;95;p18"/>
          <p:cNvSpPr txBox="1">
            <a:spLocks noGrp="1"/>
          </p:cNvSpPr>
          <p:nvPr>
            <p:ph type="subTitle" idx="1"/>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560988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7. Text Only">
  <p:cSld name="7. Text Only">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20"/>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3" name="Google Shape;103;p20"/>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cxnSp>
        <p:nvCxnSpPr>
          <p:cNvPr id="104" name="Google Shape;104;p20"/>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05" name="Google Shape;105;p20"/>
          <p:cNvSpPr txBox="1">
            <a:spLocks noGrp="1"/>
          </p:cNvSpPr>
          <p:nvPr>
            <p:ph type="subTitle" idx="2"/>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6" name="Google Shape;106;p20"/>
          <p:cNvSpPr txBox="1">
            <a:spLocks noGrp="1"/>
          </p:cNvSpPr>
          <p:nvPr>
            <p:ph type="body" idx="3"/>
          </p:nvPr>
        </p:nvSpPr>
        <p:spPr>
          <a:xfrm>
            <a:off x="233" y="1712333"/>
            <a:ext cx="12192000" cy="4829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spTree>
    <p:extLst>
      <p:ext uri="{BB962C8B-B14F-4D97-AF65-F5344CB8AC3E}">
        <p14:creationId xmlns:p14="http://schemas.microsoft.com/office/powerpoint/2010/main" val="3028867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2. Activity with Instructions ">
  <p:cSld name="12. Activity with Instructions ">
    <p:spTree>
      <p:nvGrpSpPr>
        <p:cNvPr id="1" name="Shape 139"/>
        <p:cNvGrpSpPr/>
        <p:nvPr/>
      </p:nvGrpSpPr>
      <p:grpSpPr>
        <a:xfrm>
          <a:off x="0" y="0"/>
          <a:ext cx="0" cy="0"/>
          <a:chOff x="0" y="0"/>
          <a:chExt cx="0" cy="0"/>
        </a:xfrm>
      </p:grpSpPr>
      <p:pic>
        <p:nvPicPr>
          <p:cNvPr id="140" name="Google Shape;140;p25"/>
          <p:cNvPicPr preferRelativeResize="0"/>
          <p:nvPr/>
        </p:nvPicPr>
        <p:blipFill rotWithShape="1">
          <a:blip r:embed="rId2">
            <a:alphaModFix/>
          </a:blip>
          <a:srcRect t="29" b="39"/>
          <a:stretch/>
        </p:blipFill>
        <p:spPr>
          <a:xfrm>
            <a:off x="11034168" y="5539734"/>
            <a:ext cx="792481" cy="871727"/>
          </a:xfrm>
          <a:prstGeom prst="rect">
            <a:avLst/>
          </a:prstGeom>
          <a:noFill/>
          <a:ln>
            <a:noFill/>
          </a:ln>
        </p:spPr>
      </p:pic>
      <p:cxnSp>
        <p:nvCxnSpPr>
          <p:cNvPr id="141" name="Google Shape;141;p25"/>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42" name="Google Shape;142;p25"/>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3" name="Google Shape;143;p25"/>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4" name="Google Shape;144;p25"/>
          <p:cNvSpPr txBox="1">
            <a:spLocks noGrp="1"/>
          </p:cNvSpPr>
          <p:nvPr>
            <p:ph type="body" idx="2"/>
          </p:nvPr>
        </p:nvSpPr>
        <p:spPr>
          <a:xfrm>
            <a:off x="233" y="1712333"/>
            <a:ext cx="12192000" cy="4265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cxnSp>
        <p:nvCxnSpPr>
          <p:cNvPr id="145" name="Google Shape;145;p25"/>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25"/>
          <p:cNvSpPr txBox="1">
            <a:spLocks noGrp="1"/>
          </p:cNvSpPr>
          <p:nvPr>
            <p:ph type="title" idx="3"/>
          </p:nvPr>
        </p:nvSpPr>
        <p:spPr>
          <a:xfrm>
            <a:off x="-16400" y="6188867"/>
            <a:ext cx="12224800" cy="353200"/>
          </a:xfrm>
          <a:prstGeom prst="rect">
            <a:avLst/>
          </a:prstGeom>
          <a:noFill/>
          <a:ln>
            <a:noFill/>
          </a:ln>
        </p:spPr>
        <p:txBody>
          <a:bodyPr spcFirstLastPara="1" wrap="square" lIns="1097275" tIns="9125" rIns="1005825" bIns="0" anchor="t" anchorCtr="0"/>
          <a:lstStyle>
            <a:lvl1pPr lvl="0" algn="r" rtl="0">
              <a:spcBef>
                <a:spcPts val="0"/>
              </a:spcBef>
              <a:spcAft>
                <a:spcPts val="0"/>
              </a:spcAft>
              <a:buNone/>
              <a:defRPr sz="1333">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7" name="Google Shape;147;p25"/>
          <p:cNvSpPr txBox="1">
            <a:spLocks noGrp="1"/>
          </p:cNvSpPr>
          <p:nvPr>
            <p:ph type="subTitle" idx="4"/>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330879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lvl1pPr>
              <a:defRPr/>
            </a:lvl1pPr>
          </a:lstStyle>
          <a:p>
            <a:endParaRPr lang="en-US" dirty="0"/>
          </a:p>
        </p:txBody>
      </p:sp>
      <p:sp>
        <p:nvSpPr>
          <p:cNvPr id="3" name="Content Placeholder 2"/>
          <p:cNvSpPr>
            <a:spLocks noGrp="1"/>
          </p:cNvSpPr>
          <p:nvPr>
            <p:ph idx="1"/>
          </p:nvPr>
        </p:nvSpPr>
        <p:spPr>
          <a:xfrm>
            <a:off x="1451579" y="1847088"/>
            <a:ext cx="9603275" cy="4136266"/>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F8D468B2-59EC-604A-A232-CCE92409759B}"/>
              </a:ext>
            </a:extLst>
          </p:cNvPr>
          <p:cNvSpPr txBox="1"/>
          <p:nvPr/>
        </p:nvSpPr>
        <p:spPr>
          <a:xfrm>
            <a:off x="1555531" y="336345"/>
            <a:ext cx="6821214" cy="1569660"/>
          </a:xfrm>
          <a:prstGeom prst="rect">
            <a:avLst/>
          </a:prstGeom>
          <a:noFill/>
        </p:spPr>
        <p:txBody>
          <a:bodyPr wrap="square" rtlCol="0">
            <a:spAutoFit/>
          </a:bodyPr>
          <a:lstStyle/>
          <a:p>
            <a:r>
              <a:rPr lang="en-US" sz="3200" dirty="0"/>
              <a:t>JavaScript Objects</a:t>
            </a:r>
          </a:p>
          <a:p>
            <a:r>
              <a:rPr lang="en-US" sz="3200" dirty="0"/>
              <a:t>Saturday</a:t>
            </a:r>
          </a:p>
          <a:p>
            <a:r>
              <a:rPr lang="en-US" sz="3200" dirty="0"/>
              <a:t>(10:00 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23. Everyone Do: </a:t>
            </a:r>
            <a:br>
              <a:rPr lang="en-US" dirty="0"/>
            </a:br>
            <a:r>
              <a:rPr dirty="0"/>
              <a:t>Debug Node with inspect-process package </a:t>
            </a:r>
            <a:br>
              <a:rPr lang="en-US" dirty="0"/>
            </a:br>
            <a:r>
              <a:rPr dirty="0"/>
              <a:t>(10:15 AM - 10:25 AM) (10 mins)</a:t>
            </a:r>
          </a:p>
        </p:txBody>
      </p:sp>
      <p:sp>
        <p:nvSpPr>
          <p:cNvPr id="3" name="Content Placeholder 2"/>
          <p:cNvSpPr>
            <a:spLocks noGrp="1"/>
          </p:cNvSpPr>
          <p:nvPr>
            <p:ph idx="1"/>
          </p:nvPr>
        </p:nvSpPr>
        <p:spPr/>
        <p:txBody>
          <a:bodyPr>
            <a:normAutofit/>
          </a:bodyPr>
          <a:lstStyle/>
          <a:p>
            <a:pPr lvl="1"/>
            <a:r>
              <a:rPr lang="en-US" dirty="0"/>
              <a:t>10-nodejs/01-Activities/28-NodeDebug </a:t>
            </a:r>
            <a:endParaRPr dirty="0"/>
          </a:p>
          <a:p>
            <a:pPr lvl="1"/>
            <a:r>
              <a:rPr b="1" dirty="0"/>
              <a:t>Instructions:</a:t>
            </a:r>
          </a:p>
          <a:p>
            <a:pPr lvl="2"/>
            <a:r>
              <a:rPr dirty="0"/>
              <a:t>Install the Node package </a:t>
            </a:r>
            <a:r>
              <a:rPr sz="1800" dirty="0">
                <a:latin typeface="Courier"/>
              </a:rPr>
              <a:t>inspect-process</a:t>
            </a:r>
            <a:r>
              <a:rPr dirty="0"/>
              <a:t> globally on your machine by running </a:t>
            </a:r>
            <a:endParaRPr lang="en-US" dirty="0"/>
          </a:p>
          <a:p>
            <a:pPr lvl="2"/>
            <a:r>
              <a:rPr sz="1800" dirty="0" err="1">
                <a:latin typeface="Courier"/>
              </a:rPr>
              <a:t>npm</a:t>
            </a:r>
            <a:r>
              <a:rPr sz="1800" dirty="0">
                <a:latin typeface="Courier"/>
              </a:rPr>
              <a:t> install -g inspect-process</a:t>
            </a:r>
            <a:r>
              <a:rPr dirty="0"/>
              <a:t>.</a:t>
            </a:r>
          </a:p>
          <a:p>
            <a:pPr lvl="2"/>
            <a:r>
              <a:rPr dirty="0"/>
              <a:t>Then open any Node program we’ve worked on to date and add the keyword </a:t>
            </a:r>
            <a:r>
              <a:rPr sz="1800" dirty="0">
                <a:latin typeface="Courier"/>
              </a:rPr>
              <a:t>debugger;</a:t>
            </a:r>
            <a:r>
              <a:rPr dirty="0"/>
              <a:t> in various places.</a:t>
            </a:r>
          </a:p>
          <a:p>
            <a:pPr lvl="2"/>
            <a:r>
              <a:rPr dirty="0"/>
              <a:t>Then run the program by typing </a:t>
            </a:r>
            <a:endParaRPr lang="en-US" dirty="0"/>
          </a:p>
          <a:p>
            <a:pPr lvl="2"/>
            <a:r>
              <a:rPr sz="1800" dirty="0">
                <a:latin typeface="Courier"/>
              </a:rPr>
              <a:t>inspect &lt;NAME OF PROGRAM&gt; &lt;ARGUMENTS&gt;</a:t>
            </a:r>
            <a:endParaRPr lang="en-US" dirty="0"/>
          </a:p>
          <a:p>
            <a:pPr lvl="2"/>
            <a:r>
              <a:rPr sz="1800" dirty="0">
                <a:latin typeface="Courier"/>
              </a:rPr>
              <a:t>inspect </a:t>
            </a:r>
            <a:r>
              <a:rPr lang="en-US" sz="1800" dirty="0">
                <a:latin typeface="Courier"/>
              </a:rPr>
              <a:t>–inspect-</a:t>
            </a:r>
            <a:r>
              <a:rPr lang="en-US" sz="1800" dirty="0" err="1">
                <a:latin typeface="Courier"/>
              </a:rPr>
              <a:t>brk</a:t>
            </a:r>
            <a:r>
              <a:rPr lang="en-US" sz="1800" dirty="0">
                <a:latin typeface="Courier"/>
              </a:rPr>
              <a:t> </a:t>
            </a:r>
            <a:r>
              <a:rPr sz="1800" dirty="0" err="1">
                <a:latin typeface="Courier"/>
              </a:rPr>
              <a:t>weatherdest</a:t>
            </a:r>
            <a:r>
              <a:rPr sz="1800" dirty="0">
                <a:latin typeface="Courier"/>
              </a:rPr>
              <a:t> </a:t>
            </a:r>
            <a:r>
              <a:rPr sz="1800" dirty="0" err="1">
                <a:latin typeface="Courier"/>
              </a:rPr>
              <a:t>tokyo</a:t>
            </a:r>
            <a:r>
              <a:rPr sz="1800" dirty="0">
                <a:latin typeface="Courier"/>
              </a:rPr>
              <a:t> japan</a:t>
            </a:r>
            <a:r>
              <a:rPr dirty="0"/>
              <a:t>.</a:t>
            </a:r>
          </a:p>
          <a:p>
            <a:pPr lvl="2"/>
            <a:r>
              <a:rPr dirty="0"/>
              <a:t>Experiment with the resulting inspect-process interface to step through the code.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2. Students Do: </a:t>
            </a:r>
            <a:br>
              <a:rPr lang="en-US" dirty="0"/>
            </a:br>
            <a:r>
              <a:rPr dirty="0"/>
              <a:t>Raining Cats and Dogs </a:t>
            </a:r>
            <a:br>
              <a:rPr lang="en-US" dirty="0"/>
            </a:br>
            <a:r>
              <a:rPr dirty="0"/>
              <a:t>(10:25 AM - 10:40 AM) (15 mins)</a:t>
            </a:r>
          </a:p>
        </p:txBody>
      </p:sp>
      <p:sp>
        <p:nvSpPr>
          <p:cNvPr id="3" name="Content Placeholder 2"/>
          <p:cNvSpPr>
            <a:spLocks noGrp="1"/>
          </p:cNvSpPr>
          <p:nvPr>
            <p:ph idx="1"/>
          </p:nvPr>
        </p:nvSpPr>
        <p:spPr/>
        <p:txBody>
          <a:bodyPr>
            <a:normAutofit fontScale="85000" lnSpcReduction="20000"/>
          </a:bodyPr>
          <a:lstStyle/>
          <a:p>
            <a:pPr lvl="1"/>
            <a:r>
              <a:rPr lang="en-US" dirty="0"/>
              <a:t>11-js-constructors/01-Activities/01-RainingCatsAndDogs-NoCon </a:t>
            </a:r>
          </a:p>
          <a:p>
            <a:pPr lvl="1"/>
            <a:r>
              <a:rPr b="1" dirty="0"/>
              <a:t>Instructions</a:t>
            </a:r>
          </a:p>
          <a:p>
            <a:pPr lvl="2"/>
            <a:r>
              <a:rPr dirty="0"/>
              <a:t>Make a dogs object with three keys…</a:t>
            </a:r>
          </a:p>
          <a:p>
            <a:pPr lvl="3"/>
            <a:r>
              <a:rPr dirty="0"/>
              <a:t>First key called “raining” with a value of true</a:t>
            </a:r>
          </a:p>
          <a:p>
            <a:pPr lvl="3"/>
            <a:r>
              <a:rPr dirty="0"/>
              <a:t>Second key called “noise” with a value of “Woof!”</a:t>
            </a:r>
          </a:p>
          <a:p>
            <a:pPr lvl="3"/>
            <a:r>
              <a:rPr dirty="0"/>
              <a:t>Third key called “</a:t>
            </a:r>
            <a:r>
              <a:rPr dirty="0" err="1"/>
              <a:t>makeNoise</a:t>
            </a:r>
            <a:r>
              <a:rPr dirty="0"/>
              <a:t>” which contains a function which </a:t>
            </a:r>
            <a:r>
              <a:rPr dirty="0" err="1"/>
              <a:t>console.logs</a:t>
            </a:r>
            <a:r>
              <a:rPr dirty="0"/>
              <a:t> the noise to the screen if it is raining dogs</a:t>
            </a:r>
          </a:p>
          <a:p>
            <a:pPr lvl="2"/>
            <a:r>
              <a:rPr dirty="0"/>
              <a:t>Make a cats object with three keys…</a:t>
            </a:r>
          </a:p>
          <a:p>
            <a:pPr lvl="3"/>
            <a:r>
              <a:rPr dirty="0"/>
              <a:t>First key called “raining” with a value of false</a:t>
            </a:r>
          </a:p>
          <a:p>
            <a:pPr lvl="3"/>
            <a:r>
              <a:rPr dirty="0"/>
              <a:t>Second key called “noise” with a value of “Meow!”</a:t>
            </a:r>
          </a:p>
          <a:p>
            <a:pPr lvl="3"/>
            <a:r>
              <a:rPr dirty="0"/>
              <a:t>Third key called “</a:t>
            </a:r>
            <a:r>
              <a:rPr dirty="0" err="1"/>
              <a:t>makeNoise</a:t>
            </a:r>
            <a:r>
              <a:rPr dirty="0"/>
              <a:t>” which contains a function which </a:t>
            </a:r>
            <a:r>
              <a:rPr dirty="0" err="1"/>
              <a:t>console.logs</a:t>
            </a:r>
            <a:r>
              <a:rPr dirty="0"/>
              <a:t> the noise to the screen if it is raining cats</a:t>
            </a:r>
          </a:p>
          <a:p>
            <a:pPr lvl="2"/>
            <a:r>
              <a:rPr dirty="0"/>
              <a:t>Make the dog bark</a:t>
            </a:r>
          </a:p>
          <a:p>
            <a:pPr lvl="2"/>
            <a:r>
              <a:rPr dirty="0"/>
              <a:t>Make the cat meow</a:t>
            </a:r>
          </a:p>
          <a:p>
            <a:pPr lvl="2"/>
            <a:r>
              <a:rPr dirty="0"/>
              <a:t>BONUS: Create a function called “</a:t>
            </a:r>
            <a:r>
              <a:rPr dirty="0" err="1"/>
              <a:t>massHysteria</a:t>
            </a:r>
            <a:r>
              <a:rPr dirty="0"/>
              <a:t>” which takes in both the cats and the dogs object and prints “DOGS AND CATS LIVING TOGETHER! MASS HYSTERIA!” if both of the </a:t>
            </a:r>
            <a:r>
              <a:rPr sz="1800" dirty="0">
                <a:latin typeface="Courier"/>
              </a:rPr>
              <a:t>raining</a:t>
            </a:r>
            <a:r>
              <a:rPr dirty="0"/>
              <a:t> keys are equal to true.</a:t>
            </a:r>
          </a:p>
          <a:p>
            <a:pPr lvl="2"/>
            <a:r>
              <a:rPr dirty="0"/>
              <a:t>BONUS: Look to see if you can find any means to simplify your code further and further</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3. Everyone Do: </a:t>
            </a:r>
            <a:br>
              <a:rPr lang="en-US" dirty="0"/>
            </a:br>
            <a:r>
              <a:rPr dirty="0"/>
              <a:t>Raining Cats and Dogs Demo </a:t>
            </a:r>
            <a:br>
              <a:rPr lang="en-US" dirty="0"/>
            </a:br>
            <a:r>
              <a:rPr dirty="0"/>
              <a:t>(10:40 AM - 10:50 AM) (10 mins)</a:t>
            </a:r>
          </a:p>
        </p:txBody>
      </p:sp>
      <p:sp>
        <p:nvSpPr>
          <p:cNvPr id="3" name="Content Placeholder 2"/>
          <p:cNvSpPr>
            <a:spLocks noGrp="1"/>
          </p:cNvSpPr>
          <p:nvPr>
            <p:ph idx="1"/>
          </p:nvPr>
        </p:nvSpPr>
        <p:spPr/>
        <p:txBody>
          <a:bodyPr>
            <a:normAutofit fontScale="77500" lnSpcReduction="20000"/>
          </a:bodyPr>
          <a:lstStyle/>
          <a:p>
            <a:pPr lvl="1"/>
            <a:r>
              <a:t>Open up your editor and call upon a couple students at random to come up and code out specific parts of the assignment whilst explaining their logic to the class.</a:t>
            </a:r>
          </a:p>
          <a:p>
            <a:pPr lvl="1"/>
            <a:r>
              <a:t>Run the completed code in Git Bash and then go over the code line-by-line with the class</a:t>
            </a:r>
          </a:p>
          <a:p>
            <a:pPr lvl="2"/>
            <a:r>
              <a:t>The code should look similar to the code we have provided you with inside of the Activities folder: </a:t>
            </a:r>
            <a:r>
              <a:rPr sz="1800">
                <a:latin typeface="Courier"/>
              </a:rPr>
              <a:t>rainingCatsAndDogs-noCon.js</a:t>
            </a:r>
            <a:r>
              <a:t> in </a:t>
            </a:r>
            <a:r>
              <a:rPr sz="1800">
                <a:latin typeface="Courier"/>
              </a:rPr>
              <a:t>01-RainingCatsAndDogs-NoCon</a:t>
            </a:r>
          </a:p>
          <a:p>
            <a:pPr lvl="3"/>
            <a:r>
              <a:t>This is what will print out on screen… Mass Hysteria</a:t>
            </a:r>
          </a:p>
          <a:p>
            <a:pPr lvl="2"/>
            <a:r>
              <a:t>Make certain to point out how we created keys and methods within the dogs and cats objects</a:t>
            </a:r>
          </a:p>
          <a:p>
            <a:pPr lvl="2"/>
            <a:r>
              <a:t>Also make certain to point out how we were able to call the values/methods of our cats and dogs objects later on in the code</a:t>
            </a:r>
          </a:p>
          <a:p>
            <a:pPr lvl="1"/>
            <a:r>
              <a:t>Ask the class if they see anything in this code which seems redundant upon further examination</a:t>
            </a:r>
          </a:p>
          <a:p>
            <a:pPr lvl="2"/>
            <a:r>
              <a:t>The cats and dogs objects have the same keys and the same overall layout. The only thing that differs between the two is the data contained within their keys.</a:t>
            </a:r>
          </a:p>
          <a:p>
            <a:pPr lvl="1"/>
            <a:r>
              <a:t>Ask your students if any of them came up with a foolproof way to get rid of this redundancy</a:t>
            </a:r>
          </a:p>
          <a:p>
            <a:pPr lvl="2"/>
            <a:r>
              <a:t>Answer… JavaScript Constructors!</a:t>
            </a:r>
          </a:p>
          <a:p>
            <a:pPr lvl="2"/>
            <a:r>
              <a:t>Another potential answer could be JavaScript prototypes, but if this solution comes up then tell the class that we may go over prototypes later on if we have time.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4. Instructor Do: </a:t>
            </a:r>
            <a:br>
              <a:rPr lang="en-US" dirty="0"/>
            </a:br>
            <a:r>
              <a:rPr dirty="0"/>
              <a:t>Cats and Dogs, Constructed Together! </a:t>
            </a:r>
            <a:br>
              <a:rPr lang="en-US" dirty="0"/>
            </a:br>
            <a:r>
              <a:rPr dirty="0"/>
              <a:t>(10:50 AM - 11:05 AM) (15 mins)</a:t>
            </a:r>
          </a:p>
        </p:txBody>
      </p:sp>
      <p:sp>
        <p:nvSpPr>
          <p:cNvPr id="3" name="Content Placeholder 2"/>
          <p:cNvSpPr>
            <a:spLocks noGrp="1"/>
          </p:cNvSpPr>
          <p:nvPr>
            <p:ph idx="1"/>
          </p:nvPr>
        </p:nvSpPr>
        <p:spPr/>
        <p:txBody>
          <a:bodyPr>
            <a:normAutofit fontScale="92500" lnSpcReduction="10000"/>
          </a:bodyPr>
          <a:lstStyle/>
          <a:p>
            <a:pPr lvl="1"/>
            <a:r>
              <a:t>Open </a:t>
            </a:r>
            <a:r>
              <a:rPr sz="1800">
                <a:latin typeface="Courier"/>
              </a:rPr>
              <a:t>rainingCatsAndDogs-con.js</a:t>
            </a:r>
            <a:r>
              <a:t> in </a:t>
            </a:r>
            <a:r>
              <a:rPr sz="1800">
                <a:latin typeface="Courier"/>
              </a:rPr>
              <a:t>02-RainingCatsAndDogs-Con</a:t>
            </a:r>
            <a:r>
              <a:t> within your editor and ask your students to point out the differences between this code and the one we created for the last activity. Go over the code as they discover differences.</a:t>
            </a:r>
          </a:p>
          <a:p>
            <a:pPr lvl="1"/>
            <a:r>
              <a:t>This code uses what’s known as a constructor and it is essentially a function which can be called upon to create an object with a particular layout.</a:t>
            </a:r>
          </a:p>
          <a:p>
            <a:pPr lvl="2"/>
            <a:r>
              <a:t>Be sure to point out how the first letter of the constructor is capitalized. This syntax is to make it easier for coders to distinguish constructors from their other functions.</a:t>
            </a:r>
          </a:p>
          <a:p>
            <a:pPr lvl="1"/>
            <a:r>
              <a:t>In order to create an object using a constructor, you would initialize a specified variable to hold the value </a:t>
            </a:r>
            <a:r>
              <a:rPr sz="1800">
                <a:latin typeface="Courier"/>
              </a:rPr>
              <a:t>new Constructor()</a:t>
            </a:r>
            <a:r>
              <a:t> where </a:t>
            </a:r>
            <a:r>
              <a:rPr sz="1800">
                <a:latin typeface="Courier"/>
              </a:rPr>
              <a:t>Constructor()</a:t>
            </a:r>
            <a:r>
              <a:t> is the function created earlier.</a:t>
            </a:r>
          </a:p>
          <a:p>
            <a:pPr lvl="2"/>
            <a:r>
              <a:t>This tells the computer to create a new object using the predefined constructor schema</a:t>
            </a:r>
          </a:p>
          <a:p>
            <a:pPr lvl="1"/>
            <a:r>
              <a:t>Objects created using this method can then be called as per usual</a:t>
            </a:r>
          </a:p>
          <a:p>
            <a:pPr lvl="2"/>
            <a:r>
              <a:t>Warn your students that they should never call a constructor function by itself. If this is done, it will create global variables for those keys within it, potentially overwriting any variables that share the same name.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5. Students Do: </a:t>
            </a:r>
            <a:br>
              <a:rPr lang="en-US" dirty="0"/>
            </a:br>
            <a:r>
              <a:rPr dirty="0"/>
              <a:t>Character Creation </a:t>
            </a:r>
            <a:br>
              <a:rPr lang="en-US" dirty="0"/>
            </a:br>
            <a:r>
              <a:rPr dirty="0"/>
              <a:t>(11:05 AM - 11:35 AM) (30 mins)</a:t>
            </a:r>
          </a:p>
        </p:txBody>
      </p:sp>
      <p:sp>
        <p:nvSpPr>
          <p:cNvPr id="3" name="Content Placeholder 2"/>
          <p:cNvSpPr>
            <a:spLocks noGrp="1"/>
          </p:cNvSpPr>
          <p:nvPr>
            <p:ph idx="1"/>
          </p:nvPr>
        </p:nvSpPr>
        <p:spPr/>
        <p:txBody>
          <a:bodyPr>
            <a:normAutofit fontScale="85000" lnSpcReduction="10000"/>
          </a:bodyPr>
          <a:lstStyle/>
          <a:p>
            <a:pPr lvl="1"/>
            <a:r>
              <a:rPr lang="en-US" dirty="0"/>
              <a:t>11-js-constructors/01-Activities/03-CharacterCreate </a:t>
            </a:r>
          </a:p>
          <a:p>
            <a:pPr lvl="2"/>
            <a:r>
              <a:rPr dirty="0"/>
              <a:t>Over the course of this activity you are going to be using constructors to create simplistic characters for use within a very basic Roleplaying Game (RPG)</a:t>
            </a:r>
          </a:p>
          <a:p>
            <a:pPr lvl="2"/>
            <a:r>
              <a:rPr dirty="0"/>
              <a:t>Each character created using your constructor should have the following properties…</a:t>
            </a:r>
          </a:p>
          <a:p>
            <a:pPr lvl="2"/>
            <a:r>
              <a:rPr dirty="0"/>
              <a:t>Once you have created your constructor, create two new characters and print their properties to the screen</a:t>
            </a:r>
          </a:p>
          <a:p>
            <a:pPr lvl="3"/>
            <a:r>
              <a:rPr dirty="0"/>
              <a:t>Fool around and get comfortable with your constructor before moving onto the next parts of the activity</a:t>
            </a:r>
          </a:p>
          <a:p>
            <a:pPr lvl="2"/>
            <a:r>
              <a:rPr dirty="0"/>
              <a:t>Now that you feel comfortable with your constructor, it is time to start making this character creation system a little more reactive by adding in some more methods…</a:t>
            </a:r>
          </a:p>
          <a:p>
            <a:pPr lvl="3"/>
            <a:r>
              <a:rPr dirty="0" err="1"/>
              <a:t>IsAlive</a:t>
            </a:r>
            <a:r>
              <a:rPr dirty="0"/>
              <a:t>: Function which prints whether or not this character is alive by looking into their </a:t>
            </a:r>
            <a:r>
              <a:rPr dirty="0" err="1"/>
              <a:t>hitpoints</a:t>
            </a:r>
            <a:r>
              <a:rPr dirty="0"/>
              <a:t> and determining whether they are above or below zero.</a:t>
            </a:r>
          </a:p>
          <a:p>
            <a:pPr lvl="3"/>
            <a:r>
              <a:rPr dirty="0"/>
              <a:t>Attack: Function which takes in a second character’s </a:t>
            </a:r>
            <a:r>
              <a:rPr dirty="0" err="1"/>
              <a:t>hitpoints</a:t>
            </a:r>
            <a:r>
              <a:rPr dirty="0"/>
              <a:t> and subtracts this character’s strength from it.</a:t>
            </a:r>
          </a:p>
          <a:p>
            <a:pPr lvl="3"/>
            <a:r>
              <a:rPr dirty="0" err="1"/>
              <a:t>LevelUp</a:t>
            </a:r>
            <a:r>
              <a:rPr dirty="0"/>
              <a:t>: Function which increases this character’s Age by 1, their Strength by 5, and their </a:t>
            </a:r>
            <a:r>
              <a:rPr dirty="0" err="1"/>
              <a:t>HitPoints</a:t>
            </a:r>
            <a:r>
              <a:rPr dirty="0"/>
              <a:t> by 25.</a:t>
            </a:r>
          </a:p>
          <a:p>
            <a:pPr lvl="2"/>
            <a:r>
              <a:rPr dirty="0"/>
              <a:t>BONUS: After completing the previous sections and making sure they work, you now have everything you need to create a very basic RPG where two characters fight one another. Don’t worry if you cannot finish this part of the activity as, by completing the above sections you are well on your way to mastering constructors!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6. Everyone Do: </a:t>
            </a:r>
            <a:br>
              <a:rPr lang="en-US" dirty="0"/>
            </a:br>
            <a:r>
              <a:rPr dirty="0"/>
              <a:t>Character Creation Summary </a:t>
            </a:r>
            <a:br>
              <a:rPr lang="en-US" dirty="0"/>
            </a:br>
            <a:r>
              <a:rPr dirty="0"/>
              <a:t>(1</a:t>
            </a:r>
            <a:r>
              <a:rPr lang="en-US" dirty="0"/>
              <a:t>1</a:t>
            </a:r>
            <a:r>
              <a:rPr dirty="0"/>
              <a:t>:</a:t>
            </a:r>
            <a:r>
              <a:rPr lang="en-US" dirty="0"/>
              <a:t>3</a:t>
            </a:r>
            <a:r>
              <a:rPr dirty="0"/>
              <a:t>5 PM </a:t>
            </a:r>
            <a:r>
              <a:rPr lang="en-US" dirty="0"/>
              <a:t>–</a:t>
            </a:r>
            <a:r>
              <a:rPr dirty="0"/>
              <a:t> 1</a:t>
            </a:r>
            <a:r>
              <a:rPr lang="en-US" dirty="0"/>
              <a:t>1:50</a:t>
            </a:r>
            <a:r>
              <a:rPr dirty="0"/>
              <a:t> PM) (15 mins)</a:t>
            </a:r>
          </a:p>
        </p:txBody>
      </p:sp>
      <p:sp>
        <p:nvSpPr>
          <p:cNvPr id="3" name="Content Placeholder 2"/>
          <p:cNvSpPr>
            <a:spLocks noGrp="1"/>
          </p:cNvSpPr>
          <p:nvPr>
            <p:ph idx="1"/>
          </p:nvPr>
        </p:nvSpPr>
        <p:spPr/>
        <p:txBody>
          <a:bodyPr>
            <a:normAutofit fontScale="85000" lnSpcReduction="10000"/>
          </a:bodyPr>
          <a:lstStyle/>
          <a:p>
            <a:pPr lvl="1"/>
            <a:r>
              <a:t>Open up </a:t>
            </a:r>
            <a:r>
              <a:rPr sz="1800">
                <a:latin typeface="Courier"/>
              </a:rPr>
              <a:t>characterCreate.js</a:t>
            </a:r>
            <a:r>
              <a:t> in </a:t>
            </a:r>
            <a:r>
              <a:rPr sz="1800">
                <a:latin typeface="Courier"/>
              </a:rPr>
              <a:t>03-CharacterCreate</a:t>
            </a:r>
            <a:r>
              <a:t> in your editor and start to go over the code line-by-line, making certain to point out how this constructor would allow for programmers to create any number of “Character” objects by changing up the values passed into the constructor.</a:t>
            </a:r>
          </a:p>
          <a:p>
            <a:pPr lvl="1"/>
            <a:r>
              <a:t>Also make certain to point out how the </a:t>
            </a:r>
            <a:r>
              <a:rPr sz="1800">
                <a:latin typeface="Courier"/>
              </a:rPr>
              <a:t>Character.attack()</a:t>
            </a:r>
            <a:r>
              <a:t> and </a:t>
            </a:r>
            <a:r>
              <a:rPr sz="1800">
                <a:latin typeface="Courier"/>
              </a:rPr>
              <a:t>Character.levelUp()</a:t>
            </a:r>
            <a:r>
              <a:t> methods can be called to alter the values contained within either object. This allows us to run these methods instead of having to create external functions to do the same thing.</a:t>
            </a:r>
          </a:p>
          <a:p>
            <a:pPr lvl="1"/>
            <a:r>
              <a:t>See if anyone in the class was able to tackle the bonus - no worries if no one did - and then start working alongside the class to construct a very basic RPG where two characters attack each other until one is defeated.</a:t>
            </a:r>
          </a:p>
          <a:p>
            <a:pPr lvl="2"/>
            <a:r>
              <a:t>Solution to this can be found within </a:t>
            </a:r>
            <a:r>
              <a:rPr sz="1800">
                <a:latin typeface="Courier"/>
              </a:rPr>
              <a:t>characterCreate-withRPG.js</a:t>
            </a:r>
            <a:r>
              <a:t> in </a:t>
            </a:r>
            <a:r>
              <a:rPr sz="1800">
                <a:latin typeface="Courier"/>
              </a:rPr>
              <a:t>03-CharacterCreate</a:t>
            </a:r>
            <a:r>
              <a:t> in case you are low on time or no one in the class was able to come up with a solution to the problem.</a:t>
            </a:r>
          </a:p>
          <a:p>
            <a:pPr lvl="2"/>
            <a:r>
              <a:t>Output of the code should look something like this…</a:t>
            </a:r>
          </a:p>
          <a:p>
            <a:pPr lvl="2">
              <a:buNone/>
            </a:pPr>
            <a:r>
              <a:t>SimpleRPG</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BREAK TIME </a:t>
            </a:r>
            <a:br>
              <a:rPr lang="en-US" dirty="0"/>
            </a:br>
            <a:r>
              <a:rPr dirty="0"/>
              <a:t>(11:</a:t>
            </a:r>
            <a:r>
              <a:rPr lang="en-US" dirty="0"/>
              <a:t>50</a:t>
            </a:r>
            <a:r>
              <a:rPr dirty="0"/>
              <a:t> AM - 12:</a:t>
            </a:r>
            <a:r>
              <a:rPr lang="en-US" dirty="0"/>
              <a:t>30</a:t>
            </a:r>
            <a:r>
              <a:rPr dirty="0"/>
              <a:t> PM) </a:t>
            </a:r>
            <a:br>
              <a:rPr lang="en-US" dirty="0"/>
            </a:br>
            <a:r>
              <a:rPr dirty="0"/>
              <a:t>(40 mins)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7. Everyone Do: </a:t>
            </a:r>
            <a:br>
              <a:rPr lang="en-US" dirty="0"/>
            </a:br>
            <a:r>
              <a:rPr dirty="0"/>
              <a:t>Building On Constructors </a:t>
            </a:r>
            <a:br>
              <a:rPr lang="en-US" dirty="0"/>
            </a:br>
            <a:r>
              <a:rPr dirty="0"/>
              <a:t>(12:30 PM - 12:40 PM) (10 mins)</a:t>
            </a:r>
          </a:p>
        </p:txBody>
      </p:sp>
      <p:sp>
        <p:nvSpPr>
          <p:cNvPr id="3" name="Content Placeholder 2"/>
          <p:cNvSpPr>
            <a:spLocks noGrp="1"/>
          </p:cNvSpPr>
          <p:nvPr>
            <p:ph idx="1"/>
          </p:nvPr>
        </p:nvSpPr>
        <p:spPr/>
        <p:txBody>
          <a:bodyPr/>
          <a:lstStyle/>
          <a:p>
            <a:pPr lvl="1"/>
            <a:r>
              <a:rPr dirty="0"/>
              <a:t>Once your class has come back together after break, ask them how we might want to go about adding new and unique properties/methods to constructed objects.</a:t>
            </a:r>
          </a:p>
          <a:p>
            <a:pPr lvl="2"/>
            <a:r>
              <a:rPr dirty="0"/>
              <a:t>They may not wholly understand why you would want to do this, so explain to your students how there may be some cases in which you may want constructed objects to differ in some way.</a:t>
            </a:r>
          </a:p>
          <a:p>
            <a:pPr lvl="2"/>
            <a:r>
              <a:rPr dirty="0"/>
              <a:t>For example, a teacher and student object could both be constructed from a basic Programmer object, but we may want the teacher property to include a unique property called </a:t>
            </a:r>
            <a:r>
              <a:rPr sz="1800" dirty="0" err="1">
                <a:latin typeface="Courier"/>
              </a:rPr>
              <a:t>programsToGrade</a:t>
            </a:r>
            <a:r>
              <a:rPr dirty="0"/>
              <a:t> which would not be included in the student object.</a:t>
            </a:r>
          </a:p>
          <a:p>
            <a:pPr lvl="1"/>
            <a:r>
              <a:rPr dirty="0"/>
              <a:t>There is a very simple solution to this problem as it is EXACTLY like adding new properties and methods to regular JavaScript objects. All you have to do is assign a new property by calling the object (</a:t>
            </a:r>
            <a:r>
              <a:rPr sz="1800" dirty="0">
                <a:latin typeface="Courier"/>
              </a:rPr>
              <a:t>student</a:t>
            </a:r>
            <a:r>
              <a:rPr dirty="0"/>
              <a:t>), attach the new property to it after a period (</a:t>
            </a:r>
            <a:r>
              <a:rPr sz="1800" dirty="0" err="1">
                <a:latin typeface="Courier"/>
              </a:rPr>
              <a:t>student.HW</a:t>
            </a:r>
            <a:r>
              <a:rPr dirty="0"/>
              <a:t>), and then assign it a value (</a:t>
            </a:r>
            <a:r>
              <a:rPr sz="1800" dirty="0" err="1">
                <a:latin typeface="Courier"/>
              </a:rPr>
              <a:t>student.HW</a:t>
            </a:r>
            <a:r>
              <a:rPr sz="1800" dirty="0">
                <a:latin typeface="Courier"/>
              </a:rPr>
              <a:t>="completed"</a:t>
            </a:r>
            <a:r>
              <a:rPr dirty="0"/>
              <a:t>)</a:t>
            </a:r>
          </a:p>
          <a:p>
            <a:pPr lvl="2"/>
            <a:r>
              <a:rPr dirty="0"/>
              <a:t>The same would go for adding a new method except it would be declared to </a:t>
            </a:r>
            <a:r>
              <a:rPr sz="1800" dirty="0">
                <a:latin typeface="Courier"/>
              </a:rPr>
              <a:t>function(){}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8. Students Do: </a:t>
            </a:r>
            <a:br>
              <a:rPr lang="en-US" dirty="0"/>
            </a:br>
            <a:r>
              <a:rPr dirty="0"/>
              <a:t>Tamagotchi Time </a:t>
            </a:r>
            <a:br>
              <a:rPr lang="en-US" dirty="0"/>
            </a:br>
            <a:r>
              <a:rPr dirty="0"/>
              <a:t>(12:40 PM </a:t>
            </a:r>
            <a:r>
              <a:t>- 1:</a:t>
            </a:r>
            <a:r>
              <a:rPr lang="en-US"/>
              <a:t>4</a:t>
            </a:r>
            <a:r>
              <a:t>0 </a:t>
            </a:r>
            <a:r>
              <a:rPr dirty="0"/>
              <a:t>PM</a:t>
            </a:r>
            <a:r>
              <a:t>) (</a:t>
            </a:r>
            <a:r>
              <a:rPr lang="en-US"/>
              <a:t>6</a:t>
            </a:r>
            <a:r>
              <a:t>0 </a:t>
            </a:r>
            <a:r>
              <a:rPr dirty="0"/>
              <a:t>mins)</a:t>
            </a:r>
          </a:p>
        </p:txBody>
      </p:sp>
      <p:sp>
        <p:nvSpPr>
          <p:cNvPr id="3" name="Content Placeholder 2"/>
          <p:cNvSpPr>
            <a:spLocks noGrp="1"/>
          </p:cNvSpPr>
          <p:nvPr>
            <p:ph idx="1"/>
          </p:nvPr>
        </p:nvSpPr>
        <p:spPr/>
        <p:txBody>
          <a:bodyPr>
            <a:normAutofit fontScale="92500"/>
          </a:bodyPr>
          <a:lstStyle/>
          <a:p>
            <a:pPr lvl="1"/>
            <a:r>
              <a:rPr lang="en-US" dirty="0"/>
              <a:t>11-js-constructors/01-Activities/04-Tamagotchi </a:t>
            </a:r>
          </a:p>
          <a:p>
            <a:pPr lvl="1"/>
            <a:r>
              <a:rPr dirty="0"/>
              <a:t>Remember </a:t>
            </a:r>
            <a:r>
              <a:rPr dirty="0" err="1"/>
              <a:t>Tamagotchis</a:t>
            </a:r>
            <a:r>
              <a:rPr dirty="0"/>
              <a:t>? They were those little toys that contained “digital pets” which you could feed, pet, play with, and care for. Kind of like </a:t>
            </a:r>
            <a:r>
              <a:rPr dirty="0" err="1"/>
              <a:t>Furbies</a:t>
            </a:r>
            <a:r>
              <a:rPr dirty="0"/>
              <a:t> but a whole lot less terrifying. Over the next thirty minutes or so, you are going to create your own basic Tamagotchi clone using constructors.</a:t>
            </a:r>
          </a:p>
          <a:p>
            <a:pPr lvl="2"/>
            <a:r>
              <a:rPr dirty="0"/>
              <a:t>Create a constructor called “</a:t>
            </a:r>
            <a:r>
              <a:rPr dirty="0" err="1"/>
              <a:t>DigitalPal</a:t>
            </a:r>
            <a:r>
              <a:rPr dirty="0"/>
              <a:t>” which will create four properties and four methods…</a:t>
            </a:r>
          </a:p>
          <a:p>
            <a:pPr lvl="2"/>
            <a:r>
              <a:rPr dirty="0"/>
              <a:t>Create a variable named “Dog” that is set to a new </a:t>
            </a:r>
            <a:r>
              <a:rPr dirty="0" err="1"/>
              <a:t>DigitalPal</a:t>
            </a:r>
            <a:r>
              <a:rPr dirty="0"/>
              <a:t> before adding the following unique properties/methods to it…</a:t>
            </a:r>
          </a:p>
          <a:p>
            <a:pPr lvl="2"/>
            <a:r>
              <a:rPr dirty="0"/>
              <a:t>Make a second variable named “Cat” that is set to a new </a:t>
            </a:r>
            <a:r>
              <a:rPr dirty="0" err="1"/>
              <a:t>DigitalPal</a:t>
            </a:r>
            <a:r>
              <a:rPr dirty="0"/>
              <a:t> and add the following methods to it:</a:t>
            </a:r>
          </a:p>
          <a:p>
            <a:pPr lvl="2"/>
            <a:r>
              <a:rPr dirty="0"/>
              <a:t>Play around with your newly created digital pets for a bit and see what else you could add in order to make them even more exciting!</a:t>
            </a:r>
          </a:p>
          <a:p>
            <a:pPr lvl="2"/>
            <a:r>
              <a:rPr dirty="0"/>
              <a:t>BONUS: Make it so your </a:t>
            </a:r>
            <a:r>
              <a:rPr dirty="0" err="1"/>
              <a:t>Tamagotchis</a:t>
            </a:r>
            <a:r>
              <a:rPr dirty="0"/>
              <a:t> run off of user-input. It may sound easy at first, but this can actually be quite challenging. We will be going over this in more detail during the next class.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9. Everyone Do: </a:t>
            </a:r>
            <a:br>
              <a:rPr lang="en-US" dirty="0"/>
            </a:br>
            <a:r>
              <a:rPr dirty="0"/>
              <a:t>Tamagotchi Summary </a:t>
            </a:r>
            <a:br>
              <a:rPr lang="en-US" dirty="0"/>
            </a:br>
            <a:r>
              <a:rPr dirty="0"/>
              <a:t>(1:20 PM - 1:35 PM) (15 mins)</a:t>
            </a:r>
          </a:p>
        </p:txBody>
      </p:sp>
      <p:sp>
        <p:nvSpPr>
          <p:cNvPr id="3" name="Content Placeholder 2"/>
          <p:cNvSpPr>
            <a:spLocks noGrp="1"/>
          </p:cNvSpPr>
          <p:nvPr>
            <p:ph idx="1"/>
          </p:nvPr>
        </p:nvSpPr>
        <p:spPr/>
        <p:txBody>
          <a:bodyPr>
            <a:normAutofit/>
          </a:bodyPr>
          <a:lstStyle/>
          <a:p>
            <a:pPr lvl="1"/>
            <a:r>
              <a:rPr dirty="0"/>
              <a:t>Ask your class to raise their hands if they managed to get their “Digital Pets” to function properly and then call upon some of the more confident students to come up to the front of the class to code out the many different parts of the activity.</a:t>
            </a:r>
          </a:p>
          <a:p>
            <a:pPr lvl="2"/>
            <a:r>
              <a:rPr dirty="0"/>
              <a:t>This activity has a lot of parts to it, so you should be able to get everyone to come up to code out sections of it. We would recommend having each student who comes up tackle at least one method.</a:t>
            </a:r>
          </a:p>
          <a:p>
            <a:pPr lvl="1"/>
            <a:r>
              <a:rPr dirty="0"/>
              <a:t>Once the code is complete, add in the code to make it so the program will run a few lines in the console and then go over it once more.</a:t>
            </a:r>
            <a:endParaRPr lang="en-US" dirty="0"/>
          </a:p>
          <a:p>
            <a:pPr marL="0" lvl="0" indent="0">
              <a:buNone/>
            </a:pPr>
            <a:endParaRPr lang="en-US" dirty="0"/>
          </a:p>
          <a:p>
            <a:pPr marL="0" lvl="0" indent="0">
              <a:buNone/>
            </a:pPr>
            <a:endParaRPr lang="en-US" dirty="0"/>
          </a:p>
          <a:p>
            <a:pPr marL="0" lvl="0" indent="0">
              <a:buNone/>
            </a:pPr>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err="1"/>
              <a:t>PreClass</a:t>
            </a:r>
            <a:r>
              <a:rPr lang="en" dirty="0"/>
              <a:t> Challenge</a:t>
            </a:r>
            <a:endParaRPr dirty="0"/>
          </a:p>
        </p:txBody>
      </p:sp>
    </p:spTree>
    <p:extLst>
      <p:ext uri="{BB962C8B-B14F-4D97-AF65-F5344CB8AC3E}">
        <p14:creationId xmlns:p14="http://schemas.microsoft.com/office/powerpoint/2010/main" val="992748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err="1"/>
              <a:t>PrecLASS</a:t>
            </a:r>
            <a:r>
              <a:rPr lang="en-US" dirty="0"/>
              <a:t> CHALLENGE</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sp>
        <p:nvSpPr>
          <p:cNvPr id="20" name="TextBox 19">
            <a:extLst>
              <a:ext uri="{FF2B5EF4-FFF2-40B4-BE49-F238E27FC236}">
                <a16:creationId xmlns:a16="http://schemas.microsoft.com/office/drawing/2014/main" id="{214BCE01-A378-B844-97D2-9159A696C666}"/>
              </a:ext>
            </a:extLst>
          </p:cNvPr>
          <p:cNvSpPr txBox="1"/>
          <p:nvPr/>
        </p:nvSpPr>
        <p:spPr>
          <a:xfrm>
            <a:off x="586408" y="1282148"/>
            <a:ext cx="9902915" cy="2677656"/>
          </a:xfrm>
          <a:prstGeom prst="rect">
            <a:avLst/>
          </a:prstGeom>
          <a:noFill/>
        </p:spPr>
        <p:txBody>
          <a:bodyPr wrap="square" rtlCol="0">
            <a:spAutoFit/>
          </a:bodyPr>
          <a:lstStyle/>
          <a:p>
            <a:pPr lvl="0" indent="0">
              <a:buNone/>
            </a:pPr>
            <a:r>
              <a:rPr lang="en-US" sz="2400" dirty="0">
                <a:latin typeface="Courier"/>
              </a:rPr>
              <a:t>What is Node?</a:t>
            </a:r>
          </a:p>
          <a:p>
            <a:pPr lvl="0" indent="0">
              <a:buNone/>
            </a:pPr>
            <a:endParaRPr lang="en-US" sz="2400" dirty="0">
              <a:latin typeface="Courier"/>
            </a:endParaRPr>
          </a:p>
          <a:p>
            <a:pPr marL="742950" lvl="1" indent="-285750">
              <a:buFont typeface="Arial" panose="020B0604020202020204" pitchFamily="34" charset="0"/>
              <a:buChar char="•"/>
            </a:pPr>
            <a:r>
              <a:rPr lang="en-US" sz="2400" dirty="0"/>
              <a:t>There are multiple kinds of interview questions.</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dirty="0"/>
              <a:t>You should expect to encounter discussion problems as well.</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dirty="0"/>
              <a:t>Write their own definition of Node – without GOOGLE.</a:t>
            </a:r>
          </a:p>
        </p:txBody>
      </p:sp>
    </p:spTree>
    <p:extLst>
      <p:ext uri="{BB962C8B-B14F-4D97-AF65-F5344CB8AC3E}">
        <p14:creationId xmlns:p14="http://schemas.microsoft.com/office/powerpoint/2010/main" val="364254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err="1"/>
              <a:t>PrecLASS</a:t>
            </a:r>
            <a:r>
              <a:rPr lang="en-US" dirty="0"/>
              <a:t> CHALLENGE</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sp>
        <p:nvSpPr>
          <p:cNvPr id="5" name="TextBox 4">
            <a:extLst>
              <a:ext uri="{FF2B5EF4-FFF2-40B4-BE49-F238E27FC236}">
                <a16:creationId xmlns:a16="http://schemas.microsoft.com/office/drawing/2014/main" id="{6F160634-9BBC-2545-A324-E873A660BF18}"/>
              </a:ext>
            </a:extLst>
          </p:cNvPr>
          <p:cNvSpPr txBox="1"/>
          <p:nvPr/>
        </p:nvSpPr>
        <p:spPr>
          <a:xfrm>
            <a:off x="129208" y="955910"/>
            <a:ext cx="11121887" cy="3539430"/>
          </a:xfrm>
          <a:prstGeom prst="rect">
            <a:avLst/>
          </a:prstGeom>
          <a:noFill/>
        </p:spPr>
        <p:txBody>
          <a:bodyPr wrap="square" rtlCol="0">
            <a:spAutoFit/>
          </a:bodyPr>
          <a:lstStyle/>
          <a:p>
            <a:pPr lvl="2"/>
            <a:r>
              <a:rPr lang="en-US" sz="3200" dirty="0"/>
              <a:t>Node is an environment that runs JavaScript outside the browser.</a:t>
            </a:r>
          </a:p>
          <a:p>
            <a:pPr lvl="2"/>
            <a:r>
              <a:rPr lang="en-US" sz="3200" dirty="0"/>
              <a:t>Node allows developers to use JavaScript to built </a:t>
            </a:r>
          </a:p>
          <a:p>
            <a:pPr marL="1200150" lvl="2" indent="-285750">
              <a:buFont typeface="Arial" panose="020B0604020202020204" pitchFamily="34" charset="0"/>
              <a:buChar char="•"/>
            </a:pPr>
            <a:r>
              <a:rPr lang="en-US" sz="3200" dirty="0"/>
              <a:t>web-servers, </a:t>
            </a:r>
          </a:p>
          <a:p>
            <a:pPr marL="1200150" lvl="2" indent="-285750">
              <a:buFont typeface="Arial" panose="020B0604020202020204" pitchFamily="34" charset="0"/>
              <a:buChar char="•"/>
            </a:pPr>
            <a:r>
              <a:rPr lang="en-US" sz="3200" dirty="0"/>
              <a:t>stand alone desktop applications, </a:t>
            </a:r>
          </a:p>
          <a:p>
            <a:pPr marL="1200150" lvl="2" indent="-285750">
              <a:buFont typeface="Arial" panose="020B0604020202020204" pitchFamily="34" charset="0"/>
              <a:buChar char="•"/>
            </a:pPr>
            <a:r>
              <a:rPr lang="en-US" sz="3200" dirty="0"/>
              <a:t>phone apps, </a:t>
            </a:r>
          </a:p>
          <a:p>
            <a:pPr marL="1200150" lvl="2" indent="-285750">
              <a:buFont typeface="Arial" panose="020B0604020202020204" pitchFamily="34" charset="0"/>
              <a:buChar char="•"/>
            </a:pPr>
            <a:r>
              <a:rPr lang="en-US" sz="3200" dirty="0"/>
              <a:t>and more.</a:t>
            </a:r>
          </a:p>
        </p:txBody>
      </p:sp>
    </p:spTree>
    <p:extLst>
      <p:ext uri="{BB962C8B-B14F-4D97-AF65-F5344CB8AC3E}">
        <p14:creationId xmlns:p14="http://schemas.microsoft.com/office/powerpoint/2010/main" val="1526041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a:t>Admin Items</a:t>
            </a:r>
            <a:endParaRPr dirty="0"/>
          </a:p>
        </p:txBody>
      </p:sp>
      <p:sp>
        <p:nvSpPr>
          <p:cNvPr id="1049" name="Google Shape;1049;p69"/>
          <p:cNvSpPr txBox="1">
            <a:spLocks noGrp="1"/>
          </p:cNvSpPr>
          <p:nvPr>
            <p:ph type="subTitle" idx="1"/>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Tree>
    <p:extLst>
      <p:ext uri="{BB962C8B-B14F-4D97-AF65-F5344CB8AC3E}">
        <p14:creationId xmlns:p14="http://schemas.microsoft.com/office/powerpoint/2010/main" val="75633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74"/>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dirty="0"/>
              <a:t>Administration…</a:t>
            </a:r>
            <a:endParaRPr dirty="0"/>
          </a:p>
        </p:txBody>
      </p:sp>
      <p:sp>
        <p:nvSpPr>
          <p:cNvPr id="1089" name="Google Shape;1089;p74"/>
          <p:cNvSpPr txBox="1">
            <a:spLocks noGrp="1"/>
          </p:cNvSpPr>
          <p:nvPr>
            <p:ph type="subTitle" idx="2"/>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
        <p:nvSpPr>
          <p:cNvPr id="7" name="Subtitle 6">
            <a:extLst>
              <a:ext uri="{FF2B5EF4-FFF2-40B4-BE49-F238E27FC236}">
                <a16:creationId xmlns:a16="http://schemas.microsoft.com/office/drawing/2014/main" id="{C05F05A3-243E-5743-A5AE-8ACF2637D51D}"/>
              </a:ext>
            </a:extLst>
          </p:cNvPr>
          <p:cNvSpPr>
            <a:spLocks noGrp="1"/>
          </p:cNvSpPr>
          <p:nvPr>
            <p:ph type="subTitle" idx="2"/>
          </p:nvPr>
        </p:nvSpPr>
        <p:spPr/>
        <p:txBody>
          <a:bodyPr/>
          <a:lstStyle/>
          <a:p>
            <a:endParaRPr lang="en-US"/>
          </a:p>
        </p:txBody>
      </p:sp>
      <p:sp>
        <p:nvSpPr>
          <p:cNvPr id="9" name="Text Placeholder 8">
            <a:extLst>
              <a:ext uri="{FF2B5EF4-FFF2-40B4-BE49-F238E27FC236}">
                <a16:creationId xmlns:a16="http://schemas.microsoft.com/office/drawing/2014/main" id="{AC7F3F14-6B73-A342-96A2-6B3A0098757A}"/>
              </a:ext>
            </a:extLst>
          </p:cNvPr>
          <p:cNvSpPr>
            <a:spLocks noGrp="1"/>
          </p:cNvSpPr>
          <p:nvPr>
            <p:ph type="body" idx="3"/>
          </p:nvPr>
        </p:nvSpPr>
        <p:spPr>
          <a:xfrm>
            <a:off x="16400" y="795131"/>
            <a:ext cx="12192000" cy="5760403"/>
          </a:xfrm>
        </p:spPr>
        <p:txBody>
          <a:bodyPr>
            <a:noAutofit/>
          </a:bodyPr>
          <a:lstStyle/>
          <a:p>
            <a:endParaRPr lang="en-US" sz="2400" dirty="0"/>
          </a:p>
          <a:p>
            <a:r>
              <a:rPr lang="en-US" sz="2400" b="1" dirty="0"/>
              <a:t>Portfolio Updates Due Thursday, 7/18/19 by 11:59pm</a:t>
            </a:r>
          </a:p>
          <a:p>
            <a:r>
              <a:rPr lang="en-US" sz="2400" b="1" dirty="0"/>
              <a:t>Homework 10 Due Thursday, 7/25/19 by 11:59pm</a:t>
            </a:r>
            <a:endParaRPr lang="en-US" sz="2600" b="1" dirty="0"/>
          </a:p>
          <a:p>
            <a:r>
              <a:rPr lang="en-US" sz="2400" dirty="0"/>
              <a:t>Video Guide: </a:t>
            </a:r>
            <a:r>
              <a:rPr lang="en-US" sz="2400" b="1" dirty="0"/>
              <a:t>10-nodejs/</a:t>
            </a:r>
            <a:r>
              <a:rPr lang="en-US" sz="2400" b="1" dirty="0" err="1"/>
              <a:t>VideoGuide.md</a:t>
            </a:r>
            <a:endParaRPr lang="en-US" sz="2400" b="1" dirty="0"/>
          </a:p>
          <a:p>
            <a:r>
              <a:rPr lang="en-US" sz="2400" dirty="0"/>
              <a:t>Use Tutors if you need them</a:t>
            </a:r>
          </a:p>
          <a:p>
            <a:r>
              <a:rPr lang="en-US" sz="2400" dirty="0"/>
              <a:t>When you get a SURVEY, be BRUTALLY HONEST!</a:t>
            </a:r>
          </a:p>
          <a:p>
            <a:endParaRPr lang="en-US" sz="2400" dirty="0"/>
          </a:p>
          <a:p>
            <a:r>
              <a:rPr lang="en-US" sz="2400" dirty="0"/>
              <a:t>Sign into </a:t>
            </a:r>
            <a:r>
              <a:rPr lang="en-US" sz="2400" dirty="0" err="1"/>
              <a:t>BootCampSpot</a:t>
            </a:r>
            <a:r>
              <a:rPr lang="en-US" sz="2400" dirty="0"/>
              <a:t> and mark your attendance</a:t>
            </a:r>
          </a:p>
          <a:p>
            <a:endParaRPr lang="en-US" sz="2400" dirty="0"/>
          </a:p>
          <a:p>
            <a:r>
              <a:rPr lang="en-US" sz="2400" dirty="0"/>
              <a:t>Any Questions from Last Time?</a:t>
            </a:r>
          </a:p>
        </p:txBody>
      </p:sp>
    </p:spTree>
    <p:extLst>
      <p:ext uri="{BB962C8B-B14F-4D97-AF65-F5344CB8AC3E}">
        <p14:creationId xmlns:p14="http://schemas.microsoft.com/office/powerpoint/2010/main" val="315550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Class Objectives</a:t>
            </a:r>
          </a:p>
          <a:p>
            <a:pPr lvl="1"/>
            <a:r>
              <a:t>To master the basics of JavaScript objects</a:t>
            </a:r>
          </a:p>
          <a:p>
            <a:pPr lvl="1"/>
            <a:r>
              <a:t>To create basic JavaScript constructors for usage in Node applications</a:t>
            </a:r>
          </a:p>
          <a:p>
            <a:pPr lvl="1"/>
            <a:r>
              <a:t>To create a simple Node application which uses methods contained within a constructed object</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 Instructor Do: </a:t>
            </a:r>
            <a:br>
              <a:rPr lang="en-US" dirty="0"/>
            </a:br>
            <a:r>
              <a:rPr dirty="0"/>
              <a:t>Welcome Class </a:t>
            </a:r>
            <a:br>
              <a:rPr lang="en-US" dirty="0"/>
            </a:br>
            <a:r>
              <a:rPr dirty="0"/>
              <a:t>(10:00 AM - 10:05 AM) (5 mins)</a:t>
            </a:r>
          </a:p>
        </p:txBody>
      </p:sp>
      <p:sp>
        <p:nvSpPr>
          <p:cNvPr id="3" name="Content Placeholder 2"/>
          <p:cNvSpPr>
            <a:spLocks noGrp="1"/>
          </p:cNvSpPr>
          <p:nvPr>
            <p:ph idx="1"/>
          </p:nvPr>
        </p:nvSpPr>
        <p:spPr/>
        <p:txBody>
          <a:bodyPr/>
          <a:lstStyle/>
          <a:p>
            <a:pPr lvl="1"/>
            <a:r>
              <a:t>Welcome your students to class and tell them that today we will be revisiting objects and building upon our past knowledge of them to create more dynamic object-oriented applications.</a:t>
            </a:r>
          </a:p>
          <a:p>
            <a:pPr lvl="1"/>
            <a:r>
              <a:t>Before diving into the new material, however, we have a small activity for them to work through beforehand to reintroduce them to objects.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22. Instructor Do: </a:t>
            </a:r>
            <a:br>
              <a:rPr lang="en-US" dirty="0"/>
            </a:br>
            <a:r>
              <a:rPr dirty="0"/>
              <a:t>Intro to Debugging Node </a:t>
            </a:r>
            <a:br>
              <a:rPr lang="en-US" dirty="0"/>
            </a:br>
            <a:r>
              <a:rPr dirty="0"/>
              <a:t>(10:05 AM - 10:15 AM) (10 mins)</a:t>
            </a:r>
          </a:p>
        </p:txBody>
      </p:sp>
      <p:sp>
        <p:nvSpPr>
          <p:cNvPr id="3" name="Content Placeholder 2"/>
          <p:cNvSpPr>
            <a:spLocks noGrp="1"/>
          </p:cNvSpPr>
          <p:nvPr>
            <p:ph idx="1"/>
          </p:nvPr>
        </p:nvSpPr>
        <p:spPr/>
        <p:txBody>
          <a:bodyPr>
            <a:normAutofit fontScale="92500" lnSpcReduction="10000"/>
          </a:bodyPr>
          <a:lstStyle/>
          <a:p>
            <a:pPr lvl="1"/>
            <a:r>
              <a:rPr lang="en-US" dirty="0"/>
              <a:t>10-nodejs/01-Activities/28-NodeDebug</a:t>
            </a:r>
          </a:p>
          <a:p>
            <a:pPr lvl="1"/>
            <a:r>
              <a:rPr sz="1800" dirty="0" err="1">
                <a:latin typeface="Courier"/>
              </a:rPr>
              <a:t>npm</a:t>
            </a:r>
            <a:r>
              <a:rPr sz="1800" dirty="0">
                <a:latin typeface="Courier"/>
              </a:rPr>
              <a:t> install -g inspect-process</a:t>
            </a:r>
            <a:r>
              <a:rPr dirty="0"/>
              <a:t>.</a:t>
            </a:r>
          </a:p>
          <a:p>
            <a:pPr lvl="1"/>
            <a:r>
              <a:rPr dirty="0"/>
              <a:t>Packages with different versions might clash if you installed all packages globally.</a:t>
            </a:r>
          </a:p>
          <a:p>
            <a:pPr lvl="1"/>
            <a:r>
              <a:rPr dirty="0"/>
              <a:t>Then open the </a:t>
            </a:r>
            <a:r>
              <a:rPr sz="1800" dirty="0" err="1">
                <a:latin typeface="Courier"/>
              </a:rPr>
              <a:t>weatherDest.js</a:t>
            </a:r>
            <a:r>
              <a:rPr dirty="0"/>
              <a:t> file in </a:t>
            </a:r>
            <a:r>
              <a:rPr sz="1800" dirty="0">
                <a:latin typeface="Courier"/>
              </a:rPr>
              <a:t>28-NodeDebug</a:t>
            </a:r>
            <a:r>
              <a:rPr dirty="0"/>
              <a:t>. </a:t>
            </a:r>
            <a:endParaRPr lang="en-US" dirty="0"/>
          </a:p>
          <a:p>
            <a:pPr lvl="1"/>
            <a:r>
              <a:rPr dirty="0"/>
              <a:t>Point out how the word </a:t>
            </a:r>
            <a:r>
              <a:rPr sz="1800" dirty="0">
                <a:latin typeface="Courier"/>
              </a:rPr>
              <a:t>debugger;</a:t>
            </a:r>
            <a:r>
              <a:rPr dirty="0"/>
              <a:t> has been added to multiple points in the code to serve as “breakpoints”.</a:t>
            </a:r>
          </a:p>
          <a:p>
            <a:pPr lvl="1" algn="just"/>
            <a:r>
              <a:rPr lang="en-US" dirty="0"/>
              <a:t>Run </a:t>
            </a:r>
            <a:r>
              <a:rPr dirty="0"/>
              <a:t>the command </a:t>
            </a:r>
            <a:endParaRPr lang="en-US" dirty="0"/>
          </a:p>
          <a:p>
            <a:pPr lvl="1" algn="just"/>
            <a:r>
              <a:rPr sz="1800" dirty="0">
                <a:latin typeface="Courier"/>
              </a:rPr>
              <a:t>inspect </a:t>
            </a:r>
            <a:r>
              <a:rPr lang="en-US" sz="1800" dirty="0">
                <a:latin typeface="Courier"/>
              </a:rPr>
              <a:t>–inspect-</a:t>
            </a:r>
            <a:r>
              <a:rPr lang="en-US" sz="1800" dirty="0" err="1">
                <a:latin typeface="Courier"/>
              </a:rPr>
              <a:t>brk</a:t>
            </a:r>
            <a:r>
              <a:rPr lang="en-US" sz="1800" dirty="0">
                <a:latin typeface="Courier"/>
              </a:rPr>
              <a:t> </a:t>
            </a:r>
            <a:r>
              <a:rPr sz="1800" dirty="0" err="1">
                <a:latin typeface="Courier"/>
              </a:rPr>
              <a:t>weatherDest.js</a:t>
            </a:r>
            <a:r>
              <a:rPr dirty="0"/>
              <a:t>. </a:t>
            </a:r>
            <a:endParaRPr lang="en-US" dirty="0"/>
          </a:p>
          <a:p>
            <a:pPr lvl="1" algn="just"/>
            <a:r>
              <a:rPr dirty="0"/>
              <a:t>If all goes well, this should trigger a browser window to emerge in the Chrome browser with a Developer Tools like interface. Hit the play button a few times to show how the debugger is stepping through the code, allowing you to see the values of various variables each step of the way.</a:t>
            </a:r>
          </a:p>
          <a:p>
            <a:pPr lvl="1"/>
            <a:r>
              <a:rPr dirty="0"/>
              <a:t>Ask if there are any questions before proceeding to the next activity.</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2062</Words>
  <Application>Microsoft Macintosh PowerPoint</Application>
  <PresentationFormat>Widescreen</PresentationFormat>
  <Paragraphs>135</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vt:lpstr>
      <vt:lpstr>Gill Sans MT</vt:lpstr>
      <vt:lpstr>Roboto</vt:lpstr>
      <vt:lpstr>Roboto Medium</vt:lpstr>
      <vt:lpstr>Gallery</vt:lpstr>
      <vt:lpstr>PowerPoint Presentation</vt:lpstr>
      <vt:lpstr>PreClass Challenge</vt:lpstr>
      <vt:lpstr>PrecLASS CHALLENGE</vt:lpstr>
      <vt:lpstr>PrecLASS CHALLENGE</vt:lpstr>
      <vt:lpstr>Admin Items</vt:lpstr>
      <vt:lpstr>Administration…</vt:lpstr>
      <vt:lpstr>PowerPoint Presentation</vt:lpstr>
      <vt:lpstr>1. Instructor Do:  Welcome Class  (10:00 AM - 10:05 AM) (5 mins)</vt:lpstr>
      <vt:lpstr>22. Instructor Do:  Intro to Debugging Node  (10:05 AM - 10:15 AM) (10 mins)</vt:lpstr>
      <vt:lpstr>23. Everyone Do:  Debug Node with inspect-process package  (10:15 AM - 10:25 AM) (10 mins)</vt:lpstr>
      <vt:lpstr>2. Students Do:  Raining Cats and Dogs  (10:25 AM - 10:40 AM) (15 mins)</vt:lpstr>
      <vt:lpstr>3. Everyone Do:  Raining Cats and Dogs Demo  (10:40 AM - 10:50 AM) (10 mins)</vt:lpstr>
      <vt:lpstr>4. Instructor Do:  Cats and Dogs, Constructed Together!  (10:50 AM - 11:05 AM) (15 mins)</vt:lpstr>
      <vt:lpstr>5. Students Do:  Character Creation  (11:05 AM - 11:35 AM) (30 mins)</vt:lpstr>
      <vt:lpstr>6. Everyone Do:  Character Creation Summary  (11:35 PM – 11:50 PM) (15 mins)</vt:lpstr>
      <vt:lpstr>BREAK TIME  (11:50 AM - 12:30 PM)  (40 mins)</vt:lpstr>
      <vt:lpstr>7. Everyone Do:  Building On Constructors  (12:30 PM - 12:40 PM) (10 mins)</vt:lpstr>
      <vt:lpstr>8. Students Do:  Tamagotchi Time  (12:40 PM - 1:40 PM) (60 mins)</vt:lpstr>
      <vt:lpstr>9. Everyone Do:  Tamagotchi Summary  (1:20 PM - 1:35 PM) (15 mins)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41</TotalTime>
  <Words>1603</Words>
  <Application>Microsoft Macintosh PowerPoint</Application>
  <PresentationFormat>Widescreen</PresentationFormat>
  <Paragraphs>209</Paragraphs>
  <Slides>28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vt:lpstr>
      <vt:lpstr>Courier New</vt:lpstr>
      <vt:lpstr>Gill Sans MT</vt:lpstr>
      <vt:lpstr>Roboto</vt:lpstr>
      <vt:lpstr>Roboto Medium</vt:lpstr>
      <vt:lpstr>Gallery</vt:lpstr>
      <vt:lpstr>Real-World API Application Development</vt:lpstr>
      <vt:lpstr>PreClass Drill</vt:lpstr>
      <vt:lpstr>JavaScript – INTEGER vs FLOAT (15 mins)</vt:lpstr>
      <vt:lpstr>JavaScript INT vs FLOAT Answer (5 mins)</vt:lpstr>
      <vt:lpstr>Admin Items</vt:lpstr>
      <vt:lpstr>Administration… (6:30 - 6:35 PM, 5 mins)</vt:lpstr>
      <vt:lpstr>Instructor Do:  Introduce the Unit Video Guide</vt:lpstr>
      <vt:lpstr>Today’s Class</vt:lpstr>
      <vt:lpstr>Agenda</vt:lpstr>
      <vt:lpstr>Homework</vt:lpstr>
      <vt:lpstr>Homework Intro (6:35 PM – 6:45 PM, 10 mins)</vt:lpstr>
      <vt:lpstr>Instructor Do:  Giphy API Demo (6:35 PM – 6:45 PM)</vt:lpstr>
      <vt:lpstr>2. Partners Do:  Random Cat Activity (6:45 PM - 6:55 PM)</vt:lpstr>
      <vt:lpstr>Instructor Do:  Review Cat Activity (6:55 PM – 7:05 PM)</vt:lpstr>
      <vt:lpstr>Partners Do:  Ajax Triggered by Buttons (7:05 PM - 7:15 PM)</vt:lpstr>
      <vt:lpstr>Instructor Do:  Ajax Buttons Review (7:15 PM - 7:20 PM)</vt:lpstr>
      <vt:lpstr>6. Partners Do:  Creating Elements Dynamically (7:20 PM - 7:30 PM)</vt:lpstr>
      <vt:lpstr>7. Instructor Do:  Creating Elements Dynamically (7:30 PM - 7:35 PM)</vt:lpstr>
      <vt:lpstr>8. Everyone Do:  Reiterate Concepts (7:35 PM - 7:45 PM)</vt:lpstr>
      <vt:lpstr>9. Partners Do:  Pausing Gifs (7:45 PM - 8:00 PM)</vt:lpstr>
      <vt:lpstr>10. Instructor Do:  Review Pausing Gifs (8:00 PM - 8:05 PM)</vt:lpstr>
      <vt:lpstr>IN-CLASS PROJECT NYT API  (Break at any time)  COUNT OFF 1-7</vt:lpstr>
      <vt:lpstr>13. Students Do:  NYT Example Intro (8:05 PM - 8:10 PM)</vt:lpstr>
      <vt:lpstr>14. Students Do: PHASE I NYT Example - Design and API (8:10 PM - 8:30 PM)</vt:lpstr>
      <vt:lpstr>15. Students Do: PHASE II NYT Example - Coding the Logic (8:30 PM – 8:50 PM)</vt:lpstr>
      <vt:lpstr>16. Students Do: PHASE III NYT Example - Bug Cases (8:50 PM – 9:10 PM)</vt:lpstr>
      <vt:lpstr>17. Students Do:  Refinement and Deploy (9:10 PM – 9:20 PM)</vt:lpstr>
      <vt:lpstr>18. Students Do:  NYT Recap / Review (9:20 PM - 9:25 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Greg Smith</cp:lastModifiedBy>
  <cp:revision>11</cp:revision>
  <dcterms:created xsi:type="dcterms:W3CDTF">2019-07-15T20:11:12Z</dcterms:created>
  <dcterms:modified xsi:type="dcterms:W3CDTF">2019-07-20T09:09:57Z</dcterms:modified>
</cp:coreProperties>
</file>