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301" r:id="rId2"/>
    <p:sldId id="302" r:id="rId3"/>
    <p:sldId id="303" r:id="rId4"/>
    <p:sldId id="304" r:id="rId5"/>
    <p:sldId id="305" r:id="rId6"/>
    <p:sldId id="257" r:id="rId7"/>
    <p:sldId id="256" r:id="rId8"/>
    <p:sldId id="285" r:id="rId9"/>
    <p:sldId id="30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500CE-9728-9744-A45A-A0B292334B28}" type="datetimeFigureOut">
              <a:rPr lang="en-US" smtClean="0"/>
              <a:t>6/17/19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5FFA87-C98B-A141-A0A1-F8A3BCD66714}" type="slidenum">
              <a:rPr lang="en-US" smtClean="0"/>
              <a:t>‹#›</a:t>
            </a:fld>
            <a:endParaRPr lang="en-US"/>
          </a:p>
        </p:txBody>
      </p:sp>
    </p:spTree>
    <p:extLst>
      <p:ext uri="{BB962C8B-B14F-4D97-AF65-F5344CB8AC3E}">
        <p14:creationId xmlns:p14="http://schemas.microsoft.com/office/powerpoint/2010/main" val="968776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711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3105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7143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160264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6/17/19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6/17/19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evelopers.giphy.com/doc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presentation/d/1AMZW0G8cYnEdqeIMZMoNUQRsM1PVgykP7afZ_31wJE4/edit?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openweathermap.org/api" TargetMode="External"/><Relationship Id="rId2" Type="http://schemas.openxmlformats.org/officeDocument/2006/relationships/hyperlink" Target="../../../../01-Class-Content/06-ajax/01-Activities/05-Bujumbura/Solved/bujumbura-solved.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penweathermap.org/api" TargetMode="External"/><Relationship Id="rId2" Type="http://schemas.openxmlformats.org/officeDocument/2006/relationships/hyperlink" Target="../../../../01-Class-Content/06-ajax/01-Activities/05-Bujumbura/Unsolve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openweathermap.org/api" TargetMode="External"/><Relationship Id="rId2" Type="http://schemas.openxmlformats.org/officeDocument/2006/relationships/hyperlink" Target="../../../../01-Class-Content/06-ajax/01-Activities/05-Bujumbura/Solved/bujumbura-solved.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01-Class-Content/06-ajax/01-Activities/10-WorkingMovieApp/Solved/working-movie-app-solved.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omdbapi.com/" TargetMode="External"/><Relationship Id="rId2" Type="http://schemas.openxmlformats.org/officeDocument/2006/relationships/hyperlink" Target="../../../../01-Class-Content/06-ajax/01-Activities/06-MovieJSONDump/Solved/movie-json-dump-solutio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p.swaggerhub.com/apis/Bandsintown/PublicAPI/3.0.0" TargetMode="External"/><Relationship Id="rId2" Type="http://schemas.openxmlformats.org/officeDocument/2006/relationships/hyperlink" Target="../../../../01-Class-Content/06-ajax/01-Activities/06-MovieJSONDump/Solv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Kp7Xy2LScL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p.swaggerhub.com/apis/Bandsintown/PublicAPI/3.0.0" TargetMode="External"/><Relationship Id="rId2" Type="http://schemas.openxmlformats.org/officeDocument/2006/relationships/hyperlink" Target="../../../../01-Class-Content/06-ajax/01-Activities/07-MovieButtonLayout/Unsolve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01-Class-Content/06-ajax/01-Activities/07-MovieButtonLayout/Solved/movie-button-layout-solved.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01-Class-Content/06-ajax/01-Activities/09-ClickJSON/Solved/click-json-solved.html" TargetMode="External"/><Relationship Id="rId2" Type="http://schemas.openxmlformats.org/officeDocument/2006/relationships/hyperlink" Target="../../../../01-Class-Content/06-ajax/01-Activities/08-LogMovieName/Solved/log-movie-name-solved.html" TargetMode="External"/><Relationship Id="rId1" Type="http://schemas.openxmlformats.org/officeDocument/2006/relationships/slideLayout" Target="../slideLayouts/slideLayout2.xml"/><Relationship Id="rId5" Type="http://schemas.openxmlformats.org/officeDocument/2006/relationships/hyperlink" Target="../../../../01-Class-Content/06-ajax/01-Activities/09-ClickJSON/Unsolved/click-json.html" TargetMode="External"/><Relationship Id="rId4" Type="http://schemas.openxmlformats.org/officeDocument/2006/relationships/hyperlink" Target="../../../../01-Class-Content/06-ajax/01-Activities/08-LogMovieName/Unsolved/log-movie-name.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01-Class-Content/06-ajax/01-Activities/09-ClickJSON/Solved/click-json-solved.html" TargetMode="External"/><Relationship Id="rId2" Type="http://schemas.openxmlformats.org/officeDocument/2006/relationships/hyperlink" Target="../../../../01-Class-Content/06-ajax/01-Activities/08-LogMovieName/Solved/log-movie-name-solved.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01-Class-Content/06-ajax/01-Activities/10-WorkingMovieApp/Unsolved" TargetMode="External"/><Relationship Id="rId2" Type="http://schemas.openxmlformats.org/officeDocument/2006/relationships/hyperlink" Target="../../../../01-Class-Content/06-ajax/01-Activities/10-WorkingMovieApp/Solved/working-movie-app-solved.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01-Class-Content/06-ajax/01-Activities/10-WorkingMovieApp/Solve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BqreERTLjgQ"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pp.swaggerhub.com/apis/Bandsintown/PublicAPI/3.0.0" TargetMode="External"/><Relationship Id="rId2" Type="http://schemas.openxmlformats.org/officeDocument/2006/relationships/hyperlink" Target="../../../../01-Class-Content/06-ajax/01-Activities/11-BandsInTownApp/Unsolve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urveygizmo.com/s3/4325914/FS-Curriculum-Feedback?format=pt&amp;sentiment=negative&amp;lesson=06.02" TargetMode="External"/><Relationship Id="rId2" Type="http://schemas.openxmlformats.org/officeDocument/2006/relationships/hyperlink" Target="http://www.surveygizmo.com/s3/4325914/FS-Curriculum-Feedback?format=pt&amp;sentiment=positive&amp;lesson=06.0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urveygizmo.com/s3/4325914/FS-Curriculum-Feedback?format=pt&amp;sentiment=positive&amp;lesson=06.01" TargetMode="External"/><Relationship Id="rId2" Type="http://schemas.openxmlformats.org/officeDocument/2006/relationships/hyperlink" Target="http://openweathermap.org/api" TargetMode="External"/><Relationship Id="rId1" Type="http://schemas.openxmlformats.org/officeDocument/2006/relationships/slideLayout" Target="../slideLayouts/slideLayout2.xml"/><Relationship Id="rId4" Type="http://schemas.openxmlformats.org/officeDocument/2006/relationships/hyperlink" Target="http://www.surveygizmo.com/s3/4325914/FS-Curriculum-Feedback?format=pt&amp;sentiment=negative&amp;lesson=06.0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02-Day-TimeTracker.xlsx" TargetMode="External"/><Relationship Id="rId2" Type="http://schemas.openxmlformats.org/officeDocument/2006/relationships/hyperlink" Target="http://openweathermap.org/api" TargetMode="External"/><Relationship Id="rId1" Type="http://schemas.openxmlformats.org/officeDocument/2006/relationships/slideLayout" Target="../slideLayouts/slideLayout2.xml"/><Relationship Id="rId4" Type="http://schemas.openxmlformats.org/officeDocument/2006/relationships/hyperlink" Target="https://codingbootcamp.hosted.panopto.com/Panopto/Pages/Viewer.aspx?id=18680edc-4ed7-4272-ba33-2125c690b166"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presentation/d/1AMZW0G8cYnEdqeIMZMoNUQRsM1PVgykP7afZ_31wJE4/edit?usp=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20. Partners Do: </a:t>
            </a:r>
            <a:r>
              <a:rPr dirty="0" err="1"/>
              <a:t>Giphy</a:t>
            </a:r>
            <a:r>
              <a:rPr dirty="0"/>
              <a:t> Documentation (9:10 PM - 9:20 PM)</a:t>
            </a:r>
          </a:p>
        </p:txBody>
      </p:sp>
      <p:sp>
        <p:nvSpPr>
          <p:cNvPr id="3" name="Content Placeholder 2"/>
          <p:cNvSpPr>
            <a:spLocks noGrp="1"/>
          </p:cNvSpPr>
          <p:nvPr>
            <p:ph idx="1"/>
          </p:nvPr>
        </p:nvSpPr>
        <p:spPr/>
        <p:txBody>
          <a:bodyPr/>
          <a:lstStyle/>
          <a:p>
            <a:pPr lvl="1"/>
            <a:r>
              <a:rPr dirty="0"/>
              <a:t>Next point students to the </a:t>
            </a:r>
            <a:r>
              <a:rPr dirty="0">
                <a:hlinkClick r:id="rId2"/>
              </a:rPr>
              <a:t>Giphy API Documentation</a:t>
            </a:r>
            <a:r>
              <a:rPr dirty="0"/>
              <a:t>.</a:t>
            </a:r>
          </a:p>
          <a:p>
            <a:pPr lvl="1"/>
            <a:r>
              <a:rPr dirty="0"/>
              <a:t>Then slack out the following instructions:</a:t>
            </a:r>
          </a:p>
          <a:p>
            <a:pPr lvl="1"/>
            <a:r>
              <a:rPr b="1" dirty="0"/>
              <a:t>Instructions:</a:t>
            </a:r>
          </a:p>
          <a:p>
            <a:pPr lvl="2"/>
            <a:r>
              <a:rPr dirty="0"/>
              <a:t>As partners, using the </a:t>
            </a:r>
            <a:r>
              <a:rPr dirty="0">
                <a:hlinkClick r:id="rId2"/>
              </a:rPr>
              <a:t>Giphy API Documentation</a:t>
            </a:r>
            <a:r>
              <a:rPr dirty="0"/>
              <a:t>, try to research answers to the following questions:</a:t>
            </a:r>
          </a:p>
          <a:p>
            <a:pPr lvl="3"/>
            <a:r>
              <a:rPr dirty="0"/>
              <a:t>How would you return back a single gif tied to a search term?</a:t>
            </a:r>
          </a:p>
          <a:p>
            <a:pPr lvl="3"/>
            <a:r>
              <a:rPr dirty="0"/>
              <a:t>How would you return five gifs tied to a search term?</a:t>
            </a:r>
          </a:p>
          <a:p>
            <a:pPr lvl="3"/>
            <a:r>
              <a:rPr dirty="0"/>
              <a:t>How would you return the trending gifs back from this API?</a:t>
            </a:r>
          </a:p>
          <a:p>
            <a:pPr lvl="1"/>
            <a:r>
              <a:rPr dirty="0"/>
              <a:t>Let students know that their homework will use the </a:t>
            </a:r>
            <a:r>
              <a:rPr dirty="0" err="1"/>
              <a:t>Giphy</a:t>
            </a:r>
            <a:r>
              <a:rPr dirty="0"/>
              <a:t> API Documentation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4108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Class Objectives</a:t>
            </a:r>
          </a:p>
          <a:p>
            <a:pPr lvl="1"/>
            <a:r>
              <a:t>To solidify understanding of APIs, JSONs, and their roles in full-stack web development</a:t>
            </a:r>
          </a:p>
          <a:p>
            <a:pPr lvl="1"/>
            <a:r>
              <a:t>To increase comfort working with APIs and AJAX calls in data-rich applications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1. Instructor Do: API and AJAX Slide Show (9:0</a:t>
            </a:r>
            <a:r>
              <a:rPr lang="en-US" dirty="0"/>
              <a:t>5</a:t>
            </a:r>
            <a:r>
              <a:rPr dirty="0"/>
              <a:t> AM - 9:12 AM)</a:t>
            </a:r>
          </a:p>
        </p:txBody>
      </p:sp>
      <p:sp>
        <p:nvSpPr>
          <p:cNvPr id="3" name="Content Placeholder 2"/>
          <p:cNvSpPr>
            <a:spLocks noGrp="1"/>
          </p:cNvSpPr>
          <p:nvPr>
            <p:ph idx="1"/>
          </p:nvPr>
        </p:nvSpPr>
        <p:spPr/>
        <p:txBody>
          <a:bodyPr/>
          <a:lstStyle/>
          <a:p>
            <a:pPr lvl="1"/>
            <a:r>
              <a:rPr dirty="0"/>
              <a:t>Begin class by welcoming students and asking if there are any lingering questions.</a:t>
            </a:r>
          </a:p>
          <a:p>
            <a:pPr lvl="1"/>
            <a:r>
              <a:rPr dirty="0"/>
              <a:t>Then open up the slide deck </a:t>
            </a:r>
            <a:r>
              <a:rPr dirty="0">
                <a:hlinkClick r:id="rId2"/>
              </a:rPr>
              <a:t>06-2 Advanced AJAX</a:t>
            </a:r>
            <a:r>
              <a:rPr dirty="0"/>
              <a:t> and begin presenting the slides. Encourage students to answer questions and ask questions. Draw upon your own insight regarding APIs to try and further solidify their understanding of the role APIs play in web development. Show the videos included in the slide deck when appropriate.</a:t>
            </a:r>
          </a:p>
          <a:p>
            <a:pPr lvl="1"/>
            <a:r>
              <a:rPr dirty="0"/>
              <a:t>Just be sure to keep focused and stay on track of time!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 Students Do: The Weather in Bujumbura (9:12 AM - 9:27 AM)</a:t>
            </a:r>
          </a:p>
        </p:txBody>
      </p:sp>
      <p:sp>
        <p:nvSpPr>
          <p:cNvPr id="3" name="Content Placeholder 2"/>
          <p:cNvSpPr>
            <a:spLocks noGrp="1"/>
          </p:cNvSpPr>
          <p:nvPr>
            <p:ph idx="1"/>
          </p:nvPr>
        </p:nvSpPr>
        <p:spPr/>
        <p:txBody>
          <a:bodyPr/>
          <a:lstStyle/>
          <a:p>
            <a:pPr lvl="1"/>
            <a:r>
              <a:t>Then open the file </a:t>
            </a:r>
            <a:r>
              <a:rPr>
                <a:hlinkClick r:id="rId2"/>
              </a:rPr>
              <a:t>05-Bujumbura/Solved/bujumbura-solved.html</a:t>
            </a:r>
            <a:r>
              <a:t> in your Browser. Explain to them them that this application uses the </a:t>
            </a:r>
            <a:r>
              <a:rPr>
                <a:hlinkClick r:id="rId3"/>
              </a:rPr>
              <a:t>OpenWeatherMap API</a:t>
            </a:r>
            <a:r>
              <a:t> to retrieve live snippets of weather information about Bujumbura (the capital of Burundi (which is a city in Africa)).</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1-Bujumbura_1.png"/>
          <p:cNvPicPr>
            <a:picLocks noGrp="1" noChangeAspect="1"/>
          </p:cNvPicPr>
          <p:nvPr/>
        </p:nvPicPr>
        <p:blipFill>
          <a:blip r:embed="rId2"/>
          <a:stretch>
            <a:fillRect/>
          </a:stretch>
        </p:blipFill>
        <p:spPr bwMode="auto">
          <a:xfrm>
            <a:off x="1841500" y="2006600"/>
            <a:ext cx="8826500" cy="2933700"/>
          </a:xfrm>
          <a:prstGeom prst="rect">
            <a:avLst/>
          </a:prstGeom>
          <a:noFill/>
          <a:ln w="9525">
            <a:noFill/>
            <a:headEnd/>
            <a:tailEnd/>
          </a:ln>
        </p:spPr>
      </p:pic>
      <p:sp>
        <p:nvSpPr>
          <p:cNvPr id="3" name="TextBox 3"/>
          <p:cNvSpPr txBox="1"/>
          <p:nvPr/>
        </p:nvSpPr>
        <p:spPr>
          <a:xfrm>
            <a:off x="1447800" y="4940300"/>
            <a:ext cx="9601200" cy="508000"/>
          </a:xfrm>
          <a:prstGeom prst="rect">
            <a:avLst/>
          </a:prstGeom>
          <a:noFill/>
        </p:spPr>
        <p:txBody>
          <a:bodyPr/>
          <a:lstStyle/>
          <a:p>
            <a:pPr marL="0" lvl="0" indent="0" algn="ctr">
              <a:buNone/>
            </a:pPr>
            <a:r>
              <a:t>1-Bujumbura_1</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1"/>
            <a:r>
              <a:t>Then slack out the following folder and instructions to students.</a:t>
            </a:r>
          </a:p>
          <a:p>
            <a:pPr lvl="1"/>
            <a:r>
              <a:rPr b="1"/>
              <a:t>Folder:</a:t>
            </a:r>
          </a:p>
          <a:p>
            <a:pPr lvl="2"/>
            <a:r>
              <a:rPr>
                <a:hlinkClick r:id="rId2"/>
              </a:rPr>
              <a:t>05-Bujumbura/Unsolved</a:t>
            </a:r>
          </a:p>
          <a:p>
            <a:pPr lvl="1"/>
            <a:r>
              <a:rPr b="1"/>
              <a:t>Instructions:</a:t>
            </a:r>
          </a:p>
          <a:p>
            <a:pPr lvl="2"/>
            <a:r>
              <a:t>Using either </a:t>
            </a:r>
            <a:r>
              <a:rPr sz="1800">
                <a:latin typeface="Courier"/>
              </a:rPr>
              <a:t>bujumbura-easier.html</a:t>
            </a:r>
            <a:r>
              <a:t> or </a:t>
            </a:r>
            <a:r>
              <a:rPr sz="1800">
                <a:latin typeface="Courier"/>
              </a:rPr>
              <a:t>bujumbura-harder.html</a:t>
            </a:r>
            <a:r>
              <a:t> as a starting point, add in the missing code necessary to accomplish the following:</a:t>
            </a:r>
          </a:p>
          <a:p>
            <a:pPr lvl="3"/>
            <a:r>
              <a:t>Query the </a:t>
            </a:r>
            <a:r>
              <a:rPr>
                <a:hlinkClick r:id="rId3"/>
              </a:rPr>
              <a:t>OpenWeatherMap API</a:t>
            </a:r>
            <a:r>
              <a:t> for the current weather data on Bujumbura, Burundi.</a:t>
            </a:r>
          </a:p>
          <a:p>
            <a:pPr lvl="3"/>
            <a:r>
              <a:t>Log the retrieved data from this query to console.</a:t>
            </a:r>
          </a:p>
          <a:p>
            <a:pPr lvl="3"/>
            <a:r>
              <a:t>Parse the retrieved data to display wind speed, humidity, and temperature information into the HTML.</a:t>
            </a:r>
          </a:p>
          <a:p>
            <a:pPr lvl="3"/>
            <a:r>
              <a:t>HINT: You will need to request an API key from the website.</a:t>
            </a:r>
          </a:p>
          <a:p>
            <a:pPr lvl="3"/>
            <a:r>
              <a:t>BONUS: Figure out how to convert the Kelvin temperature provided into Fahrenheit.</a:t>
            </a:r>
          </a:p>
          <a:p>
            <a:pPr lvl="3"/>
            <a:r>
              <a:t>NOTE: Don’t worry if this feels hard. Push yourself!</a:t>
            </a:r>
          </a:p>
          <a:p>
            <a:pPr lvl="1"/>
            <a:r>
              <a:rPr b="1"/>
              <a:t>Instructor / TAs:</a:t>
            </a:r>
          </a:p>
          <a:p>
            <a:pPr lvl="2"/>
            <a:r>
              <a:t>Walk around and help students accomplish this task as necessary.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 Instructor Do: Review Activity (9:27 AM - 9:32 AM)</a:t>
            </a:r>
          </a:p>
        </p:txBody>
      </p:sp>
      <p:sp>
        <p:nvSpPr>
          <p:cNvPr id="3" name="Content Placeholder 2"/>
          <p:cNvSpPr>
            <a:spLocks noGrp="1"/>
          </p:cNvSpPr>
          <p:nvPr>
            <p:ph idx="1"/>
          </p:nvPr>
        </p:nvSpPr>
        <p:spPr/>
        <p:txBody>
          <a:bodyPr>
            <a:normAutofit fontScale="62500" lnSpcReduction="20000"/>
          </a:bodyPr>
          <a:lstStyle/>
          <a:p>
            <a:pPr lvl="1"/>
            <a:r>
              <a:t>Open the file </a:t>
            </a:r>
            <a:r>
              <a:rPr>
                <a:hlinkClick r:id="rId2"/>
              </a:rPr>
              <a:t>05-Bujumbura/Solved/bujumbura-solved.html</a:t>
            </a:r>
            <a:r>
              <a:t> in your editor and walk students through the code.</a:t>
            </a:r>
          </a:p>
          <a:p>
            <a:pPr lvl="1"/>
            <a:r>
              <a:t>During your explanation, be sure to point out each of the following:</a:t>
            </a:r>
          </a:p>
          <a:p>
            <a:pPr lvl="2"/>
            <a:r>
              <a:t>That we retrieved an API key from the </a:t>
            </a:r>
            <a:r>
              <a:rPr>
                <a:hlinkClick r:id="rId3"/>
              </a:rPr>
              <a:t>OpenWeatherMap API</a:t>
            </a:r>
            <a:r>
              <a:t> site.</a:t>
            </a:r>
          </a:p>
          <a:p>
            <a:pPr lvl="2"/>
            <a:r>
              <a:t>That we then used this APIKey as part of our </a:t>
            </a:r>
            <a:r>
              <a:rPr sz="1800">
                <a:latin typeface="Courier"/>
              </a:rPr>
              <a:t>queryURL</a:t>
            </a:r>
            <a:r>
              <a:t> along with the city parameter (in this case Bujumbura)</a:t>
            </a:r>
          </a:p>
          <a:p>
            <a:pPr lvl="2">
              <a:buNone/>
            </a:pPr>
            <a:r>
              <a:t>2-Bujumbura_2</a:t>
            </a:r>
          </a:p>
          <a:p>
            <a:pPr lvl="2"/>
            <a:r>
              <a:t>That we then passed this </a:t>
            </a:r>
            <a:r>
              <a:rPr sz="1800">
                <a:latin typeface="Courier"/>
              </a:rPr>
              <a:t>queryURL</a:t>
            </a:r>
            <a:r>
              <a:t> into our AJAX call.</a:t>
            </a:r>
          </a:p>
          <a:p>
            <a:pPr lvl="2"/>
            <a:r>
              <a:t>Then inside the </a:t>
            </a:r>
            <a:r>
              <a:rPr sz="1800">
                <a:latin typeface="Courier"/>
              </a:rPr>
              <a:t>.then</a:t>
            </a:r>
            <a:r>
              <a:t> method of the AJAX call, we are capturing data inside of a variable called </a:t>
            </a:r>
            <a:r>
              <a:rPr sz="1800">
                <a:latin typeface="Courier"/>
              </a:rPr>
              <a:t>response</a:t>
            </a:r>
            <a:r>
              <a:t>.</a:t>
            </a:r>
          </a:p>
          <a:p>
            <a:pPr lvl="2"/>
            <a:r>
              <a:t>And that we parse this </a:t>
            </a:r>
            <a:r>
              <a:rPr sz="1800">
                <a:latin typeface="Courier"/>
              </a:rPr>
              <a:t>response</a:t>
            </a:r>
            <a:r>
              <a:t> JSON to retrieve individual properties like </a:t>
            </a:r>
            <a:r>
              <a:rPr sz="1800">
                <a:latin typeface="Courier"/>
              </a:rPr>
              <a:t>wind.speed</a:t>
            </a:r>
            <a:r>
              <a:t>, </a:t>
            </a:r>
            <a:r>
              <a:rPr sz="1800">
                <a:latin typeface="Courier"/>
              </a:rPr>
              <a:t>main.humidity</a:t>
            </a:r>
            <a:r>
              <a:t>, and </a:t>
            </a:r>
            <a:r>
              <a:rPr sz="1800">
                <a:latin typeface="Courier"/>
              </a:rPr>
              <a:t>main.temp</a:t>
            </a:r>
            <a:r>
              <a:t>. This was then dumped using jQuery into the HTML.</a:t>
            </a:r>
          </a:p>
          <a:p>
            <a:pPr lvl="2"/>
            <a:r>
              <a:t>Finally, point out that when it came to the bonus we converted the temperature value by incorporating the Kelvin data into a formulaic conversion.</a:t>
            </a:r>
          </a:p>
          <a:p>
            <a:pPr lvl="2">
              <a:buNone/>
            </a:pPr>
            <a:r>
              <a:t>3-Bujumbura_3</a:t>
            </a:r>
          </a:p>
          <a:p>
            <a:pPr lvl="1"/>
            <a:r>
              <a:t>Ask students how you would recycle the code shown to instead find the weather in </a:t>
            </a:r>
            <a:r>
              <a:rPr sz="1800">
                <a:latin typeface="Courier"/>
              </a:rPr>
              <a:t>London</a:t>
            </a:r>
            <a:r>
              <a:t>. (Answer: Just change the </a:t>
            </a:r>
            <a:r>
              <a:rPr sz="1800">
                <a:latin typeface="Courier"/>
              </a:rPr>
              <a:t>queryURL</a:t>
            </a:r>
            <a:r>
              <a:t>)</a:t>
            </a:r>
          </a:p>
          <a:p>
            <a:pPr lvl="1"/>
            <a:r>
              <a:t>Ask students why all of the code needed be inside the </a:t>
            </a:r>
            <a:r>
              <a:rPr sz="1800">
                <a:latin typeface="Courier"/>
              </a:rPr>
              <a:t>.then</a:t>
            </a:r>
            <a:r>
              <a:t> function. (Answer: Otherwise, we might not have data yet.)</a:t>
            </a:r>
          </a:p>
          <a:p>
            <a:pPr lvl="1"/>
            <a:r>
              <a:t>Check if there are any other questions about this application before moving 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 Instructor Do: Working Movie App Demo (9:32 AM - 9:37 AM)</a:t>
            </a:r>
          </a:p>
        </p:txBody>
      </p:sp>
      <p:sp>
        <p:nvSpPr>
          <p:cNvPr id="3" name="Content Placeholder 2"/>
          <p:cNvSpPr>
            <a:spLocks noGrp="1"/>
          </p:cNvSpPr>
          <p:nvPr>
            <p:ph idx="1"/>
          </p:nvPr>
        </p:nvSpPr>
        <p:spPr/>
        <p:txBody>
          <a:bodyPr/>
          <a:lstStyle/>
          <a:p>
            <a:pPr lvl="1"/>
            <a:r>
              <a:t>Next open the file </a:t>
            </a:r>
            <a:r>
              <a:rPr>
                <a:hlinkClick r:id="rId2"/>
              </a:rPr>
              <a:t>10-WorkingMovieApp/Solved/working-movie-app-solved.html</a:t>
            </a:r>
            <a:r>
              <a:t> in your browser. Let students know that in today’s class we will be working towards building this.</a:t>
            </a:r>
          </a:p>
          <a:p>
            <a:pPr lvl="1"/>
            <a:r>
              <a:t>In demonstrating this application:</a:t>
            </a:r>
          </a:p>
          <a:p>
            <a:pPr lvl="2"/>
            <a:r>
              <a:t>Click on the existing buttons to show that movies are displayed.</a:t>
            </a:r>
          </a:p>
          <a:p>
            <a:pPr lvl="2"/>
            <a:r>
              <a:t>Create a new movie to the listing, point out that a button was generated dynamically, and that this button becomes a clickable AJAX caller of its own.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5. Students Do: Movie App JSON Dump (9:37 AM - 9:47 AM)</a:t>
            </a:r>
          </a:p>
        </p:txBody>
      </p:sp>
      <p:sp>
        <p:nvSpPr>
          <p:cNvPr id="3" name="Content Placeholder 2"/>
          <p:cNvSpPr>
            <a:spLocks noGrp="1"/>
          </p:cNvSpPr>
          <p:nvPr>
            <p:ph idx="1"/>
          </p:nvPr>
        </p:nvSpPr>
        <p:spPr/>
        <p:txBody>
          <a:bodyPr/>
          <a:lstStyle/>
          <a:p>
            <a:pPr lvl="1"/>
            <a:r>
              <a:t>Then open the file </a:t>
            </a:r>
            <a:r>
              <a:rPr>
                <a:hlinkClick r:id="rId2"/>
              </a:rPr>
              <a:t>06-MovieJSONDump/Solved/movie-json-dump-solution.html</a:t>
            </a:r>
            <a:r>
              <a:t> in your browser. Demonstrate that this application takes in a user input then uses the </a:t>
            </a:r>
            <a:r>
              <a:rPr>
                <a:hlinkClick r:id="rId3"/>
              </a:rPr>
              <a:t>OMDb API</a:t>
            </a:r>
            <a:r>
              <a:t> to retrieve movie in the form of a JSON. This movie is then appended directly into the HTML as is.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2-JSONDump_2.png"/>
          <p:cNvPicPr>
            <a:picLocks noGrp="1" noChangeAspect="1"/>
          </p:cNvPicPr>
          <p:nvPr/>
        </p:nvPicPr>
        <p:blipFill>
          <a:blip r:embed="rId2"/>
          <a:stretch>
            <a:fillRect/>
          </a:stretch>
        </p:blipFill>
        <p:spPr bwMode="auto">
          <a:xfrm>
            <a:off x="1447800" y="2755900"/>
            <a:ext cx="9601200" cy="1422400"/>
          </a:xfrm>
          <a:prstGeom prst="rect">
            <a:avLst/>
          </a:prstGeom>
          <a:noFill/>
          <a:ln w="9525">
            <a:noFill/>
            <a:headEnd/>
            <a:tailEnd/>
          </a:ln>
        </p:spPr>
      </p:pic>
      <p:sp>
        <p:nvSpPr>
          <p:cNvPr id="3" name="TextBox 3"/>
          <p:cNvSpPr txBox="1"/>
          <p:nvPr/>
        </p:nvSpPr>
        <p:spPr>
          <a:xfrm>
            <a:off x="1447800" y="4940300"/>
            <a:ext cx="9601200" cy="508000"/>
          </a:xfrm>
          <a:prstGeom prst="rect">
            <a:avLst/>
          </a:prstGeom>
          <a:noFill/>
        </p:spPr>
        <p:txBody>
          <a:bodyPr/>
          <a:lstStyle/>
          <a:p>
            <a:pPr marL="0" lvl="0" indent="0" algn="ctr">
              <a:buNone/>
            </a:pPr>
            <a:r>
              <a:t>2-JSONDump_2</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Then slack out the following folder and instructions.</a:t>
            </a:r>
          </a:p>
          <a:p>
            <a:pPr lvl="1"/>
            <a:r>
              <a:rPr b="1"/>
              <a:t>Folder:</a:t>
            </a:r>
          </a:p>
          <a:p>
            <a:pPr lvl="2"/>
            <a:r>
              <a:rPr>
                <a:hlinkClick r:id="rId2"/>
              </a:rPr>
              <a:t>06-MovieJSONDump/Solved</a:t>
            </a:r>
          </a:p>
          <a:p>
            <a:pPr lvl="1"/>
            <a:r>
              <a:rPr b="1"/>
              <a:t>Instructions:</a:t>
            </a:r>
          </a:p>
          <a:p>
            <a:pPr lvl="2"/>
            <a:r>
              <a:t>Using </a:t>
            </a:r>
            <a:r>
              <a:rPr sz="1800">
                <a:latin typeface="Courier"/>
              </a:rPr>
              <a:t>movie-json-dump.html</a:t>
            </a:r>
            <a:r>
              <a:t> in </a:t>
            </a:r>
            <a:r>
              <a:rPr sz="1800">
                <a:latin typeface="Courier"/>
              </a:rPr>
              <a:t>06-MovieJSONDump</a:t>
            </a:r>
            <a:r>
              <a:t> as starter code, add functionality such that clicking </a:t>
            </a:r>
            <a:r>
              <a:rPr sz="1800">
                <a:latin typeface="Courier"/>
              </a:rPr>
              <a:t>Movie Search</a:t>
            </a:r>
            <a:r>
              <a:t> triggers an AJAX call to the OMDb database and the JSON response to be appended onto the page.</a:t>
            </a:r>
          </a:p>
          <a:p>
            <a:pPr lvl="2"/>
            <a:r>
              <a:t>If you finish early, begin reading about the </a:t>
            </a:r>
            <a:r>
              <a:rPr>
                <a:hlinkClick r:id="rId3"/>
              </a:rPr>
              <a:t>Bands In Town API</a:t>
            </a:r>
            <a:r>
              <a:t>. Try to understand how to search for a specific artist.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21. Instructor Do: Giphy API Demo (9:20 PM - 9:30 PM)</a:t>
            </a:r>
          </a:p>
        </p:txBody>
      </p:sp>
      <p:sp>
        <p:nvSpPr>
          <p:cNvPr id="3" name="Content Placeholder 2"/>
          <p:cNvSpPr>
            <a:spLocks noGrp="1"/>
          </p:cNvSpPr>
          <p:nvPr>
            <p:ph idx="1"/>
          </p:nvPr>
        </p:nvSpPr>
        <p:spPr/>
        <p:txBody>
          <a:bodyPr/>
          <a:lstStyle/>
          <a:p>
            <a:pPr lvl="1"/>
            <a:r>
              <a:t>Finally, go over </a:t>
            </a:r>
            <a:r>
              <a:rPr sz="1800">
                <a:latin typeface="Courier"/>
              </a:rPr>
              <a:t>19-giphy-api.html</a:t>
            </a:r>
            <a:r>
              <a:t> in </a:t>
            </a:r>
            <a:r>
              <a:rPr sz="1800">
                <a:latin typeface="Courier"/>
              </a:rPr>
              <a:t>04-Giphy_API</a:t>
            </a:r>
            <a:r>
              <a:t>. Point out the API key that needed to be appended to the end of your query URL.</a:t>
            </a:r>
          </a:p>
          <a:p>
            <a:pPr lvl="1"/>
            <a:r>
              <a:t>Slack out the </a:t>
            </a:r>
            <a:r>
              <a:rPr>
                <a:hlinkClick r:id="rId2"/>
              </a:rPr>
              <a:t>video review</a:t>
            </a:r>
            <a:r>
              <a:t> for this activity.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4910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6. Instructor Do: Review Activity (9:47 AM - 9:52 AM)</a:t>
            </a:r>
          </a:p>
        </p:txBody>
      </p:sp>
      <p:sp>
        <p:nvSpPr>
          <p:cNvPr id="3" name="Content Placeholder 2"/>
          <p:cNvSpPr>
            <a:spLocks noGrp="1"/>
          </p:cNvSpPr>
          <p:nvPr>
            <p:ph idx="1"/>
          </p:nvPr>
        </p:nvSpPr>
        <p:spPr/>
        <p:txBody>
          <a:bodyPr/>
          <a:lstStyle/>
          <a:p>
            <a:pPr lvl="1"/>
            <a:r>
              <a:t>Review the JSON Dump activity. In your discussion be sure to point out:</a:t>
            </a:r>
          </a:p>
          <a:p>
            <a:pPr lvl="2"/>
            <a:r>
              <a:t>The standard </a:t>
            </a:r>
            <a:r>
              <a:rPr sz="1800">
                <a:latin typeface="Courier"/>
              </a:rPr>
              <a:t>AJAX</a:t>
            </a:r>
            <a:r>
              <a:t> syntax of capturing both </a:t>
            </a:r>
            <a:r>
              <a:rPr sz="1800">
                <a:latin typeface="Courier"/>
              </a:rPr>
              <a:t>queryURL</a:t>
            </a:r>
            <a:r>
              <a:t> and </a:t>
            </a:r>
            <a:r>
              <a:rPr sz="1800">
                <a:latin typeface="Courier"/>
              </a:rPr>
              <a:t>GET</a:t>
            </a:r>
            <a:r>
              <a:t> method.</a:t>
            </a:r>
          </a:p>
          <a:p>
            <a:pPr lvl="2"/>
            <a:r>
              <a:t>Point out the use of </a:t>
            </a:r>
            <a:r>
              <a:rPr sz="1800">
                <a:latin typeface="Courier"/>
              </a:rPr>
              <a:t>JSON.stringify(response)</a:t>
            </a:r>
            <a:r>
              <a:t> for converting the retrieved JSON into a string that can be put placed into text.</a:t>
            </a:r>
          </a:p>
          <a:p>
            <a:pPr lvl="2">
              <a:buNone/>
            </a:pPr>
            <a:r>
              <a:t>2-JSONDump_1</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7. Students Do: Dynamic Movie Button Layout (9:52 AM - 10:17 AM)</a:t>
            </a:r>
          </a:p>
        </p:txBody>
      </p:sp>
      <p:sp>
        <p:nvSpPr>
          <p:cNvPr id="3" name="Content Placeholder 2"/>
          <p:cNvSpPr>
            <a:spLocks noGrp="1"/>
          </p:cNvSpPr>
          <p:nvPr>
            <p:ph idx="1"/>
          </p:nvPr>
        </p:nvSpPr>
        <p:spPr/>
        <p:txBody>
          <a:bodyPr>
            <a:normAutofit fontScale="77500" lnSpcReduction="20000"/>
          </a:bodyPr>
          <a:lstStyle/>
          <a:p>
            <a:pPr lvl="1"/>
            <a:r>
              <a:t>Next demonstrate the file </a:t>
            </a:r>
            <a:r>
              <a:rPr sz="1800">
                <a:latin typeface="Courier"/>
              </a:rPr>
              <a:t>movie-button-layout-solved.html</a:t>
            </a:r>
            <a:r>
              <a:t> in </a:t>
            </a:r>
            <a:r>
              <a:rPr sz="1800">
                <a:latin typeface="Courier"/>
              </a:rPr>
              <a:t>07-MovieButtonLayout</a:t>
            </a:r>
            <a:r>
              <a:t> in your browser. Point out that this application allows users to create new buttons dynamically when a user clicks </a:t>
            </a:r>
            <a:r>
              <a:rPr sz="1800">
                <a:latin typeface="Courier"/>
              </a:rPr>
              <a:t>Add a Movie Yo</a:t>
            </a:r>
            <a:r>
              <a:t>.</a:t>
            </a:r>
          </a:p>
          <a:p>
            <a:pPr lvl="1"/>
            <a:r>
              <a:t>Then slack out the following files and instructions.</a:t>
            </a:r>
          </a:p>
          <a:p>
            <a:pPr lvl="1"/>
            <a:r>
              <a:rPr b="1"/>
              <a:t>Folder:</a:t>
            </a:r>
          </a:p>
          <a:p>
            <a:pPr lvl="2"/>
            <a:r>
              <a:rPr>
                <a:hlinkClick r:id="rId2"/>
              </a:rPr>
              <a:t>07-MovieButtonLayout/Unsolved</a:t>
            </a:r>
          </a:p>
          <a:p>
            <a:pPr lvl="1"/>
            <a:r>
              <a:rPr b="1"/>
              <a:t>Instructions:</a:t>
            </a:r>
          </a:p>
          <a:p>
            <a:pPr lvl="2"/>
            <a:r>
              <a:t>Using either </a:t>
            </a:r>
            <a:r>
              <a:rPr sz="1800">
                <a:latin typeface="Courier"/>
              </a:rPr>
              <a:t>movie-button-layout-easier.html</a:t>
            </a:r>
            <a:r>
              <a:t> or </a:t>
            </a:r>
            <a:r>
              <a:rPr sz="1800">
                <a:latin typeface="Courier"/>
              </a:rPr>
              <a:t>movie-button-layout-harder.html</a:t>
            </a:r>
            <a:r>
              <a:t> as a starting-point, replicate the functionality of the application just demonstrated to you.</a:t>
            </a:r>
          </a:p>
          <a:p>
            <a:pPr lvl="2"/>
            <a:r>
              <a:t>Your final code should:</a:t>
            </a:r>
          </a:p>
          <a:p>
            <a:pPr lvl="3"/>
            <a:r>
              <a:t>Dynamically generate the initial buttons using jQuery</a:t>
            </a:r>
          </a:p>
          <a:p>
            <a:pPr lvl="3"/>
            <a:r>
              <a:t>Allow users to create new buttons upon entering text in the textbox and clicking </a:t>
            </a:r>
            <a:r>
              <a:rPr sz="1800">
                <a:latin typeface="Courier"/>
              </a:rPr>
              <a:t>Add a Movie Yo</a:t>
            </a:r>
            <a:r>
              <a:t>.</a:t>
            </a:r>
          </a:p>
          <a:p>
            <a:pPr lvl="3"/>
            <a:r>
              <a:t>If you finish early, begin reading about the </a:t>
            </a:r>
            <a:r>
              <a:rPr>
                <a:hlinkClick r:id="rId3"/>
              </a:rPr>
              <a:t>Bands In Town API</a:t>
            </a:r>
            <a:r>
              <a:t>. Try to understand how to search for a specific artist.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8. Instructor Do: Review Activity (10:17 AM - 10:27 AM)</a:t>
            </a:r>
          </a:p>
        </p:txBody>
      </p:sp>
      <p:sp>
        <p:nvSpPr>
          <p:cNvPr id="3" name="Content Placeholder 2"/>
          <p:cNvSpPr>
            <a:spLocks noGrp="1"/>
          </p:cNvSpPr>
          <p:nvPr>
            <p:ph idx="1"/>
          </p:nvPr>
        </p:nvSpPr>
        <p:spPr/>
        <p:txBody>
          <a:bodyPr/>
          <a:lstStyle/>
          <a:p>
            <a:pPr lvl="1"/>
            <a:r>
              <a:t>Next, review the solution provided in </a:t>
            </a:r>
            <a:r>
              <a:rPr>
                <a:hlinkClick r:id="rId2"/>
              </a:rPr>
              <a:t>07-MovieButtonLayout/Solved/movie-button-layout-solved.html</a:t>
            </a:r>
            <a:r>
              <a:t>. In discussing the solution be sure to point out:</a:t>
            </a:r>
          </a:p>
          <a:p>
            <a:pPr lvl="2"/>
            <a:r>
              <a:t>That the </a:t>
            </a:r>
            <a:r>
              <a:rPr sz="1800">
                <a:latin typeface="Courier"/>
              </a:rPr>
              <a:t>renderButtons</a:t>
            </a:r>
            <a:r>
              <a:t> function is looping through the </a:t>
            </a:r>
            <a:r>
              <a:rPr sz="1800">
                <a:latin typeface="Courier"/>
              </a:rPr>
              <a:t>movies</a:t>
            </a:r>
            <a:r>
              <a:t> array and creating a jQuery element for each.</a:t>
            </a:r>
          </a:p>
          <a:p>
            <a:pPr lvl="2"/>
            <a:r>
              <a:t>Pay special attention to the syntax for jQuery’s creation of dynamic elements.</a:t>
            </a:r>
          </a:p>
          <a:p>
            <a:pPr lvl="2"/>
            <a:r>
              <a:t>Point out that the </a:t>
            </a:r>
            <a:r>
              <a:rPr sz="1800">
                <a:latin typeface="Courier"/>
              </a:rPr>
              <a:t>.on("click")</a:t>
            </a:r>
            <a:r>
              <a:t> event tied to the button is what triggers re-rendering of the movies array</a:t>
            </a:r>
          </a:p>
          <a:p>
            <a:pPr lvl="2"/>
            <a:r>
              <a:t>Ask students why the </a:t>
            </a:r>
            <a:r>
              <a:rPr sz="1800">
                <a:latin typeface="Courier"/>
              </a:rPr>
              <a:t>#buttons-view</a:t>
            </a:r>
            <a:r>
              <a:t> needed to be emptied in the </a:t>
            </a:r>
            <a:r>
              <a:rPr sz="1800">
                <a:latin typeface="Courier"/>
              </a:rPr>
              <a:t>renderButtons</a:t>
            </a:r>
            <a:r>
              <a:t> function(Answer: otherwise content will get replicated each time you click a button).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9. Students Do: Log Movie JSON &amp; Click JSON Data Attribute (10:27 AM - 10:47 AM)</a:t>
            </a:r>
          </a:p>
        </p:txBody>
      </p:sp>
      <p:sp>
        <p:nvSpPr>
          <p:cNvPr id="3" name="Content Placeholder 2"/>
          <p:cNvSpPr>
            <a:spLocks noGrp="1"/>
          </p:cNvSpPr>
          <p:nvPr>
            <p:ph idx="1"/>
          </p:nvPr>
        </p:nvSpPr>
        <p:spPr/>
        <p:txBody>
          <a:bodyPr>
            <a:normAutofit fontScale="62500" lnSpcReduction="20000"/>
          </a:bodyPr>
          <a:lstStyle/>
          <a:p>
            <a:pPr lvl="1"/>
            <a:r>
              <a:t>Demonstrate </a:t>
            </a:r>
            <a:r>
              <a:rPr>
                <a:hlinkClick r:id="rId2"/>
              </a:rPr>
              <a:t>08-LogMovieName/Solved/log-movie-name-solved.html</a:t>
            </a:r>
            <a:r>
              <a:t> in the browser.</a:t>
            </a:r>
          </a:p>
          <a:p>
            <a:pPr lvl="2"/>
            <a:r>
              <a:t>Point out that, with this app, clicking any of the buttons — either new or old — will trigger an alert message listing out the movie name.</a:t>
            </a:r>
          </a:p>
          <a:p>
            <a:pPr lvl="1"/>
            <a:r>
              <a:t>Demonstrate </a:t>
            </a:r>
            <a:r>
              <a:rPr>
                <a:hlinkClick r:id="rId3"/>
              </a:rPr>
              <a:t>09-ClickJSON/Solved/click-json-solved.html</a:t>
            </a:r>
            <a:r>
              <a:t> in the browser.</a:t>
            </a:r>
          </a:p>
          <a:p>
            <a:pPr lvl="2"/>
            <a:r>
              <a:t>Point out that, with this app, clicking any of the buttons — either new or old — will cause a JSON dump of the movie to appear. Be sure to point out that the code works for both the original buttons </a:t>
            </a:r>
            <a:r>
              <a:rPr i="1"/>
              <a:t>and</a:t>
            </a:r>
            <a:r>
              <a:t> the newly created buttons.</a:t>
            </a:r>
          </a:p>
          <a:p>
            <a:pPr lvl="1"/>
            <a:r>
              <a:t>Slack out the following files and instructions.</a:t>
            </a:r>
          </a:p>
          <a:p>
            <a:pPr lvl="1"/>
            <a:r>
              <a:rPr b="1"/>
              <a:t>File:</a:t>
            </a:r>
          </a:p>
          <a:p>
            <a:pPr lvl="2"/>
            <a:r>
              <a:rPr>
                <a:hlinkClick r:id="rId4"/>
              </a:rPr>
              <a:t>08-LogMovieName/Unsolved/log-movie-name.html</a:t>
            </a:r>
          </a:p>
          <a:p>
            <a:pPr lvl="2"/>
            <a:r>
              <a:rPr>
                <a:hlinkClick r:id="rId5"/>
              </a:rPr>
              <a:t>09-ClickJSON/Unsolved/click-json.html</a:t>
            </a:r>
          </a:p>
          <a:p>
            <a:pPr lvl="1"/>
            <a:r>
              <a:rPr b="1"/>
              <a:t>Instructions:</a:t>
            </a:r>
          </a:p>
          <a:p>
            <a:pPr lvl="2"/>
            <a:r>
              <a:t>Using the starter code provided, create the missing code snippets inside the </a:t>
            </a:r>
            <a:r>
              <a:rPr sz="1800">
                <a:latin typeface="Courier"/>
              </a:rPr>
              <a:t>alertMovieName</a:t>
            </a:r>
            <a:r>
              <a:t> function necessary to capture the movie name for both the original and new buttons.</a:t>
            </a:r>
          </a:p>
          <a:p>
            <a:pPr lvl="2"/>
            <a:r>
              <a:t>Using the Starter code provided, create the missing code snippets inside the </a:t>
            </a:r>
            <a:r>
              <a:rPr sz="1800">
                <a:latin typeface="Courier"/>
              </a:rPr>
              <a:t>displayMovieInfo()</a:t>
            </a:r>
            <a:r>
              <a:t> function necessary to display JSON data about each movie.</a:t>
            </a:r>
          </a:p>
          <a:p>
            <a:pPr lvl="2"/>
            <a:r>
              <a:t>HINT: You should use HTML </a:t>
            </a:r>
            <a:r>
              <a:rPr sz="1800">
                <a:latin typeface="Courier"/>
              </a:rPr>
              <a:t>data-</a:t>
            </a:r>
            <a:r>
              <a:t> attributes.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10. Instructor Do: Review Activity (10:47 AM - 10:57 AM)</a:t>
            </a:r>
          </a:p>
        </p:txBody>
      </p:sp>
      <p:sp>
        <p:nvSpPr>
          <p:cNvPr id="3" name="Content Placeholder 2"/>
          <p:cNvSpPr>
            <a:spLocks noGrp="1"/>
          </p:cNvSpPr>
          <p:nvPr>
            <p:ph idx="1"/>
          </p:nvPr>
        </p:nvSpPr>
        <p:spPr/>
        <p:txBody>
          <a:bodyPr>
            <a:normAutofit fontScale="85000" lnSpcReduction="10000"/>
          </a:bodyPr>
          <a:lstStyle/>
          <a:p>
            <a:pPr lvl="1"/>
            <a:r>
              <a:t>Review the solution provided in </a:t>
            </a:r>
            <a:r>
              <a:rPr>
                <a:hlinkClick r:id="rId2"/>
              </a:rPr>
              <a:t>08-LogMovieName/Solved</a:t>
            </a:r>
            <a:r>
              <a:t>.</a:t>
            </a:r>
          </a:p>
          <a:p>
            <a:pPr lvl="1"/>
            <a:r>
              <a:t>Review the solution to the last activity provided in </a:t>
            </a:r>
            <a:r>
              <a:rPr>
                <a:hlinkClick r:id="rId3"/>
              </a:rPr>
              <a:t>09-ClickJSON/Solved/click-json-solved.html</a:t>
            </a:r>
            <a:r>
              <a:t>.</a:t>
            </a:r>
          </a:p>
          <a:p>
            <a:pPr lvl="2"/>
            <a:r>
              <a:t>Be sure to emphasize how we used the same </a:t>
            </a:r>
            <a:r>
              <a:rPr sz="1800">
                <a:latin typeface="Courier"/>
              </a:rPr>
              <a:t>stringify</a:t>
            </a:r>
            <a:r>
              <a:t> method in both solutions.</a:t>
            </a:r>
          </a:p>
          <a:p>
            <a:pPr lvl="1"/>
            <a:r>
              <a:t>In your discussion, be sure to point out</a:t>
            </a:r>
          </a:p>
          <a:p>
            <a:pPr lvl="2"/>
            <a:r>
              <a:t>How we used data attributes to retrieve the “name” of each movie;</a:t>
            </a:r>
          </a:p>
          <a:p>
            <a:pPr lvl="2">
              <a:buNone/>
            </a:pPr>
            <a:r>
              <a:t>4-ConsoleLog_1</a:t>
            </a:r>
          </a:p>
          <a:p>
            <a:pPr lvl="1"/>
            <a:r>
              <a:t>Also point out how we used an alternative </a:t>
            </a:r>
            <a:r>
              <a:rPr sz="1800">
                <a:latin typeface="Courier"/>
              </a:rPr>
              <a:t>.on("click")</a:t>
            </a:r>
            <a:r>
              <a:t> event. Instead of using an </a:t>
            </a:r>
            <a:r>
              <a:rPr sz="1800">
                <a:latin typeface="Courier"/>
              </a:rPr>
              <a:t>.on("click")</a:t>
            </a:r>
            <a:r>
              <a:t> event associated with our buttons, we created one that was associated with the </a:t>
            </a:r>
            <a:r>
              <a:rPr sz="1800">
                <a:latin typeface="Courier"/>
              </a:rPr>
              <a:t>document</a:t>
            </a:r>
            <a:r>
              <a:t>. This was necessary to ensure that the dynamically created elements were bound to jQuery.</a:t>
            </a:r>
          </a:p>
          <a:p>
            <a:pPr lvl="2"/>
            <a:r>
              <a:t>Demonstrate how the app would function with both sets of event syntax.</a:t>
            </a:r>
          </a:p>
          <a:p>
            <a:pPr lvl="2">
              <a:buNone/>
            </a:pPr>
            <a:r>
              <a:t>4-ConsoleLog_2</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11. BREAK (10:57 AM - 11:12 AM)</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12. Students Do: Complete Working Movie App (11:12 AM - 11:37 AM)</a:t>
            </a:r>
          </a:p>
        </p:txBody>
      </p:sp>
      <p:sp>
        <p:nvSpPr>
          <p:cNvPr id="3" name="Content Placeholder 2"/>
          <p:cNvSpPr>
            <a:spLocks noGrp="1"/>
          </p:cNvSpPr>
          <p:nvPr>
            <p:ph idx="1"/>
          </p:nvPr>
        </p:nvSpPr>
        <p:spPr/>
        <p:txBody>
          <a:bodyPr>
            <a:normAutofit fontScale="85000" lnSpcReduction="10000"/>
          </a:bodyPr>
          <a:lstStyle/>
          <a:p>
            <a:pPr lvl="1"/>
            <a:r>
              <a:t>Finally, open the working file: </a:t>
            </a:r>
            <a:r>
              <a:rPr>
                <a:hlinkClick r:id="rId2"/>
              </a:rPr>
              <a:t>10-WorkingMovieApp/Solved/working-movie-app-solved.html</a:t>
            </a:r>
            <a:r>
              <a:t> in your browser and demonstrate what the final application will look like.</a:t>
            </a:r>
          </a:p>
          <a:p>
            <a:pPr lvl="1"/>
            <a:r>
              <a:t>Then slack out the following folder and instructions.</a:t>
            </a:r>
          </a:p>
          <a:p>
            <a:pPr lvl="1"/>
            <a:r>
              <a:rPr b="1"/>
              <a:t>Folder:</a:t>
            </a:r>
          </a:p>
          <a:p>
            <a:pPr lvl="2"/>
            <a:r>
              <a:rPr>
                <a:hlinkClick r:id="rId3"/>
              </a:rPr>
              <a:t>10-WorkingMovieApp/Unsolved</a:t>
            </a:r>
          </a:p>
          <a:p>
            <a:pPr lvl="1"/>
            <a:r>
              <a:rPr b="1"/>
              <a:t>Instructions:</a:t>
            </a:r>
          </a:p>
          <a:p>
            <a:pPr lvl="2"/>
            <a:r>
              <a:t>Using either version of the starter code provided to you, complete the application so that various snippets of information about your movie are displayed underneath. As a suggestion, display at least each of the following:</a:t>
            </a:r>
          </a:p>
          <a:p>
            <a:pPr lvl="3"/>
            <a:r>
              <a:t>Movie Poster</a:t>
            </a:r>
          </a:p>
          <a:p>
            <a:pPr lvl="3"/>
            <a:r>
              <a:t>Rating</a:t>
            </a:r>
          </a:p>
          <a:p>
            <a:pPr lvl="3"/>
            <a:r>
              <a:t>Release Date</a:t>
            </a:r>
          </a:p>
          <a:p>
            <a:pPr lvl="3"/>
            <a:r>
              <a:t>Plot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13. Instructor Do: Review Activity (11:37 AM - 11:42 AM)</a:t>
            </a:r>
          </a:p>
        </p:txBody>
      </p:sp>
      <p:sp>
        <p:nvSpPr>
          <p:cNvPr id="3" name="Content Placeholder 2"/>
          <p:cNvSpPr>
            <a:spLocks noGrp="1"/>
          </p:cNvSpPr>
          <p:nvPr>
            <p:ph idx="1"/>
          </p:nvPr>
        </p:nvSpPr>
        <p:spPr/>
        <p:txBody>
          <a:bodyPr/>
          <a:lstStyle/>
          <a:p>
            <a:pPr lvl="1"/>
            <a:r>
              <a:t>Review the final application’s code as shown in </a:t>
            </a:r>
            <a:r>
              <a:rPr>
                <a:hlinkClick r:id="rId2"/>
              </a:rPr>
              <a:t>10-WorkingMovieApp/Solved</a:t>
            </a:r>
            <a:r>
              <a:t>.</a:t>
            </a:r>
          </a:p>
          <a:p>
            <a:pPr lvl="1"/>
            <a:r>
              <a:t>Point out how this application’s code basically consists of an AJAX call which retrieves data from the OMDb API, parses it, then displays it inside of an HTML element.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5-WorkingApp_1.png"/>
          <p:cNvPicPr>
            <a:picLocks noGrp="1" noChangeAspect="1"/>
          </p:cNvPicPr>
          <p:nvPr/>
        </p:nvPicPr>
        <p:blipFill>
          <a:blip r:embed="rId2"/>
          <a:stretch>
            <a:fillRect/>
          </a:stretch>
        </p:blipFill>
        <p:spPr bwMode="auto">
          <a:xfrm>
            <a:off x="4826000" y="2006600"/>
            <a:ext cx="2844800" cy="2933700"/>
          </a:xfrm>
          <a:prstGeom prst="rect">
            <a:avLst/>
          </a:prstGeom>
          <a:noFill/>
          <a:ln w="9525">
            <a:noFill/>
            <a:headEnd/>
            <a:tailEnd/>
          </a:ln>
        </p:spPr>
      </p:pic>
      <p:sp>
        <p:nvSpPr>
          <p:cNvPr id="3" name="TextBox 3"/>
          <p:cNvSpPr txBox="1"/>
          <p:nvPr/>
        </p:nvSpPr>
        <p:spPr>
          <a:xfrm>
            <a:off x="1447800" y="4940300"/>
            <a:ext cx="9601200" cy="508000"/>
          </a:xfrm>
          <a:prstGeom prst="rect">
            <a:avLst/>
          </a:prstGeom>
          <a:noFill/>
        </p:spPr>
        <p:txBody>
          <a:bodyPr/>
          <a:lstStyle/>
          <a:p>
            <a:pPr marL="0" lvl="0" indent="0" algn="ctr">
              <a:buNone/>
            </a:pPr>
            <a:r>
              <a:t>5-WorkingApp_1</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5-WorkingApp_2.png"/>
          <p:cNvPicPr>
            <a:picLocks noGrp="1" noChangeAspect="1"/>
          </p:cNvPicPr>
          <p:nvPr/>
        </p:nvPicPr>
        <p:blipFill>
          <a:blip r:embed="rId2"/>
          <a:stretch>
            <a:fillRect/>
          </a:stretch>
        </p:blipFill>
        <p:spPr bwMode="auto">
          <a:xfrm>
            <a:off x="4660900" y="2006600"/>
            <a:ext cx="3187700" cy="2933700"/>
          </a:xfrm>
          <a:prstGeom prst="rect">
            <a:avLst/>
          </a:prstGeom>
          <a:noFill/>
          <a:ln w="9525">
            <a:noFill/>
            <a:headEnd/>
            <a:tailEnd/>
          </a:ln>
        </p:spPr>
      </p:pic>
      <p:sp>
        <p:nvSpPr>
          <p:cNvPr id="3" name="TextBox 3"/>
          <p:cNvSpPr txBox="1"/>
          <p:nvPr/>
        </p:nvSpPr>
        <p:spPr>
          <a:xfrm>
            <a:off x="1447800" y="4940300"/>
            <a:ext cx="9601200" cy="508000"/>
          </a:xfrm>
          <a:prstGeom prst="rect">
            <a:avLst/>
          </a:prstGeom>
          <a:noFill/>
        </p:spPr>
        <p:txBody>
          <a:bodyPr/>
          <a:lstStyle/>
          <a:p>
            <a:pPr marL="0" lvl="0" indent="0" algn="ctr">
              <a:buNone/>
            </a:pPr>
            <a:r>
              <a:t>5-WorkingApp_2</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22. Instructor Do: Homework Intro (9:30 PM - 9:35 PM)</a:t>
            </a:r>
          </a:p>
        </p:txBody>
      </p:sp>
      <p:sp>
        <p:nvSpPr>
          <p:cNvPr id="3" name="Content Placeholder 2"/>
          <p:cNvSpPr>
            <a:spLocks noGrp="1"/>
          </p:cNvSpPr>
          <p:nvPr>
            <p:ph idx="1"/>
          </p:nvPr>
        </p:nvSpPr>
        <p:spPr/>
        <p:txBody>
          <a:bodyPr/>
          <a:lstStyle/>
          <a:p>
            <a:pPr lvl="1"/>
            <a:r>
              <a:t>Go over the upcoming homework assignment. You can play the </a:t>
            </a:r>
            <a:r>
              <a:rPr>
                <a:hlinkClick r:id="rId2"/>
              </a:rPr>
              <a:t>homework demo</a:t>
            </a:r>
            <a:r>
              <a:t> file or showcase the final solution file in the browser.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0915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14. Students Do: Bands In Town App (11:42 AM - 12:02 PM)</a:t>
            </a:r>
          </a:p>
        </p:txBody>
      </p:sp>
      <p:sp>
        <p:nvSpPr>
          <p:cNvPr id="3" name="Content Placeholder 2"/>
          <p:cNvSpPr>
            <a:spLocks noGrp="1"/>
          </p:cNvSpPr>
          <p:nvPr>
            <p:ph idx="1"/>
          </p:nvPr>
        </p:nvSpPr>
        <p:spPr/>
        <p:txBody>
          <a:bodyPr>
            <a:normAutofit fontScale="77500" lnSpcReduction="20000"/>
          </a:bodyPr>
          <a:lstStyle/>
          <a:p>
            <a:pPr lvl="1"/>
            <a:r>
              <a:t>If you have any extra time, then proceed with the Bands In Town application.</a:t>
            </a:r>
          </a:p>
          <a:p>
            <a:pPr lvl="1"/>
            <a:r>
              <a:t>Slack out the following folder and instructions to students.</a:t>
            </a:r>
          </a:p>
          <a:p>
            <a:pPr lvl="1"/>
            <a:r>
              <a:rPr b="1"/>
              <a:t>Folder:</a:t>
            </a:r>
          </a:p>
          <a:p>
            <a:pPr lvl="2"/>
            <a:r>
              <a:rPr>
                <a:hlinkClick r:id="rId2"/>
              </a:rPr>
              <a:t>11-BandsInTownApp/Unsolved</a:t>
            </a:r>
          </a:p>
          <a:p>
            <a:pPr lvl="1"/>
            <a:r>
              <a:rPr b="1"/>
              <a:t>Instructions:</a:t>
            </a:r>
          </a:p>
          <a:p>
            <a:pPr lvl="2"/>
            <a:r>
              <a:t>Using the starter code provided to you, complete the application such that your code will search the Bands In Town API for the artist specified in the search box.</a:t>
            </a:r>
          </a:p>
          <a:p>
            <a:pPr lvl="2"/>
            <a:r>
              <a:t>Bands in Town is a service for finding out when and where bands and artists are scheduled to tour.</a:t>
            </a:r>
          </a:p>
          <a:p>
            <a:pPr lvl="2"/>
            <a:r>
              <a:t>Information on how to use query the Bands In Town API can be found </a:t>
            </a:r>
            <a:r>
              <a:rPr>
                <a:hlinkClick r:id="rId3"/>
              </a:rPr>
              <a:t>here</a:t>
            </a:r>
          </a:p>
          <a:p>
            <a:pPr lvl="2"/>
            <a:r>
              <a:t>Note: This is a free public API and you will not need to sign up for anything.</a:t>
            </a:r>
          </a:p>
          <a:p>
            <a:pPr lvl="2"/>
            <a:r>
              <a:rPr b="1"/>
              <a:t>HINT:</a:t>
            </a:r>
            <a:r>
              <a:t> Scroll down the API docs and study the examples. See if you can figure out how to query for an artist’s information. You will need to use the </a:t>
            </a:r>
            <a:r>
              <a:rPr sz="1800">
                <a:latin typeface="Courier"/>
              </a:rPr>
              <a:t>/artists/{artistname} endpoint</a:t>
            </a:r>
            <a:r>
              <a:t>.</a:t>
            </a:r>
          </a:p>
          <a:p>
            <a:pPr lvl="2"/>
            <a:r>
              <a:rPr b="1"/>
              <a:t>HINT:</a:t>
            </a:r>
            <a:r>
              <a:t> The </a:t>
            </a:r>
            <a:r>
              <a:rPr sz="1800">
                <a:latin typeface="Courier"/>
              </a:rPr>
              <a:t>app_id</a:t>
            </a:r>
            <a:r>
              <a:t> parameter described in the docs is required, but can be set to anything you wish.</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15. Instructor Do: Review Bands In Town App (12:02 PM - 12:07 PM)</a:t>
            </a:r>
          </a:p>
        </p:txBody>
      </p:sp>
      <p:sp>
        <p:nvSpPr>
          <p:cNvPr id="3" name="Content Placeholder 2"/>
          <p:cNvSpPr>
            <a:spLocks noGrp="1"/>
          </p:cNvSpPr>
          <p:nvPr>
            <p:ph idx="1"/>
          </p:nvPr>
        </p:nvSpPr>
        <p:spPr/>
        <p:txBody>
          <a:bodyPr/>
          <a:lstStyle/>
          <a:p>
            <a:pPr lvl="1"/>
            <a:r>
              <a:t>Review the Bands In Town code. Be sure to point out how the </a:t>
            </a:r>
            <a:r>
              <a:rPr sz="1800">
                <a:latin typeface="Courier"/>
              </a:rPr>
              <a:t>app_id</a:t>
            </a:r>
            <a:r>
              <a:t> is required but can be anything, and point out how the logged JSON response relates to the new HTML on the page.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6-BandsInTown-1.png"/>
          <p:cNvPicPr>
            <a:picLocks noGrp="1" noChangeAspect="1"/>
          </p:cNvPicPr>
          <p:nvPr/>
        </p:nvPicPr>
        <p:blipFill>
          <a:blip r:embed="rId2"/>
          <a:stretch>
            <a:fillRect/>
          </a:stretch>
        </p:blipFill>
        <p:spPr bwMode="auto">
          <a:xfrm>
            <a:off x="4495800" y="2006600"/>
            <a:ext cx="3505200" cy="2933700"/>
          </a:xfrm>
          <a:prstGeom prst="rect">
            <a:avLst/>
          </a:prstGeom>
          <a:noFill/>
          <a:ln w="9525">
            <a:noFill/>
            <a:headEnd/>
            <a:tailEnd/>
          </a:ln>
        </p:spPr>
      </p:pic>
      <p:sp>
        <p:nvSpPr>
          <p:cNvPr id="3" name="TextBox 3"/>
          <p:cNvSpPr txBox="1"/>
          <p:nvPr/>
        </p:nvSpPr>
        <p:spPr>
          <a:xfrm>
            <a:off x="1447800" y="4940300"/>
            <a:ext cx="9601200" cy="508000"/>
          </a:xfrm>
          <a:prstGeom prst="rect">
            <a:avLst/>
          </a:prstGeom>
          <a:noFill/>
        </p:spPr>
        <p:txBody>
          <a:bodyPr/>
          <a:lstStyle/>
          <a:p>
            <a:pPr marL="0" lvl="0" indent="0" algn="ctr">
              <a:buNone/>
            </a:pPr>
            <a:r>
              <a:t>6-BandsInTown_1</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6-BandsInTown-2.png"/>
          <p:cNvPicPr>
            <a:picLocks noGrp="1" noChangeAspect="1"/>
          </p:cNvPicPr>
          <p:nvPr/>
        </p:nvPicPr>
        <p:blipFill>
          <a:blip r:embed="rId2"/>
          <a:stretch>
            <a:fillRect/>
          </a:stretch>
        </p:blipFill>
        <p:spPr bwMode="auto">
          <a:xfrm>
            <a:off x="5372100" y="2006600"/>
            <a:ext cx="1752600" cy="2933700"/>
          </a:xfrm>
          <a:prstGeom prst="rect">
            <a:avLst/>
          </a:prstGeom>
          <a:noFill/>
          <a:ln w="9525">
            <a:noFill/>
            <a:headEnd/>
            <a:tailEnd/>
          </a:ln>
        </p:spPr>
      </p:pic>
      <p:sp>
        <p:nvSpPr>
          <p:cNvPr id="3" name="TextBox 3"/>
          <p:cNvSpPr txBox="1"/>
          <p:nvPr/>
        </p:nvSpPr>
        <p:spPr>
          <a:xfrm>
            <a:off x="1447800" y="4940300"/>
            <a:ext cx="9601200" cy="508000"/>
          </a:xfrm>
          <a:prstGeom prst="rect">
            <a:avLst/>
          </a:prstGeom>
          <a:noFill/>
        </p:spPr>
        <p:txBody>
          <a:bodyPr/>
          <a:lstStyle/>
          <a:p>
            <a:pPr marL="0" lvl="0" indent="0" algn="ctr">
              <a:buNone/>
            </a:pPr>
            <a:r>
              <a:t>6-BandsInTown_2</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Lesson Plan Feedback</a:t>
            </a:r>
          </a:p>
          <a:p>
            <a:pPr marL="0" lvl="0" indent="0">
              <a:buNone/>
            </a:pPr>
            <a:r>
              <a:t>How did today’s class go?</a:t>
            </a:r>
          </a:p>
          <a:p>
            <a:pPr marL="0" lvl="0" indent="0">
              <a:buNone/>
            </a:pPr>
            <a:r>
              <a:rPr>
                <a:hlinkClick r:id="rId2"/>
              </a:rPr>
              <a:t>Went Well</a:t>
            </a:r>
          </a:p>
          <a:p>
            <a:pPr marL="0" lvl="0" indent="0">
              <a:buNone/>
            </a:pPr>
            <a:r>
              <a:rPr>
                <a:hlinkClick r:id="rId3"/>
              </a:rPr>
              <a:t>Went Poorly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22. Students Do: Homework Intro (9:35 PM - 9:40 PM)</a:t>
            </a:r>
          </a:p>
        </p:txBody>
      </p:sp>
      <p:sp>
        <p:nvSpPr>
          <p:cNvPr id="3" name="Content Placeholder 2"/>
          <p:cNvSpPr>
            <a:spLocks noGrp="1"/>
          </p:cNvSpPr>
          <p:nvPr>
            <p:ph idx="1"/>
          </p:nvPr>
        </p:nvSpPr>
        <p:spPr/>
        <p:txBody>
          <a:bodyPr/>
          <a:lstStyle/>
          <a:p>
            <a:pPr lvl="1"/>
            <a:r>
              <a:t>If any time remains, have students create their own AJAX calls to the Giphy API. Have them try to create a website with buttons that launch searches for Gifs associated with specific terms.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12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23. Instructor Do: API Key Reminder For Next Class (9:40 PM - 9:41 PM)</a:t>
            </a:r>
          </a:p>
        </p:txBody>
      </p:sp>
      <p:sp>
        <p:nvSpPr>
          <p:cNvPr id="3" name="Content Placeholder 2"/>
          <p:cNvSpPr>
            <a:spLocks noGrp="1"/>
          </p:cNvSpPr>
          <p:nvPr>
            <p:ph idx="1"/>
          </p:nvPr>
        </p:nvSpPr>
        <p:spPr/>
        <p:txBody>
          <a:bodyPr/>
          <a:lstStyle/>
          <a:p>
            <a:pPr lvl="1"/>
            <a:r>
              <a:t>Next classes Weather in Bujumbura Activity will require students to use an API key from </a:t>
            </a:r>
            <a:r>
              <a:rPr>
                <a:hlinkClick r:id="rId2"/>
              </a:rPr>
              <a:t>OpenWeatherMap API</a:t>
            </a:r>
            <a:r>
              <a:t>. Please have them apply for one before our next class starts in order to have it approved and activated in time for the activity.</a:t>
            </a:r>
          </a:p>
          <a:p>
            <a:pPr marL="0" lvl="0" indent="0">
              <a:spcBef>
                <a:spcPts val="3000"/>
              </a:spcBef>
              <a:buNone/>
            </a:pPr>
            <a:r>
              <a:rPr b="1"/>
              <a:t>Lesson Plan Feedback</a:t>
            </a:r>
          </a:p>
          <a:p>
            <a:pPr marL="0" lvl="0" indent="0">
              <a:buNone/>
            </a:pPr>
            <a:r>
              <a:t>How did today’s class go?</a:t>
            </a:r>
          </a:p>
          <a:p>
            <a:pPr marL="0" lvl="0" indent="0">
              <a:buNone/>
            </a:pPr>
            <a:r>
              <a:rPr>
                <a:hlinkClick r:id="rId3"/>
              </a:rPr>
              <a:t>Went Well</a:t>
            </a:r>
          </a:p>
          <a:p>
            <a:pPr marL="0" lvl="0" indent="0">
              <a:buNone/>
            </a:pPr>
            <a:r>
              <a:rPr>
                <a:hlinkClick r:id="rId4"/>
              </a:rPr>
              <a:t>Went Poorly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67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1068" y="544283"/>
            <a:ext cx="9603275" cy="3450613"/>
          </a:xfrm>
        </p:spPr>
        <p:txBody>
          <a:bodyPr>
            <a:noAutofit/>
          </a:bodyPr>
          <a:lstStyle/>
          <a:p>
            <a:pPr marL="0" lvl="0" indent="0">
              <a:spcBef>
                <a:spcPts val="3000"/>
              </a:spcBef>
              <a:buNone/>
            </a:pPr>
            <a:r>
              <a:rPr sz="1200" b="1"/>
              <a:t>Pre-class Drills</a:t>
            </a:r>
          </a:p>
          <a:p>
            <a:pPr lvl="1"/>
            <a:r>
              <a:rPr sz="1200"/>
              <a:t>Let students know that it’s time for the preclass drill of the day. Remind them that interviewing is a skill that is in some ways separate from practical coding, and that they need to work hard to hone this skillset during this course. The class is designed to make them great developers, and these pre-class questions are designed to make them awesome interviewers.</a:t>
            </a:r>
          </a:p>
          <a:p>
            <a:pPr lvl="1"/>
            <a:r>
              <a:rPr sz="1200"/>
              <a:t>Encourage students to begin by pseudo-coding. Remind them that many companies are judging more on problem solving skills than coding chops, so having strong pseudo-coding skills to fall back on may just land them their dream job one day. You should encourage some white boarding from students (when relevant) and explain why it’s beneficial for them to do it in the classroom rather than wait for their first time to be during interviews, but move on if there are no volunteers. Discourage heavy pressure for students.</a:t>
            </a:r>
          </a:p>
          <a:p>
            <a:pPr lvl="1"/>
            <a:r>
              <a:rPr sz="1200"/>
              <a:t>20 min before class starts write the following problem on the board or Slack it out:</a:t>
            </a:r>
          </a:p>
          <a:p>
            <a:pPr lvl="1"/>
            <a:r>
              <a:rPr sz="1200"/>
              <a:t>Run the following code and explain the output:</a:t>
            </a:r>
          </a:p>
          <a:p>
            <a:pPr marL="1270000" lvl="0" indent="0">
              <a:buNone/>
            </a:pPr>
            <a:r>
              <a:rPr sz="1200" b="1">
                <a:solidFill>
                  <a:srgbClr val="007020"/>
                </a:solidFill>
                <a:latin typeface="Courier"/>
              </a:rPr>
              <a:t>var</a:t>
            </a:r>
            <a:r>
              <a:rPr sz="1200">
                <a:latin typeface="Courier"/>
              </a:rPr>
              <a:t> sample </a:t>
            </a:r>
            <a:r>
              <a:rPr sz="1200">
                <a:solidFill>
                  <a:srgbClr val="666666"/>
                </a:solidFill>
                <a:latin typeface="Courier"/>
              </a:rPr>
              <a:t>=</a:t>
            </a:r>
            <a:r>
              <a:rPr sz="1200">
                <a:latin typeface="Courier"/>
              </a:rPr>
              <a:t> </a:t>
            </a:r>
            <a:r>
              <a:rPr sz="1200" b="1">
                <a:solidFill>
                  <a:srgbClr val="007020"/>
                </a:solidFill>
                <a:latin typeface="Courier"/>
              </a:rPr>
              <a:t>function</a:t>
            </a:r>
            <a:r>
              <a:rPr sz="1200">
                <a:latin typeface="Courier"/>
              </a:rPr>
              <a:t>()</a:t>
            </a:r>
            <a:r>
              <a:rPr sz="1200">
                <a:solidFill>
                  <a:srgbClr val="666666"/>
                </a:solidFill>
                <a:latin typeface="Courier"/>
              </a:rPr>
              <a:t>{</a:t>
            </a:r>
            <a:br>
              <a:rPr sz="1200"/>
            </a:br>
            <a:r>
              <a:rPr sz="1200">
                <a:latin typeface="Courier"/>
              </a:rPr>
              <a:t>    </a:t>
            </a:r>
            <a:r>
              <a:rPr sz="1200" b="1">
                <a:solidFill>
                  <a:srgbClr val="007020"/>
                </a:solidFill>
                <a:latin typeface="Courier"/>
              </a:rPr>
              <a:t>var</a:t>
            </a:r>
            <a:r>
              <a:rPr sz="1200">
                <a:latin typeface="Courier"/>
              </a:rPr>
              <a:t> a </a:t>
            </a:r>
            <a:r>
              <a:rPr sz="1200">
                <a:solidFill>
                  <a:srgbClr val="666666"/>
                </a:solidFill>
                <a:latin typeface="Courier"/>
              </a:rPr>
              <a:t>=</a:t>
            </a:r>
            <a:r>
              <a:rPr sz="1200">
                <a:latin typeface="Courier"/>
              </a:rPr>
              <a:t> b </a:t>
            </a:r>
            <a:r>
              <a:rPr sz="1200">
                <a:solidFill>
                  <a:srgbClr val="666666"/>
                </a:solidFill>
                <a:latin typeface="Courier"/>
              </a:rPr>
              <a:t>=</a:t>
            </a:r>
            <a:r>
              <a:rPr sz="1200">
                <a:latin typeface="Courier"/>
              </a:rPr>
              <a:t> </a:t>
            </a:r>
            <a:r>
              <a:rPr sz="1200">
                <a:solidFill>
                  <a:srgbClr val="40A070"/>
                </a:solidFill>
                <a:latin typeface="Courier"/>
              </a:rPr>
              <a:t>3</a:t>
            </a:r>
            <a:r>
              <a:rPr sz="1200">
                <a:solidFill>
                  <a:srgbClr val="666666"/>
                </a:solidFill>
                <a:latin typeface="Courier"/>
              </a:rPr>
              <a:t>;</a:t>
            </a:r>
            <a:br>
              <a:rPr sz="1200"/>
            </a:br>
            <a:r>
              <a:rPr sz="1200">
                <a:solidFill>
                  <a:srgbClr val="666666"/>
                </a:solidFill>
                <a:latin typeface="Courier"/>
              </a:rPr>
              <a:t>}</a:t>
            </a:r>
            <a:br>
              <a:rPr sz="1200"/>
            </a:br>
            <a:r>
              <a:rPr sz="1200">
                <a:solidFill>
                  <a:srgbClr val="7D9029"/>
                </a:solidFill>
                <a:latin typeface="Courier"/>
              </a:rPr>
              <a:t>sample</a:t>
            </a:r>
            <a:r>
              <a:rPr sz="1200">
                <a:latin typeface="Courier"/>
              </a:rPr>
              <a:t>()</a:t>
            </a:r>
            <a:r>
              <a:rPr sz="1200">
                <a:solidFill>
                  <a:srgbClr val="666666"/>
                </a:solidFill>
                <a:latin typeface="Courier"/>
              </a:rPr>
              <a:t>;</a:t>
            </a:r>
            <a:br>
              <a:rPr sz="1200"/>
            </a:br>
            <a:r>
              <a:rPr sz="1200">
                <a:solidFill>
                  <a:srgbClr val="19177C"/>
                </a:solidFill>
                <a:latin typeface="Courier"/>
              </a:rPr>
              <a:t>console</a:t>
            </a:r>
            <a:r>
              <a:rPr sz="1200">
                <a:latin typeface="Courier"/>
              </a:rPr>
              <a:t>.</a:t>
            </a:r>
            <a:r>
              <a:rPr sz="1200">
                <a:solidFill>
                  <a:srgbClr val="7D9029"/>
                </a:solidFill>
                <a:latin typeface="Courier"/>
              </a:rPr>
              <a:t>log</a:t>
            </a:r>
            <a:r>
              <a:rPr sz="1200">
                <a:latin typeface="Courier"/>
              </a:rPr>
              <a:t>(</a:t>
            </a:r>
            <a:r>
              <a:rPr sz="1200">
                <a:solidFill>
                  <a:srgbClr val="4070A0"/>
                </a:solidFill>
                <a:latin typeface="Courier"/>
              </a:rPr>
              <a:t>"Is a defined?"</a:t>
            </a:r>
            <a:r>
              <a:rPr sz="1200">
                <a:solidFill>
                  <a:srgbClr val="666666"/>
                </a:solidFill>
                <a:latin typeface="Courier"/>
              </a:rPr>
              <a:t>,</a:t>
            </a:r>
            <a:r>
              <a:rPr sz="1200">
                <a:latin typeface="Courier"/>
              </a:rPr>
              <a:t> </a:t>
            </a:r>
            <a:r>
              <a:rPr sz="1200" b="1">
                <a:solidFill>
                  <a:srgbClr val="007020"/>
                </a:solidFill>
                <a:latin typeface="Courier"/>
              </a:rPr>
              <a:t>typeof</a:t>
            </a:r>
            <a:r>
              <a:rPr sz="1200">
                <a:latin typeface="Courier"/>
              </a:rPr>
              <a:t> a </a:t>
            </a:r>
            <a:r>
              <a:rPr sz="1200">
                <a:solidFill>
                  <a:srgbClr val="666666"/>
                </a:solidFill>
                <a:latin typeface="Courier"/>
              </a:rPr>
              <a:t>!==</a:t>
            </a:r>
            <a:r>
              <a:rPr sz="1200">
                <a:latin typeface="Courier"/>
              </a:rPr>
              <a:t> </a:t>
            </a:r>
            <a:r>
              <a:rPr sz="1200">
                <a:solidFill>
                  <a:srgbClr val="4070A0"/>
                </a:solidFill>
                <a:latin typeface="Courier"/>
              </a:rPr>
              <a:t>"undefined"</a:t>
            </a:r>
            <a:r>
              <a:rPr sz="1200">
                <a:latin typeface="Courier"/>
              </a:rPr>
              <a:t>)</a:t>
            </a:r>
            <a:r>
              <a:rPr sz="1200">
                <a:solidFill>
                  <a:srgbClr val="666666"/>
                </a:solidFill>
                <a:latin typeface="Courier"/>
              </a:rPr>
              <a:t>;</a:t>
            </a:r>
            <a:br>
              <a:rPr sz="1200"/>
            </a:br>
            <a:r>
              <a:rPr sz="1200">
                <a:solidFill>
                  <a:srgbClr val="19177C"/>
                </a:solidFill>
                <a:latin typeface="Courier"/>
              </a:rPr>
              <a:t>console</a:t>
            </a:r>
            <a:r>
              <a:rPr sz="1200">
                <a:latin typeface="Courier"/>
              </a:rPr>
              <a:t>.</a:t>
            </a:r>
            <a:r>
              <a:rPr sz="1200">
                <a:solidFill>
                  <a:srgbClr val="7D9029"/>
                </a:solidFill>
                <a:latin typeface="Courier"/>
              </a:rPr>
              <a:t>log</a:t>
            </a:r>
            <a:r>
              <a:rPr sz="1200">
                <a:latin typeface="Courier"/>
              </a:rPr>
              <a:t>(</a:t>
            </a:r>
            <a:r>
              <a:rPr sz="1200">
                <a:solidFill>
                  <a:srgbClr val="4070A0"/>
                </a:solidFill>
                <a:latin typeface="Courier"/>
              </a:rPr>
              <a:t>"Is b defined?"</a:t>
            </a:r>
            <a:r>
              <a:rPr sz="1200">
                <a:solidFill>
                  <a:srgbClr val="666666"/>
                </a:solidFill>
                <a:latin typeface="Courier"/>
              </a:rPr>
              <a:t>,</a:t>
            </a:r>
            <a:r>
              <a:rPr sz="1200">
                <a:latin typeface="Courier"/>
              </a:rPr>
              <a:t> </a:t>
            </a:r>
            <a:r>
              <a:rPr sz="1200" b="1">
                <a:solidFill>
                  <a:srgbClr val="007020"/>
                </a:solidFill>
                <a:latin typeface="Courier"/>
              </a:rPr>
              <a:t>typeof</a:t>
            </a:r>
            <a:r>
              <a:rPr sz="1200">
                <a:latin typeface="Courier"/>
              </a:rPr>
              <a:t> b </a:t>
            </a:r>
            <a:r>
              <a:rPr sz="1200">
                <a:solidFill>
                  <a:srgbClr val="666666"/>
                </a:solidFill>
                <a:latin typeface="Courier"/>
              </a:rPr>
              <a:t>!==</a:t>
            </a:r>
            <a:r>
              <a:rPr sz="1200">
                <a:latin typeface="Courier"/>
              </a:rPr>
              <a:t> </a:t>
            </a:r>
            <a:r>
              <a:rPr sz="1200">
                <a:solidFill>
                  <a:srgbClr val="4070A0"/>
                </a:solidFill>
                <a:latin typeface="Courier"/>
              </a:rPr>
              <a:t>"undefined"</a:t>
            </a:r>
            <a:r>
              <a:rPr sz="1200">
                <a:latin typeface="Courier"/>
              </a:rPr>
              <a:t>)</a:t>
            </a:r>
            <a:r>
              <a:rPr sz="1200">
                <a:solidFill>
                  <a:srgbClr val="666666"/>
                </a:solidFill>
                <a:latin typeface="Courier"/>
              </a:rPr>
              <a:t>;</a:t>
            </a:r>
          </a:p>
          <a:p>
            <a:pPr lvl="1"/>
            <a:r>
              <a:rPr sz="1200"/>
              <a:t>Tell students that this is a bit different from the problems we’ve seen so far. Explain that:</a:t>
            </a:r>
          </a:p>
          <a:p>
            <a:pPr lvl="2"/>
            <a:r>
              <a:rPr sz="1200"/>
              <a:t>There are a few different types of interview problems that they’ll see as developers.</a:t>
            </a:r>
          </a:p>
          <a:p>
            <a:pPr lvl="2"/>
            <a:r>
              <a:rPr sz="1200"/>
              <a:t>Some focus on logic, like the ones we’ve seen so far, and some focus on measuring understanding of the language.</a:t>
            </a:r>
          </a:p>
          <a:p>
            <a:pPr lvl="2"/>
            <a:r>
              <a:rPr sz="1200"/>
              <a:t>JavaScript has a lot of quirks that make it unique from other languages. Understanding those quirks will make them stronger JavaScript developers.</a:t>
            </a:r>
          </a:p>
          <a:p>
            <a:pPr lvl="1"/>
            <a:r>
              <a:rPr sz="1200"/>
              <a:t>After 15 minutes explain the following points:</a:t>
            </a:r>
          </a:p>
          <a:p>
            <a:pPr lvl="2"/>
            <a:r>
              <a:rPr sz="1200">
                <a:latin typeface="Courier"/>
              </a:rPr>
              <a:t>var a = b = 3</a:t>
            </a:r>
            <a:r>
              <a:rPr sz="1200"/>
              <a:t> is equivalent to writing:</a:t>
            </a:r>
          </a:p>
          <a:p>
            <a:pPr marL="1270000" lvl="0" indent="0">
              <a:buNone/>
            </a:pPr>
            <a:r>
              <a:rPr sz="1200">
                <a:latin typeface="Courier"/>
              </a:rPr>
              <a:t>b </a:t>
            </a:r>
            <a:r>
              <a:rPr sz="1200">
                <a:solidFill>
                  <a:srgbClr val="666666"/>
                </a:solidFill>
                <a:latin typeface="Courier"/>
              </a:rPr>
              <a:t>=</a:t>
            </a:r>
            <a:r>
              <a:rPr sz="1200">
                <a:latin typeface="Courier"/>
              </a:rPr>
              <a:t> </a:t>
            </a:r>
            <a:r>
              <a:rPr sz="1200">
                <a:solidFill>
                  <a:srgbClr val="40A070"/>
                </a:solidFill>
                <a:latin typeface="Courier"/>
              </a:rPr>
              <a:t>3</a:t>
            </a:r>
            <a:r>
              <a:rPr sz="1200">
                <a:solidFill>
                  <a:srgbClr val="666666"/>
                </a:solidFill>
                <a:latin typeface="Courier"/>
              </a:rPr>
              <a:t>;</a:t>
            </a:r>
            <a:br>
              <a:rPr sz="1200"/>
            </a:br>
            <a:r>
              <a:rPr sz="1200" b="1">
                <a:solidFill>
                  <a:srgbClr val="007020"/>
                </a:solidFill>
                <a:latin typeface="Courier"/>
              </a:rPr>
              <a:t>var</a:t>
            </a:r>
            <a:r>
              <a:rPr sz="1200">
                <a:latin typeface="Courier"/>
              </a:rPr>
              <a:t> a </a:t>
            </a:r>
            <a:r>
              <a:rPr sz="1200">
                <a:solidFill>
                  <a:srgbClr val="666666"/>
                </a:solidFill>
                <a:latin typeface="Courier"/>
              </a:rPr>
              <a:t>=</a:t>
            </a:r>
            <a:r>
              <a:rPr sz="1200">
                <a:latin typeface="Courier"/>
              </a:rPr>
              <a:t> b</a:t>
            </a:r>
            <a:r>
              <a:rPr sz="1200">
                <a:solidFill>
                  <a:srgbClr val="666666"/>
                </a:solidFill>
                <a:latin typeface="Courier"/>
              </a:rPr>
              <a:t>;</a:t>
            </a:r>
            <a:r>
              <a:rPr sz="1200">
                <a:latin typeface="Courier"/>
              </a:rPr>
              <a:t> </a:t>
            </a:r>
          </a:p>
          <a:p>
            <a:pPr lvl="2"/>
            <a:r>
              <a:rPr sz="1200"/>
              <a:t>This means that </a:t>
            </a:r>
            <a:r>
              <a:rPr sz="1200">
                <a:latin typeface="Courier"/>
              </a:rPr>
              <a:t>b</a:t>
            </a:r>
            <a:r>
              <a:rPr sz="1200"/>
              <a:t> is created globally (unless you use strict mode) because there is no </a:t>
            </a:r>
            <a:r>
              <a:rPr sz="1200">
                <a:latin typeface="Courier"/>
              </a:rPr>
              <a:t>var</a:t>
            </a:r>
            <a:r>
              <a:rPr sz="1200"/>
              <a:t> keyword in the variable definition.</a:t>
            </a:r>
          </a:p>
          <a:p>
            <a:pPr lvl="2"/>
            <a:r>
              <a:rPr sz="1200"/>
              <a:t>After </a:t>
            </a:r>
            <a:r>
              <a:rPr sz="1200">
                <a:latin typeface="Courier"/>
              </a:rPr>
              <a:t>b</a:t>
            </a:r>
            <a:r>
              <a:rPr sz="1200"/>
              <a:t> is created globally, </a:t>
            </a:r>
            <a:r>
              <a:rPr sz="1200">
                <a:latin typeface="Courier"/>
              </a:rPr>
              <a:t>b</a:t>
            </a:r>
            <a:r>
              <a:rPr sz="1200"/>
              <a:t> is assigned the value 3. Then </a:t>
            </a:r>
            <a:r>
              <a:rPr sz="1200">
                <a:latin typeface="Courier"/>
              </a:rPr>
              <a:t>a</a:t>
            </a:r>
            <a:r>
              <a:rPr sz="1200"/>
              <a:t> is created locally inside the function and assigned the value of </a:t>
            </a:r>
            <a:r>
              <a:rPr sz="1200">
                <a:latin typeface="Courier"/>
              </a:rPr>
              <a:t>b</a:t>
            </a:r>
            <a:r>
              <a:rPr sz="1200"/>
              <a:t>, which is 3.</a:t>
            </a:r>
          </a:p>
          <a:p>
            <a:pPr lvl="2"/>
            <a:r>
              <a:rPr sz="1200"/>
              <a:t>Because </a:t>
            </a:r>
            <a:r>
              <a:rPr sz="1200">
                <a:latin typeface="Courier"/>
              </a:rPr>
              <a:t>a</a:t>
            </a:r>
            <a:r>
              <a:rPr sz="1200"/>
              <a:t> is created locally, it doesn’t exist outside the function.</a:t>
            </a:r>
          </a:p>
          <a:p>
            <a:pPr lvl="1"/>
            <a:r>
              <a:rPr sz="1200"/>
              <a:t>Take a couple of student questions, if time permits, before moving on.</a:t>
            </a:r>
          </a:p>
          <a:p>
            <a:pPr marL="0" lvl="0" indent="0">
              <a:spcBef>
                <a:spcPts val="3000"/>
              </a:spcBef>
              <a:buNone/>
            </a:pPr>
            <a:r>
              <a:rPr sz="1200" b="1"/>
              <a:t>Overview</a:t>
            </a:r>
          </a:p>
          <a:p>
            <a:pPr marL="0" lvl="0" indent="0">
              <a:buNone/>
            </a:pPr>
            <a:r>
              <a:rPr sz="1200"/>
              <a:t>In this class, students will be building upon their knowledge of AJAX to retrieve data via the OMDb api and display data onto an HTML page.</a:t>
            </a:r>
          </a:p>
          <a:p>
            <a:pPr marL="0" lvl="0" indent="0">
              <a:buNone/>
            </a:pPr>
            <a:r>
              <a:rPr sz="1200">
                <a:latin typeface="Courier"/>
              </a:rPr>
              <a:t>Summary: Complete activities 5-11 in Unit 6</a:t>
            </a:r>
          </a:p>
          <a:p>
            <a:pPr marL="0" lvl="0" indent="0">
              <a:spcBef>
                <a:spcPts val="3000"/>
              </a:spcBef>
              <a:buNone/>
            </a:pPr>
            <a:r>
              <a:rPr sz="1200" b="1"/>
              <a:t>Instructor Priorities</a:t>
            </a:r>
          </a:p>
          <a:p>
            <a:pPr lvl="1"/>
            <a:r>
              <a:rPr sz="1200"/>
              <a:t>Instructor should offer a thorough overview of APIs, JSONs, and AJAX using the provided slides.</a:t>
            </a:r>
          </a:p>
          <a:p>
            <a:pPr lvl="1"/>
            <a:r>
              <a:rPr sz="1200"/>
              <a:t>Students should complete the Weather in Bujumbura Activity</a:t>
            </a:r>
          </a:p>
          <a:p>
            <a:pPr lvl="1"/>
            <a:r>
              <a:rPr sz="1200"/>
              <a:t>Students should complete the Working Movie App Activity</a:t>
            </a:r>
          </a:p>
          <a:p>
            <a:pPr lvl="1"/>
            <a:r>
              <a:rPr sz="1200"/>
              <a:t>Make sure students sign up and obtain THEIR OWN PERSONAL API KEY for any APIs we might use, as the publics keys that we provide could be deactivated at any time.</a:t>
            </a:r>
          </a:p>
          <a:p>
            <a:pPr marL="0" lvl="0" indent="0">
              <a:spcBef>
                <a:spcPts val="3000"/>
              </a:spcBef>
              <a:buNone/>
            </a:pPr>
            <a:r>
              <a:rPr sz="1200" b="1"/>
              <a:t>Instructor Notes</a:t>
            </a:r>
          </a:p>
          <a:p>
            <a:pPr lvl="1"/>
            <a:r>
              <a:rPr sz="1200"/>
              <a:t>Use the slideshow as an initial starting point for your conversation on APIs. Make sure that students see the power of APIs and understand how APIs provide a link between front-end (what they’ve learned so far) and backend (what they will soon be learning).</a:t>
            </a:r>
          </a:p>
          <a:p>
            <a:pPr lvl="1"/>
            <a:r>
              <a:rPr sz="1200"/>
              <a:t>Today’s activities will feel pretty challenging and confusing to the majority of your students. Use your best judgment and adjust as necessary. If you need to cut the Bands In Town exercise by all means do so. Offer ample support and let students know that things will “click” eventually – even if it doesn’t quite click just yet.</a:t>
            </a:r>
          </a:p>
          <a:p>
            <a:pPr lvl="1"/>
            <a:r>
              <a:rPr sz="1200"/>
              <a:t>Today’s Weather in Bujumbura Activity will require students to use an API key from </a:t>
            </a:r>
            <a:r>
              <a:rPr sz="1200">
                <a:hlinkClick r:id="rId2"/>
              </a:rPr>
              <a:t>OpenWeatherMap API</a:t>
            </a:r>
            <a:r>
              <a:rPr sz="1200"/>
              <a:t>. Please have them apply for one before class starts in order to have it approved and activated in time for the activity.</a:t>
            </a:r>
          </a:p>
          <a:p>
            <a:pPr lvl="1"/>
            <a:r>
              <a:rPr sz="1200"/>
              <a:t>TAs should reference </a:t>
            </a:r>
            <a:r>
              <a:rPr sz="1200">
                <a:hlinkClick r:id="rId3"/>
              </a:rPr>
              <a:t>02-Day-TimeTracker</a:t>
            </a:r>
            <a:r>
              <a:rPr sz="1200"/>
              <a:t> to help keep track of time during class.</a:t>
            </a:r>
          </a:p>
          <a:p>
            <a:pPr marL="0" lvl="0" indent="0">
              <a:spcBef>
                <a:spcPts val="3000"/>
              </a:spcBef>
              <a:buNone/>
            </a:pPr>
            <a:r>
              <a:rPr sz="1200" b="1"/>
              <a:t>Sample Class Video (Highly Recommended)</a:t>
            </a:r>
          </a:p>
          <a:p>
            <a:pPr lvl="1"/>
            <a:r>
              <a:rPr sz="1200"/>
              <a:t>To view an example class lecture visit (Note video may not reflect latest lesson plan): </a:t>
            </a:r>
            <a:r>
              <a:rPr sz="1200">
                <a:hlinkClick r:id="rId4"/>
              </a:rPr>
              <a:t>Class Video</a:t>
            </a:r>
          </a:p>
        </p:txBody>
      </p:sp>
      <p:cxnSp>
        <p:nvCxnSpPr>
          <p:cNvPr id="33" name="Straight Connector 32"/>
          <p:cNvCxnSpPr/>
          <p:nvPr/>
        </p:nvCxnSpPr>
        <p:spPr>
          <a:xfrm>
            <a:off x="1443385" y="375639"/>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031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6.2 Lesson Plan - Advanced AJAX (9:00 AM)</a:t>
            </a:r>
          </a:p>
        </p:txBody>
      </p:sp>
      <p:sp>
        <p:nvSpPr>
          <p:cNvPr id="3" name="Content Placeholder 2"/>
          <p:cNvSpPr>
            <a:spLocks noGrp="1"/>
          </p:cNvSpPr>
          <p:nvPr>
            <p:ph idx="1"/>
          </p:nvPr>
        </p:nvSpPr>
        <p:spPr/>
        <p:txBody>
          <a:bodyPr/>
          <a:lstStyle/>
          <a:p>
            <a:pPr marL="0" lvl="0" indent="0">
              <a:spcBef>
                <a:spcPts val="3000"/>
              </a:spcBef>
              <a:buNone/>
            </a:pPr>
            <a:r>
              <a:rPr b="1"/>
              <a:t>Slideshow</a:t>
            </a:r>
          </a:p>
          <a:p>
            <a:pPr lvl="1"/>
            <a:r>
              <a:t>This lesson’s slides are available on Google Drive here: </a:t>
            </a:r>
            <a:r>
              <a:rPr>
                <a:hlinkClick r:id="rId2"/>
              </a:rPr>
              <a:t>06-2 Advanced AJAX</a:t>
            </a:r>
          </a:p>
          <a:p>
            <a:pPr lvl="1"/>
            <a:r>
              <a:t>To add slides to the student-facing repository, download the slides as a PDF by navigating to File &gt; “Download as” and choose “PDF document.” Add the slide PDF file to your class repository along with other necessary files.</a:t>
            </a:r>
          </a:p>
          <a:p>
            <a:pPr lvl="1"/>
            <a:r>
              <a:rPr b="1"/>
              <a:t>Note:</a:t>
            </a:r>
            <a:r>
              <a:t> Editing access is not available for this document. If you wish to modify the slides, please create a copy by navigating to File &gt; “Make a copy…”.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747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pPr marL="0" indent="0"/>
            <a:r>
              <a:rPr lang="en"/>
              <a:t>jQuery $(Begins)</a:t>
            </a:r>
            <a:endParaRPr/>
          </a:p>
        </p:txBody>
      </p:sp>
    </p:spTree>
    <p:extLst>
      <p:ext uri="{BB962C8B-B14F-4D97-AF65-F5344CB8AC3E}">
        <p14:creationId xmlns:p14="http://schemas.microsoft.com/office/powerpoint/2010/main" val="165037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(9:00-9:05)</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pPr marL="0" indent="0"/>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233" y="1038971"/>
            <a:ext cx="12192000" cy="5502963"/>
          </a:xfrm>
        </p:spPr>
        <p:txBody>
          <a:bodyPr>
            <a:normAutofit fontScale="85000" lnSpcReduction="20000"/>
          </a:bodyPr>
          <a:lstStyle/>
          <a:p>
            <a:r>
              <a:rPr lang="en-US" dirty="0"/>
              <a:t>Homework #5 (Trivia Game)</a:t>
            </a:r>
          </a:p>
          <a:p>
            <a:pPr lvl="1"/>
            <a:r>
              <a:rPr lang="en-US" dirty="0"/>
              <a:t>Due Tuesday, June 18, @11:59pm</a:t>
            </a:r>
          </a:p>
          <a:p>
            <a:pPr lvl="1"/>
            <a:r>
              <a:rPr lang="en-US" dirty="0"/>
              <a:t>Turn in whatever you have!</a:t>
            </a:r>
          </a:p>
          <a:p>
            <a:r>
              <a:rPr lang="en-US" dirty="0"/>
              <a:t>Homework #6 (GIPHY.COM)</a:t>
            </a:r>
          </a:p>
          <a:p>
            <a:pPr lvl="1"/>
            <a:r>
              <a:rPr lang="en-US" dirty="0"/>
              <a:t>Due Tuesday, June 25</a:t>
            </a:r>
            <a:r>
              <a:rPr lang="en-US" baseline="30000" dirty="0"/>
              <a:t>th</a:t>
            </a:r>
            <a:r>
              <a:rPr lang="en-US" dirty="0"/>
              <a:t>, @11:59pm</a:t>
            </a:r>
          </a:p>
          <a:p>
            <a:pPr lvl="1"/>
            <a:r>
              <a:rPr lang="en-US" dirty="0"/>
              <a:t>Turn in whatever you have!</a:t>
            </a:r>
          </a:p>
          <a:p>
            <a:pPr marL="186262" indent="0">
              <a:buNone/>
            </a:pPr>
            <a:endParaRPr lang="en-US" dirty="0"/>
          </a:p>
          <a:p>
            <a:r>
              <a:rPr lang="en-US" dirty="0"/>
              <a:t>Use Tutors if you need them</a:t>
            </a:r>
          </a:p>
          <a:p>
            <a:endParaRPr lang="en-US" dirty="0"/>
          </a:p>
          <a:p>
            <a:r>
              <a:rPr lang="en-US" dirty="0"/>
              <a:t>When you get a SURVEY, be BRUTALLY HONEST!</a:t>
            </a:r>
          </a:p>
          <a:p>
            <a:endParaRPr lang="en-US" dirty="0"/>
          </a:p>
          <a:p>
            <a:r>
              <a:rPr lang="en-US" dirty="0"/>
              <a:t>Sign into </a:t>
            </a:r>
            <a:r>
              <a:rPr lang="en-US" dirty="0" err="1"/>
              <a:t>BootCampSpot</a:t>
            </a:r>
            <a:r>
              <a:rPr lang="en-US" dirty="0"/>
              <a:t> and mark your attendance</a:t>
            </a:r>
          </a:p>
          <a:p>
            <a:endParaRPr lang="en-US" dirty="0"/>
          </a:p>
          <a:p>
            <a:r>
              <a:rPr lang="en-US" dirty="0"/>
              <a:t>Any Questions from Last Time?</a:t>
            </a:r>
          </a:p>
          <a:p>
            <a:endParaRPr lang="en-US" dirty="0"/>
          </a:p>
          <a:p>
            <a:r>
              <a:rPr lang="en-US" dirty="0"/>
              <a:t>Sam… Homework Description</a:t>
            </a:r>
          </a:p>
          <a:p>
            <a:pPr marL="186262" indent="0">
              <a:buNone/>
            </a:pPr>
            <a:endParaRPr lang="en-US" dirty="0"/>
          </a:p>
        </p:txBody>
      </p:sp>
    </p:spTree>
    <p:extLst>
      <p:ext uri="{BB962C8B-B14F-4D97-AF65-F5344CB8AC3E}">
        <p14:creationId xmlns:p14="http://schemas.microsoft.com/office/powerpoint/2010/main" val="272110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2687</Words>
  <Application>Microsoft Macintosh PowerPoint</Application>
  <PresentationFormat>Widescreen</PresentationFormat>
  <Paragraphs>214</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Courier</vt:lpstr>
      <vt:lpstr>Gill Sans MT</vt:lpstr>
      <vt:lpstr>Roboto</vt:lpstr>
      <vt:lpstr>Roboto Medium</vt:lpstr>
      <vt:lpstr>Gallery</vt:lpstr>
      <vt:lpstr>20. Partners Do: Giphy Documentation (9:10 PM - 9:20 PM)</vt:lpstr>
      <vt:lpstr>21. Instructor Do: Giphy API Demo (9:20 PM - 9:30 PM)</vt:lpstr>
      <vt:lpstr>22. Instructor Do: Homework Intro (9:30 PM - 9:35 PM)</vt:lpstr>
      <vt:lpstr>22. Students Do: Homework Intro (9:35 PM - 9:40 PM)</vt:lpstr>
      <vt:lpstr>23. Instructor Do: API Key Reminder For Next Class (9:40 PM - 9:41 PM)</vt:lpstr>
      <vt:lpstr>PowerPoint Presentation</vt:lpstr>
      <vt:lpstr>6.2 Lesson Plan - Advanced AJAX (9:00 AM)</vt:lpstr>
      <vt:lpstr>Admin Items</vt:lpstr>
      <vt:lpstr>Administration… (9:00-9:05)</vt:lpstr>
      <vt:lpstr>PowerPoint Presentation</vt:lpstr>
      <vt:lpstr>1. Instructor Do: API and AJAX Slide Show (9:05 AM - 9:12 AM)</vt:lpstr>
      <vt:lpstr>2. Students Do: The Weather in Bujumbura (9:12 AM - 9:27 AM)</vt:lpstr>
      <vt:lpstr>PowerPoint Presentation</vt:lpstr>
      <vt:lpstr>PowerPoint Presentation</vt:lpstr>
      <vt:lpstr>3. Instructor Do: Review Activity (9:27 AM - 9:32 AM)</vt:lpstr>
      <vt:lpstr>4. Instructor Do: Working Movie App Demo (9:32 AM - 9:37 AM)</vt:lpstr>
      <vt:lpstr>5. Students Do: Movie App JSON Dump (9:37 AM - 9:47 AM)</vt:lpstr>
      <vt:lpstr>PowerPoint Presentation</vt:lpstr>
      <vt:lpstr>PowerPoint Presentation</vt:lpstr>
      <vt:lpstr>6. Instructor Do: Review Activity (9:47 AM - 9:52 AM)</vt:lpstr>
      <vt:lpstr>7. Students Do: Dynamic Movie Button Layout (9:52 AM - 10:17 AM)</vt:lpstr>
      <vt:lpstr>8. Instructor Do: Review Activity (10:17 AM - 10:27 AM)</vt:lpstr>
      <vt:lpstr>9. Students Do: Log Movie JSON &amp; Click JSON Data Attribute (10:27 AM - 10:47 AM)</vt:lpstr>
      <vt:lpstr>10. Instructor Do: Review Activity (10:47 AM - 10:57 AM)</vt:lpstr>
      <vt:lpstr>11. BREAK (10:57 AM - 11:12 AM)</vt:lpstr>
      <vt:lpstr>12. Students Do: Complete Working Movie App (11:12 AM - 11:37 AM)</vt:lpstr>
      <vt:lpstr>13. Instructor Do: Review Activity (11:37 AM - 11:42 AM)</vt:lpstr>
      <vt:lpstr>PowerPoint Presentation</vt:lpstr>
      <vt:lpstr>PowerPoint Presentation</vt:lpstr>
      <vt:lpstr>14. Students Do: Bands In Town App (11:42 AM - 12:02 PM)</vt:lpstr>
      <vt:lpstr>15. Instructor Do: Review Bands In Town App (12:02 PM - 12:07 PM)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Gallery</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Gallery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6.2 Lesson Plan - Advanced AJAX (9:00 AM)</dc:title>
  <dc:creator/>
  <cp:keywords/>
  <cp:lastModifiedBy>Greg Smith</cp:lastModifiedBy>
  <cp:revision>6</cp:revision>
  <dcterms:created xsi:type="dcterms:W3CDTF">2019-06-14T02:08:04Z</dcterms:created>
  <dcterms:modified xsi:type="dcterms:W3CDTF">2019-06-18T02:33:07Z</dcterms:modified>
</cp:coreProperties>
</file>