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4"/>
  </p:notesMasterIdLst>
  <p:sldIdLst>
    <p:sldId id="302" r:id="rId2"/>
    <p:sldId id="303" r:id="rId3"/>
    <p:sldId id="304" r:id="rId4"/>
    <p:sldId id="305" r:id="rId5"/>
    <p:sldId id="306" r:id="rId6"/>
    <p:sldId id="307" r:id="rId7"/>
    <p:sldId id="258" r:id="rId8"/>
    <p:sldId id="260" r:id="rId9"/>
    <p:sldId id="261" r:id="rId10"/>
    <p:sldId id="262" r:id="rId11"/>
    <p:sldId id="263" r:id="rId12"/>
    <p:sldId id="264" r:id="rId13"/>
    <p:sldId id="265" r:id="rId14"/>
    <p:sldId id="269" r:id="rId15"/>
    <p:sldId id="274" r:id="rId16"/>
    <p:sldId id="275" r:id="rId17"/>
    <p:sldId id="278" r:id="rId18"/>
    <p:sldId id="279" r:id="rId19"/>
    <p:sldId id="280" r:id="rId20"/>
    <p:sldId id="281" r:id="rId21"/>
    <p:sldId id="282" r:id="rId22"/>
    <p:sldId id="283" r:id="rId23"/>
    <p:sldId id="286" r:id="rId24"/>
    <p:sldId id="287" r:id="rId25"/>
    <p:sldId id="288" r:id="rId26"/>
    <p:sldId id="289" r:id="rId27"/>
    <p:sldId id="291" r:id="rId28"/>
    <p:sldId id="292" r:id="rId29"/>
    <p:sldId id="293" r:id="rId30"/>
    <p:sldId id="298" r:id="rId31"/>
    <p:sldId id="300" r:id="rId32"/>
    <p:sldId id="301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3"/>
    <p:restoredTop sz="94694"/>
  </p:normalViewPr>
  <p:slideViewPr>
    <p:cSldViewPr snapToGrid="0" snapToObjects="1">
      <p:cViewPr varScale="1">
        <p:scale>
          <a:sx n="119" d="100"/>
          <a:sy n="119" d="100"/>
        </p:scale>
        <p:origin x="21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69218-A453-EC49-9FC8-8FE1DF62FC17}" type="datetimeFigureOut">
              <a:rPr lang="en-US" smtClean="0"/>
              <a:t>6/22/19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0B6A4-8041-8B47-A948-CB11FCD5D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44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406bb905c8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4213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5" name="Google Shape;1045;g406bb905c8_2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225" tIns="45100" rIns="90225" bIns="45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6" name="Google Shape;1046;g406bb905c8_2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225" tIns="45100" rIns="90225" bIns="451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4576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406bb905c8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4213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5" name="Google Shape;1045;g406bb905c8_2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225" tIns="45100" rIns="90225" bIns="45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6" name="Google Shape;1046;g406bb905c8_2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225" tIns="45100" rIns="90225" bIns="451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4056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4c788a4daf_0_19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4213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4" name="Google Shape;1084;g4c788a4daf_0_19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225" tIns="45100" rIns="90225" bIns="45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5" name="Google Shape;1085;g4c788a4daf_0_19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225" tIns="45100" rIns="90225" bIns="451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7799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. Title Slide: Web Development">
  <p:cSld name="1. Title Slide: Web Developm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4"/>
          <p:cNvPicPr preferRelativeResize="0"/>
          <p:nvPr/>
        </p:nvPicPr>
        <p:blipFill rotWithShape="1">
          <a:blip r:embed="rId2">
            <a:alphaModFix/>
          </a:blip>
          <a:srcRect t="2489" b="2498"/>
          <a:stretch/>
        </p:blipFill>
        <p:spPr>
          <a:xfrm>
            <a:off x="365760" y="366508"/>
            <a:ext cx="11460480" cy="612498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4" name="Google Shape;54;p14"/>
          <p:cNvSpPr/>
          <p:nvPr/>
        </p:nvSpPr>
        <p:spPr>
          <a:xfrm>
            <a:off x="365200" y="5076133"/>
            <a:ext cx="11461600" cy="14160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14"/>
          <p:cNvSpPr txBox="1"/>
          <p:nvPr/>
        </p:nvSpPr>
        <p:spPr>
          <a:xfrm>
            <a:off x="275067" y="6491667"/>
            <a:ext cx="11551200" cy="2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© 2019 Trilogy Education Services, Inc. </a:t>
            </a:r>
            <a:endParaRPr sz="800"/>
          </a:p>
        </p:txBody>
      </p:sp>
      <p:sp>
        <p:nvSpPr>
          <p:cNvPr id="56" name="Google Shape;56;p14"/>
          <p:cNvSpPr txBox="1"/>
          <p:nvPr/>
        </p:nvSpPr>
        <p:spPr>
          <a:xfrm>
            <a:off x="366400" y="5310000"/>
            <a:ext cx="11460400" cy="4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584933" bIns="121900" anchor="t" anchorCtr="0">
            <a:noAutofit/>
          </a:bodyPr>
          <a:lstStyle/>
          <a:p>
            <a:pPr marL="0" lvl="0" indent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Web Development Boot Camp</a:t>
            </a:r>
            <a:endParaRPr sz="24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57" name="Google Shape;5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2997" y="5310001"/>
            <a:ext cx="1097279" cy="94826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700800" y="5759700"/>
            <a:ext cx="11126000" cy="4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25" rIns="1188700" bIns="0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 idx="2"/>
          </p:nvPr>
        </p:nvSpPr>
        <p:spPr>
          <a:xfrm>
            <a:off x="365800" y="2438400"/>
            <a:ext cx="11460400" cy="16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80350" tIns="0" rIns="457200" bIns="45720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733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 idx="3"/>
          </p:nvPr>
        </p:nvSpPr>
        <p:spPr>
          <a:xfrm>
            <a:off x="700800" y="4596033"/>
            <a:ext cx="111260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00400" tIns="9125" rIns="274300" bIns="0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4813" y="1641616"/>
            <a:ext cx="3048003" cy="22707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4957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. Subsection Slide">
  <p:cSld name="5. Subsection Slide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 rotWithShape="1">
          <a:blip r:embed="rId2">
            <a:alphaModFix/>
          </a:blip>
          <a:srcRect t="2489" b="2498"/>
          <a:stretch/>
        </p:blipFill>
        <p:spPr>
          <a:xfrm>
            <a:off x="365760" y="366508"/>
            <a:ext cx="11460480" cy="612498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65767" y="2784633"/>
            <a:ext cx="11460400" cy="10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1"/>
          </p:nvPr>
        </p:nvSpPr>
        <p:spPr>
          <a:xfrm>
            <a:off x="-16400" y="6555533"/>
            <a:ext cx="106292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33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0988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. Text Only">
  <p:cSld name="7. Text 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-16400" y="0"/>
            <a:ext cx="122248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182875" rIns="274300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ubTitle" idx="1"/>
          </p:nvPr>
        </p:nvSpPr>
        <p:spPr>
          <a:xfrm>
            <a:off x="0" y="901300"/>
            <a:ext cx="12192000" cy="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91425" rIns="45720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03" name="Google Shape;103;p20"/>
          <p:cNvCxnSpPr/>
          <p:nvPr/>
        </p:nvCxnSpPr>
        <p:spPr>
          <a:xfrm>
            <a:off x="365833" y="853440"/>
            <a:ext cx="11460800" cy="1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Google Shape;104;p20"/>
          <p:cNvCxnSpPr/>
          <p:nvPr/>
        </p:nvCxnSpPr>
        <p:spPr>
          <a:xfrm>
            <a:off x="365760" y="6541940"/>
            <a:ext cx="11460800" cy="1360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Google Shape;105;p20"/>
          <p:cNvSpPr txBox="1">
            <a:spLocks noGrp="1"/>
          </p:cNvSpPr>
          <p:nvPr>
            <p:ph type="subTitle" idx="2"/>
          </p:nvPr>
        </p:nvSpPr>
        <p:spPr>
          <a:xfrm>
            <a:off x="-16400" y="6555533"/>
            <a:ext cx="106292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33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3"/>
          </p:nvPr>
        </p:nvSpPr>
        <p:spPr>
          <a:xfrm>
            <a:off x="233" y="1712333"/>
            <a:ext cx="12192000" cy="48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0" rIns="457200" bIns="914400" anchor="t" anchorCtr="0"/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1219170" lvl="1" indent="-423323" rtl="0">
              <a:spcBef>
                <a:spcPts val="1067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423323" rtl="0">
              <a:spcBef>
                <a:spcPts val="1067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423323" rtl="0">
              <a:spcBef>
                <a:spcPts val="1067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423323" rtl="0">
              <a:spcBef>
                <a:spcPts val="1067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423323" rtl="0">
              <a:spcBef>
                <a:spcPts val="1067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423323" rtl="0">
              <a:spcBef>
                <a:spcPts val="1067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423323" rtl="0">
              <a:spcBef>
                <a:spcPts val="1067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423323" rtl="0">
              <a:spcBef>
                <a:spcPts val="1067"/>
              </a:spcBef>
              <a:spcAft>
                <a:spcPts val="1067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88677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. Activity with Instructions ">
  <p:cSld name="12. Activity with Instructions 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5"/>
          <p:cNvPicPr preferRelativeResize="0"/>
          <p:nvPr/>
        </p:nvPicPr>
        <p:blipFill rotWithShape="1">
          <a:blip r:embed="rId2">
            <a:alphaModFix/>
          </a:blip>
          <a:srcRect t="29" b="39"/>
          <a:stretch/>
        </p:blipFill>
        <p:spPr>
          <a:xfrm>
            <a:off x="11034168" y="5539734"/>
            <a:ext cx="792481" cy="8717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p25"/>
          <p:cNvCxnSpPr/>
          <p:nvPr/>
        </p:nvCxnSpPr>
        <p:spPr>
          <a:xfrm>
            <a:off x="365760" y="6541940"/>
            <a:ext cx="11460800" cy="1360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-16400" y="0"/>
            <a:ext cx="122248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182875" rIns="274300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subTitle" idx="1"/>
          </p:nvPr>
        </p:nvSpPr>
        <p:spPr>
          <a:xfrm>
            <a:off x="0" y="901300"/>
            <a:ext cx="12192000" cy="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91425" rIns="45720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body" idx="2"/>
          </p:nvPr>
        </p:nvSpPr>
        <p:spPr>
          <a:xfrm>
            <a:off x="233" y="1712333"/>
            <a:ext cx="12192000" cy="42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0" rIns="457200" bIns="914400" anchor="t" anchorCtr="0"/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1219170" lvl="1" indent="-423323" rtl="0">
              <a:spcBef>
                <a:spcPts val="1067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423323" rtl="0">
              <a:spcBef>
                <a:spcPts val="1067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423323" rtl="0">
              <a:spcBef>
                <a:spcPts val="1067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423323" rtl="0">
              <a:spcBef>
                <a:spcPts val="1067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423323" rtl="0">
              <a:spcBef>
                <a:spcPts val="1067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423323" rtl="0">
              <a:spcBef>
                <a:spcPts val="1067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423323" rtl="0">
              <a:spcBef>
                <a:spcPts val="1067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423323" rtl="0">
              <a:spcBef>
                <a:spcPts val="1067"/>
              </a:spcBef>
              <a:spcAft>
                <a:spcPts val="1067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cxnSp>
        <p:nvCxnSpPr>
          <p:cNvPr id="145" name="Google Shape;145;p25"/>
          <p:cNvCxnSpPr/>
          <p:nvPr/>
        </p:nvCxnSpPr>
        <p:spPr>
          <a:xfrm>
            <a:off x="365833" y="853440"/>
            <a:ext cx="11460800" cy="1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" name="Google Shape;146;p25"/>
          <p:cNvSpPr txBox="1">
            <a:spLocks noGrp="1"/>
          </p:cNvSpPr>
          <p:nvPr>
            <p:ph type="title" idx="3"/>
          </p:nvPr>
        </p:nvSpPr>
        <p:spPr>
          <a:xfrm>
            <a:off x="-16400" y="6188867"/>
            <a:ext cx="12224800" cy="3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75" tIns="9125" rIns="1005825" bIns="0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333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5"/>
          <p:cNvSpPr txBox="1">
            <a:spLocks noGrp="1"/>
          </p:cNvSpPr>
          <p:nvPr>
            <p:ph type="subTitle" idx="4"/>
          </p:nvPr>
        </p:nvSpPr>
        <p:spPr>
          <a:xfrm>
            <a:off x="-16400" y="6555533"/>
            <a:ext cx="106292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33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08795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firebase.google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firebase.google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0PHeP5bLqY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WH19t4ujRA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FE1D06-4516-D642-A2F9-AFA833182890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376854" y="1650124"/>
            <a:ext cx="10449345" cy="2480442"/>
          </a:xfrm>
        </p:spPr>
        <p:txBody>
          <a:bodyPr>
            <a:normAutofit/>
          </a:bodyPr>
          <a:lstStyle/>
          <a:p>
            <a:r>
              <a:rPr lang="en-US" dirty="0"/>
              <a:t>7.2 Intro to Firebase </a:t>
            </a:r>
            <a:br>
              <a:rPr lang="en-US" dirty="0"/>
            </a:br>
            <a:r>
              <a:rPr lang="en-US" dirty="0"/>
              <a:t>(9:00 AM)</a:t>
            </a:r>
          </a:p>
        </p:txBody>
      </p:sp>
    </p:spTree>
    <p:extLst>
      <p:ext uri="{BB962C8B-B14F-4D97-AF65-F5344CB8AC3E}">
        <p14:creationId xmlns:p14="http://schemas.microsoft.com/office/powerpoint/2010/main" val="1903678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225921"/>
            <a:ext cx="9603275" cy="162783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3. Everyone Talk: </a:t>
            </a:r>
            <a:br>
              <a:rPr lang="en-US" dirty="0"/>
            </a:br>
            <a:r>
              <a:rPr dirty="0"/>
              <a:t>Discuss Client vs Server Persistence </a:t>
            </a:r>
            <a:br>
              <a:rPr lang="en-US" dirty="0"/>
            </a:br>
            <a:r>
              <a:rPr dirty="0"/>
              <a:t>(10:04 AM - 10:07 AM, (3 mins)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15732"/>
            <a:ext cx="12191999" cy="3450613"/>
          </a:xfrm>
        </p:spPr>
        <p:txBody>
          <a:bodyPr>
            <a:normAutofit/>
          </a:bodyPr>
          <a:lstStyle/>
          <a:p>
            <a:pPr lvl="2"/>
            <a:r>
              <a:rPr sz="2400" dirty="0"/>
              <a:t>What is “data persistence”?</a:t>
            </a:r>
          </a:p>
          <a:p>
            <a:pPr lvl="2"/>
            <a:r>
              <a:rPr sz="2400" dirty="0"/>
              <a:t>What is the difference between “client side” and “server side” data storage?</a:t>
            </a:r>
          </a:p>
          <a:p>
            <a:pPr lvl="2"/>
            <a:r>
              <a:rPr sz="2400" dirty="0"/>
              <a:t>What is one case where you might use one vs the other?</a:t>
            </a:r>
          </a:p>
          <a:p>
            <a:pPr lvl="2"/>
            <a:r>
              <a:rPr sz="2400" dirty="0"/>
              <a:t>What is one advantage of using each?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247441"/>
            <a:ext cx="9603275" cy="160631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4. Instructor Talk: </a:t>
            </a:r>
            <a:br>
              <a:rPr lang="en-US" dirty="0"/>
            </a:br>
            <a:r>
              <a:rPr dirty="0"/>
              <a:t>Firebase Introduction </a:t>
            </a:r>
            <a:br>
              <a:rPr lang="en-US" dirty="0"/>
            </a:br>
            <a:r>
              <a:rPr dirty="0"/>
              <a:t>(10:07 AM - 10:10 AM, (3 mins)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15732"/>
            <a:ext cx="12191999" cy="3450613"/>
          </a:xfrm>
        </p:spPr>
        <p:txBody>
          <a:bodyPr/>
          <a:lstStyle/>
          <a:p>
            <a:r>
              <a:rPr dirty="0">
                <a:hlinkClick r:id="rId2"/>
              </a:rPr>
              <a:t>https://firebase.google.com/</a:t>
            </a:r>
            <a:endParaRPr lang="en-US" dirty="0"/>
          </a:p>
          <a:p>
            <a:r>
              <a:rPr dirty="0"/>
              <a:t>Firebase offers an easy to use system for relaying data between your application and their dedicated platforms.</a:t>
            </a:r>
          </a:p>
          <a:p>
            <a:r>
              <a:rPr dirty="0"/>
              <a:t>It offers an easy to use, intuitive GUI for seeing your data in real-time.</a:t>
            </a:r>
          </a:p>
          <a:p>
            <a:r>
              <a:rPr dirty="0"/>
              <a:t>It offers near instantaneous transmission of data between the Firebase database and your application. </a:t>
            </a:r>
            <a:endParaRPr lang="en-US" dirty="0"/>
          </a:p>
          <a:p>
            <a:r>
              <a:rPr dirty="0"/>
              <a:t>Of specific importance is the concept of “real-time” data binding </a:t>
            </a:r>
            <a:endParaRPr lang="en-US" dirty="0"/>
          </a:p>
          <a:p>
            <a:r>
              <a:rPr dirty="0"/>
              <a:t>(i.e. when your data changes in the database it will IMMEDIATELY reflect that change in your application.)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3896" y="14"/>
            <a:ext cx="9603275" cy="148798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5. </a:t>
            </a:r>
            <a:r>
              <a:rPr lang="en-US" dirty="0"/>
              <a:t>FOLLOW ME</a:t>
            </a:r>
            <a:r>
              <a:rPr dirty="0"/>
              <a:t>: </a:t>
            </a:r>
            <a:br>
              <a:rPr lang="en-US" dirty="0"/>
            </a:br>
            <a:r>
              <a:rPr dirty="0"/>
              <a:t>My First Firebase Database </a:t>
            </a:r>
            <a:br>
              <a:rPr lang="en-US" dirty="0"/>
            </a:br>
            <a:r>
              <a:rPr dirty="0"/>
              <a:t>(10:10 AM - 10:15 AM, (5 mins)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66221"/>
            <a:ext cx="12191999" cy="4991547"/>
          </a:xfrm>
        </p:spPr>
        <p:txBody>
          <a:bodyPr>
            <a:noAutofit/>
          </a:bodyPr>
          <a:lstStyle/>
          <a:p>
            <a:r>
              <a:rPr sz="2400" dirty="0"/>
              <a:t>Navigate to the Firebase website (</a:t>
            </a:r>
            <a:r>
              <a:rPr sz="2400" dirty="0">
                <a:hlinkClick r:id="rId2"/>
              </a:rPr>
              <a:t>https://firebase.google.com/</a:t>
            </a:r>
            <a:r>
              <a:rPr sz="2400" dirty="0"/>
              <a:t>), </a:t>
            </a:r>
            <a:endParaRPr lang="en-US" sz="2400" dirty="0"/>
          </a:p>
          <a:p>
            <a:r>
              <a:rPr lang="en-US" sz="2400" dirty="0"/>
              <a:t>C</a:t>
            </a:r>
            <a:r>
              <a:rPr sz="2400" dirty="0"/>
              <a:t>reate a Firebase app by clicking ‘CREATE NEW PROJECT’. </a:t>
            </a:r>
            <a:r>
              <a:rPr lang="en-US" sz="2400" dirty="0"/>
              <a:t> NAME IT (Uniquely)</a:t>
            </a:r>
          </a:p>
          <a:p>
            <a:r>
              <a:rPr lang="en-US" sz="2400" dirty="0"/>
              <a:t>C</a:t>
            </a:r>
            <a:r>
              <a:rPr sz="2400" dirty="0"/>
              <a:t>lick ‘</a:t>
            </a:r>
            <a:r>
              <a:rPr lang="en-US" sz="2400" dirty="0"/>
              <a:t>Develop -&gt; </a:t>
            </a:r>
            <a:r>
              <a:rPr sz="2400" dirty="0"/>
              <a:t>Database’ on the left navbar.</a:t>
            </a:r>
            <a:r>
              <a:rPr lang="en-US" sz="2400" dirty="0"/>
              <a:t> </a:t>
            </a:r>
          </a:p>
          <a:p>
            <a:pPr lvl="1"/>
            <a:r>
              <a:rPr lang="en-US" sz="2200" dirty="0"/>
              <a:t> Scroll down – select “Realtime Database” -&gt; “Create”</a:t>
            </a:r>
          </a:p>
          <a:p>
            <a:pPr lvl="1"/>
            <a:r>
              <a:rPr lang="en-US" sz="2200" dirty="0"/>
              <a:t>Start in Test Mode</a:t>
            </a:r>
          </a:p>
          <a:p>
            <a:pPr lvl="1"/>
            <a:r>
              <a:rPr lang="en-US" sz="2200" dirty="0"/>
              <a:t>Select ”nam5”</a:t>
            </a:r>
          </a:p>
          <a:p>
            <a:r>
              <a:rPr lang="en-US" sz="2400" dirty="0"/>
              <a:t>Go To “Project Overview -&gt; Project Settings”</a:t>
            </a:r>
          </a:p>
          <a:p>
            <a:r>
              <a:rPr lang="en-US" sz="2400" dirty="0"/>
              <a:t>Create the “&lt;/&gt;” button to create an app, name it, click “Create”</a:t>
            </a:r>
          </a:p>
          <a:p>
            <a:r>
              <a:rPr lang="en-US" sz="2400" dirty="0"/>
              <a:t>Grab the JavaScript and save it in a safe place.</a:t>
            </a:r>
            <a:endParaRPr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75313"/>
            <a:ext cx="9603275" cy="1778442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6. Instructor Do: </a:t>
            </a:r>
            <a:br>
              <a:rPr lang="en-US" dirty="0"/>
            </a:br>
            <a:r>
              <a:rPr dirty="0"/>
              <a:t>Ex 1 - Click Button Counter </a:t>
            </a:r>
            <a:r>
              <a:rPr lang="en-US" dirty="0"/>
              <a:t>–</a:t>
            </a:r>
            <a:r>
              <a:rPr dirty="0"/>
              <a:t> </a:t>
            </a:r>
            <a:br>
              <a:rPr lang="en-US" dirty="0"/>
            </a:br>
            <a:r>
              <a:rPr dirty="0"/>
              <a:t>Firebase Console </a:t>
            </a:r>
            <a:br>
              <a:rPr lang="en-US" dirty="0"/>
            </a:br>
            <a:r>
              <a:rPr dirty="0"/>
              <a:t>(10:15 AM - 10:22 AM, (7 mins)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2015732"/>
            <a:ext cx="11054854" cy="3450613"/>
          </a:xfrm>
        </p:spPr>
        <p:txBody>
          <a:bodyPr>
            <a:normAutofit/>
          </a:bodyPr>
          <a:lstStyle/>
          <a:p>
            <a:r>
              <a:rPr dirty="0">
                <a:latin typeface="Courier"/>
              </a:rPr>
              <a:t>instructor-do-</a:t>
            </a:r>
            <a:r>
              <a:rPr dirty="0" err="1">
                <a:latin typeface="Courier"/>
              </a:rPr>
              <a:t>clickbutton</a:t>
            </a:r>
            <a:r>
              <a:rPr dirty="0">
                <a:latin typeface="Courier"/>
              </a:rPr>
              <a:t>-</a:t>
            </a:r>
            <a:r>
              <a:rPr dirty="0" err="1">
                <a:latin typeface="Courier"/>
              </a:rPr>
              <a:t>fireconsole.html</a:t>
            </a:r>
            <a:endParaRPr lang="en-US" dirty="0">
              <a:latin typeface="Courier"/>
            </a:endParaRPr>
          </a:p>
          <a:p>
            <a:pPr lvl="1"/>
            <a:r>
              <a:rPr dirty="0"/>
              <a:t>Inclusion of the </a:t>
            </a:r>
            <a:r>
              <a:rPr dirty="0" err="1"/>
              <a:t>Firebase.js</a:t>
            </a:r>
            <a:r>
              <a:rPr dirty="0"/>
              <a:t> file</a:t>
            </a:r>
          </a:p>
          <a:p>
            <a:pPr lvl="1"/>
            <a:r>
              <a:rPr dirty="0"/>
              <a:t>Firebase config and initialization</a:t>
            </a:r>
          </a:p>
          <a:p>
            <a:pPr lvl="1"/>
            <a:r>
              <a:rPr dirty="0"/>
              <a:t>Creation of a reference to the database (i.e. </a:t>
            </a:r>
            <a:r>
              <a:rPr sz="2000" dirty="0">
                <a:latin typeface="Courier"/>
              </a:rPr>
              <a:t>var database = </a:t>
            </a:r>
            <a:r>
              <a:rPr sz="2000" dirty="0" err="1">
                <a:latin typeface="Courier"/>
              </a:rPr>
              <a:t>firebase.database</a:t>
            </a:r>
            <a:r>
              <a:rPr sz="2000" dirty="0">
                <a:latin typeface="Courier"/>
              </a:rPr>
              <a:t>()</a:t>
            </a:r>
            <a:r>
              <a:rPr dirty="0"/>
              <a:t> )</a:t>
            </a:r>
          </a:p>
          <a:p>
            <a:pPr lvl="1"/>
            <a:r>
              <a:rPr dirty="0"/>
              <a:t>The use of </a:t>
            </a:r>
            <a:r>
              <a:rPr sz="2000" dirty="0">
                <a:latin typeface="Courier"/>
              </a:rPr>
              <a:t>.set()</a:t>
            </a:r>
            <a:r>
              <a:rPr dirty="0"/>
              <a:t> to save the data to the database</a:t>
            </a:r>
          </a:p>
          <a:p>
            <a:pPr lvl="1"/>
            <a:r>
              <a:rPr dirty="0"/>
              <a:t>The use of </a:t>
            </a:r>
            <a:r>
              <a:rPr sz="2000" dirty="0">
                <a:latin typeface="Courier"/>
              </a:rPr>
              <a:t>.ref()</a:t>
            </a:r>
            <a:r>
              <a:rPr dirty="0"/>
              <a:t> to specify where the data will be saved. Since there is nothing inside the parentheses the data is saved to the database’s root directory.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301225"/>
            <a:ext cx="9603275" cy="155253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7. Everyone Do: </a:t>
            </a:r>
            <a:br>
              <a:rPr lang="en-US" dirty="0"/>
            </a:br>
            <a:r>
              <a:rPr dirty="0"/>
              <a:t>My First Firebase App </a:t>
            </a:r>
            <a:br>
              <a:rPr lang="en-US" dirty="0"/>
            </a:br>
            <a:r>
              <a:rPr dirty="0"/>
              <a:t>(10:22 AM - 10:25 AM, (3 mins)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07-firebase/01-Activities/09-clickbutton/instructor-do-</a:t>
            </a:r>
            <a:r>
              <a:rPr lang="en-US" dirty="0" err="1"/>
              <a:t>clickbutton</a:t>
            </a:r>
            <a:r>
              <a:rPr lang="en-US" dirty="0"/>
              <a:t>-</a:t>
            </a:r>
            <a:r>
              <a:rPr lang="en-US" dirty="0" err="1"/>
              <a:t>fireconsole.html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N</a:t>
            </a:r>
            <a:r>
              <a:rPr dirty="0"/>
              <a:t>avigate to their app’s overview page and click ‘Add Firebase to your web app’. They should see a code snippet like this: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268949"/>
            <a:ext cx="9603275" cy="158480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8. Everyone Do: </a:t>
            </a:r>
            <a:br>
              <a:rPr lang="en-US" dirty="0"/>
            </a:br>
            <a:r>
              <a:rPr dirty="0"/>
              <a:t>Reflect on Firebase </a:t>
            </a:r>
            <a:br>
              <a:rPr lang="en-US" dirty="0"/>
            </a:br>
            <a:r>
              <a:rPr dirty="0"/>
              <a:t>(10:25 AM - 10:30 AM, (5 mins)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T</a:t>
            </a:r>
            <a:r>
              <a:rPr dirty="0"/>
              <a:t>alk about the code they are now seeing.</a:t>
            </a:r>
          </a:p>
          <a:p>
            <a:pPr lvl="1"/>
            <a:r>
              <a:rPr lang="en-US" dirty="0"/>
              <a:t>P</a:t>
            </a:r>
            <a:r>
              <a:rPr dirty="0"/>
              <a:t>ay deep attention to the process of setting up a new Firebase and </a:t>
            </a:r>
            <a:r>
              <a:rPr sz="1800" dirty="0">
                <a:latin typeface="Courier"/>
              </a:rPr>
              <a:t>.set</a:t>
            </a:r>
            <a:r>
              <a:rPr dirty="0"/>
              <a:t> especially.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143" y="342420"/>
            <a:ext cx="9603275" cy="1217435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9. Instructor Do: </a:t>
            </a:r>
            <a:br>
              <a:rPr lang="en-US" dirty="0"/>
            </a:br>
            <a:r>
              <a:rPr dirty="0"/>
              <a:t>Ex 1 </a:t>
            </a:r>
            <a:r>
              <a:rPr lang="en-US" dirty="0"/>
              <a:t>–</a:t>
            </a:r>
            <a:r>
              <a:rPr dirty="0"/>
              <a:t> Click Button Counter </a:t>
            </a:r>
            <a:r>
              <a:rPr lang="en-US" dirty="0"/>
              <a:t>–</a:t>
            </a:r>
            <a:r>
              <a:rPr dirty="0"/>
              <a:t> Complete </a:t>
            </a:r>
            <a:br>
              <a:rPr lang="en-US" dirty="0"/>
            </a:br>
            <a:r>
              <a:rPr dirty="0"/>
              <a:t>(10:30 AM - 10:37 AM, (7 mins)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47088"/>
            <a:ext cx="12191999" cy="4101884"/>
          </a:xfrm>
        </p:spPr>
        <p:txBody>
          <a:bodyPr>
            <a:normAutofit lnSpcReduction="10000"/>
          </a:bodyPr>
          <a:lstStyle/>
          <a:p>
            <a:pPr lvl="1"/>
            <a:r>
              <a:rPr sz="1800" dirty="0">
                <a:latin typeface="Courier"/>
              </a:rPr>
              <a:t>instructor-do-</a:t>
            </a:r>
            <a:r>
              <a:rPr sz="1800" dirty="0" err="1">
                <a:latin typeface="Courier"/>
              </a:rPr>
              <a:t>clickbutton</a:t>
            </a:r>
            <a:r>
              <a:rPr sz="1800" dirty="0">
                <a:latin typeface="Courier"/>
              </a:rPr>
              <a:t>-</a:t>
            </a:r>
            <a:r>
              <a:rPr sz="1800" dirty="0" err="1">
                <a:latin typeface="Courier"/>
              </a:rPr>
              <a:t>fullcomments.html</a:t>
            </a:r>
            <a:endParaRPr lang="en-US" sz="1800" dirty="0">
              <a:latin typeface="Courier"/>
            </a:endParaRPr>
          </a:p>
          <a:p>
            <a:pPr lvl="1"/>
            <a:r>
              <a:rPr lang="en-US" dirty="0"/>
              <a:t>The Numbers Change!</a:t>
            </a:r>
            <a:endParaRPr dirty="0"/>
          </a:p>
          <a:p>
            <a:pPr lvl="1"/>
            <a:r>
              <a:rPr lang="en-US" dirty="0"/>
              <a:t>Multiple Browsers… STILL CHANGING!</a:t>
            </a:r>
            <a:endParaRPr dirty="0"/>
          </a:p>
          <a:p>
            <a:pPr lvl="1"/>
            <a:r>
              <a:rPr lang="en-US" dirty="0"/>
              <a:t>07-firebase/01-Activities/10-clickbutton-complete/Solved/instructor-do-</a:t>
            </a:r>
            <a:r>
              <a:rPr lang="en-US" dirty="0" err="1"/>
              <a:t>clickbutton</a:t>
            </a:r>
            <a:r>
              <a:rPr lang="en-US" dirty="0"/>
              <a:t>-</a:t>
            </a:r>
            <a:r>
              <a:rPr lang="en-US" dirty="0" err="1"/>
              <a:t>fullcomments.html</a:t>
            </a:r>
            <a:endParaRPr lang="en-US" dirty="0"/>
          </a:p>
          <a:p>
            <a:pPr lvl="1"/>
            <a:r>
              <a:rPr lang="en-US" dirty="0"/>
              <a:t>YOU TRY IT!</a:t>
            </a:r>
            <a:endParaRPr dirty="0"/>
          </a:p>
          <a:p>
            <a:pPr lvl="1"/>
            <a:r>
              <a:rPr lang="en-US" dirty="0"/>
              <a:t>Check out the code:</a:t>
            </a:r>
            <a:endParaRPr dirty="0"/>
          </a:p>
          <a:p>
            <a:pPr lvl="2"/>
            <a:r>
              <a:rPr sz="1800" dirty="0">
                <a:latin typeface="Courier"/>
              </a:rPr>
              <a:t>database = </a:t>
            </a:r>
            <a:r>
              <a:rPr sz="1800" dirty="0" err="1">
                <a:latin typeface="Courier"/>
              </a:rPr>
              <a:t>firebase.database</a:t>
            </a:r>
            <a:r>
              <a:rPr sz="1800" dirty="0">
                <a:latin typeface="Courier"/>
              </a:rPr>
              <a:t>()</a:t>
            </a:r>
            <a:r>
              <a:rPr dirty="0"/>
              <a:t> which references the database</a:t>
            </a:r>
          </a:p>
          <a:p>
            <a:pPr lvl="2"/>
            <a:r>
              <a:rPr sz="1800" dirty="0">
                <a:latin typeface="Courier"/>
              </a:rPr>
              <a:t>.set({})</a:t>
            </a:r>
            <a:r>
              <a:rPr dirty="0"/>
              <a:t> which saves the data</a:t>
            </a:r>
          </a:p>
          <a:p>
            <a:pPr lvl="2"/>
            <a:r>
              <a:rPr sz="1800" dirty="0">
                <a:latin typeface="Courier"/>
              </a:rPr>
              <a:t>.ref()</a:t>
            </a:r>
            <a:r>
              <a:rPr dirty="0"/>
              <a:t> which specifies where the data will be saved</a:t>
            </a:r>
          </a:p>
          <a:p>
            <a:pPr lvl="2"/>
            <a:r>
              <a:rPr sz="1800" dirty="0">
                <a:latin typeface="Courier"/>
              </a:rPr>
              <a:t>.on("value", function(){})</a:t>
            </a:r>
            <a:r>
              <a:rPr dirty="0"/>
              <a:t> which effectively creates an “on-change” event so that the moment the page first loads or the moment the database changes, the impact is reflected immediately.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"/>
            <a:ext cx="9603275" cy="185375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10. Everyone Do: </a:t>
            </a:r>
            <a:br>
              <a:rPr lang="en-US" dirty="0"/>
            </a:br>
            <a:r>
              <a:rPr dirty="0"/>
              <a:t>Why is this so cool? </a:t>
            </a:r>
            <a:br>
              <a:rPr lang="en-US" dirty="0"/>
            </a:br>
            <a:r>
              <a:rPr dirty="0"/>
              <a:t>(10:37 AM - 10:38 AM, (1 mins)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600" dirty="0"/>
              <a:t>Where in the world would you use this?</a:t>
            </a:r>
            <a:endParaRPr sz="3600" dirty="0"/>
          </a:p>
          <a:p>
            <a:pPr lvl="2"/>
            <a:r>
              <a:rPr sz="3200" dirty="0"/>
              <a:t>Chat services</a:t>
            </a:r>
          </a:p>
          <a:p>
            <a:pPr lvl="2"/>
            <a:r>
              <a:rPr sz="3200" dirty="0"/>
              <a:t>Streaming content</a:t>
            </a:r>
          </a:p>
          <a:p>
            <a:pPr lvl="2"/>
            <a:r>
              <a:rPr sz="3200" dirty="0"/>
              <a:t>Stock Market Tracking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72131"/>
            <a:ext cx="9603275" cy="168162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11. Students Do: </a:t>
            </a:r>
            <a:br>
              <a:rPr lang="en-US" dirty="0"/>
            </a:br>
            <a:r>
              <a:rPr dirty="0"/>
              <a:t>Re-comment Click Button Code </a:t>
            </a:r>
            <a:br>
              <a:rPr lang="en-US" dirty="0"/>
            </a:br>
            <a:r>
              <a:rPr dirty="0"/>
              <a:t>(10:38 AM - 10:44 AM, (6 mins)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200" dirty="0"/>
              <a:t>07-firebase/01-Activities/10-clickbutton-complete/Unsolved/instructor-do-</a:t>
            </a:r>
            <a:r>
              <a:rPr lang="en-US" sz="3200" dirty="0" err="1"/>
              <a:t>clickbutton</a:t>
            </a:r>
            <a:r>
              <a:rPr lang="en-US" sz="3200" dirty="0"/>
              <a:t>-</a:t>
            </a:r>
            <a:r>
              <a:rPr lang="en-US" sz="3200" dirty="0" err="1"/>
              <a:t>nocomments.html</a:t>
            </a:r>
            <a:endParaRPr lang="en-US" sz="3200" dirty="0"/>
          </a:p>
          <a:p>
            <a:pPr lvl="1"/>
            <a:r>
              <a:rPr lang="en-US" sz="3200" dirty="0"/>
              <a:t>Add comments to describe what you’re doing?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"/>
            <a:ext cx="9603275" cy="185375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12. Everyone Do: </a:t>
            </a:r>
            <a:br>
              <a:rPr lang="en-US" dirty="0"/>
            </a:br>
            <a:r>
              <a:rPr dirty="0"/>
              <a:t>Discussion / Questions </a:t>
            </a:r>
            <a:br>
              <a:rPr lang="en-US" dirty="0"/>
            </a:br>
            <a:r>
              <a:rPr dirty="0"/>
              <a:t>(10:44 AM - 10:49 AM, (5 mins)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/>
              <a:t>Discuss the key comments of the previous assignment and open the floor to questions.</a:t>
            </a:r>
            <a:endParaRPr lang="en-US" dirty="0"/>
          </a:p>
          <a:p>
            <a:pPr lvl="1"/>
            <a:r>
              <a:rPr lang="en-US" dirty="0"/>
              <a:t>07-firebase/01-Activities/10-clickbutton-complete/Solved/instructor-do-</a:t>
            </a:r>
            <a:r>
              <a:rPr lang="en-US" dirty="0" err="1"/>
              <a:t>clickbutton</a:t>
            </a:r>
            <a:r>
              <a:rPr lang="en-US" dirty="0"/>
              <a:t>-</a:t>
            </a:r>
            <a:r>
              <a:rPr lang="en-US" dirty="0" err="1"/>
              <a:t>fullcomments.html</a:t>
            </a:r>
            <a:endParaRPr lang="en-US" dirty="0"/>
          </a:p>
          <a:p>
            <a:pPr lvl="1"/>
            <a:r>
              <a:rPr lang="en-US" dirty="0"/>
              <a:t>Check this out at home</a:t>
            </a:r>
            <a:endParaRPr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69"/>
          <p:cNvSpPr txBox="1">
            <a:spLocks noGrp="1"/>
          </p:cNvSpPr>
          <p:nvPr>
            <p:ph type="title"/>
          </p:nvPr>
        </p:nvSpPr>
        <p:spPr>
          <a:xfrm>
            <a:off x="365767" y="2784633"/>
            <a:ext cx="11460400" cy="105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 err="1"/>
              <a:t>PreClass</a:t>
            </a:r>
            <a:r>
              <a:rPr lang="en" dirty="0"/>
              <a:t> Drill</a:t>
            </a:r>
            <a:endParaRPr dirty="0"/>
          </a:p>
        </p:txBody>
      </p:sp>
      <p:sp>
        <p:nvSpPr>
          <p:cNvPr id="1049" name="Google Shape;1049;p69"/>
          <p:cNvSpPr txBox="1">
            <a:spLocks noGrp="1"/>
          </p:cNvSpPr>
          <p:nvPr>
            <p:ph type="subTitle" idx="1"/>
          </p:nvPr>
        </p:nvSpPr>
        <p:spPr>
          <a:xfrm>
            <a:off x="-16400" y="6555533"/>
            <a:ext cx="10629200" cy="302400"/>
          </a:xfrm>
          <a:prstGeom prst="rect">
            <a:avLst/>
          </a:prstGeom>
        </p:spPr>
        <p:txBody>
          <a:bodyPr spcFirstLastPara="1" vert="horz" wrap="square" lIns="365733" tIns="60933" rIns="0" bIns="0" rtlCol="0" anchor="t" anchorCtr="0">
            <a:noAutofit/>
          </a:bodyPr>
          <a:lstStyle/>
          <a:p>
            <a:pPr marL="0" indent="0"/>
            <a:r>
              <a:rPr lang="en"/>
              <a:t>jQuery $(Begins)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61367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"/>
            <a:ext cx="9603275" cy="185375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13. Students Do: </a:t>
            </a:r>
            <a:br>
              <a:rPr lang="en-US" dirty="0"/>
            </a:br>
            <a:r>
              <a:rPr dirty="0" err="1"/>
              <a:t>ClickDown</a:t>
            </a:r>
            <a:r>
              <a:rPr dirty="0"/>
              <a:t> Counter </a:t>
            </a:r>
            <a:br>
              <a:rPr lang="en-US" dirty="0"/>
            </a:br>
            <a:r>
              <a:rPr dirty="0"/>
              <a:t>(10:49 AM - 11:04 AM, (15 mins)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15732"/>
            <a:ext cx="12191999" cy="3987030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sz="2800" dirty="0"/>
              <a:t>07-firebase/01-Activities/11-countdownbutton/Unsolved/student-do-</a:t>
            </a:r>
            <a:r>
              <a:rPr lang="en-US" sz="2800" dirty="0" err="1"/>
              <a:t>downbutton.html</a:t>
            </a:r>
            <a:endParaRPr lang="en-US" sz="2800" dirty="0"/>
          </a:p>
          <a:p>
            <a:pPr lvl="1"/>
            <a:r>
              <a:rPr sz="2800" b="1" dirty="0"/>
              <a:t>Instructions</a:t>
            </a:r>
            <a:r>
              <a:rPr sz="2800" dirty="0"/>
              <a:t>:</a:t>
            </a:r>
          </a:p>
          <a:p>
            <a:pPr lvl="2"/>
            <a:r>
              <a:rPr sz="2800" dirty="0"/>
              <a:t>Using either </a:t>
            </a:r>
            <a:r>
              <a:rPr sz="2800" dirty="0" err="1">
                <a:latin typeface="Courier"/>
              </a:rPr>
              <a:t>logic.js</a:t>
            </a:r>
            <a:r>
              <a:rPr sz="2800" dirty="0"/>
              <a:t> (unsolved) (easier) or </a:t>
            </a:r>
            <a:r>
              <a:rPr sz="2800" dirty="0">
                <a:latin typeface="Courier"/>
              </a:rPr>
              <a:t>logicOption2.js</a:t>
            </a:r>
            <a:r>
              <a:rPr sz="2800" dirty="0"/>
              <a:t> (harder), </a:t>
            </a:r>
            <a:endParaRPr lang="en-US" sz="2800" dirty="0"/>
          </a:p>
          <a:p>
            <a:pPr lvl="2"/>
            <a:r>
              <a:rPr sz="2800" dirty="0"/>
              <a:t>create the click down activity using a Firebase database to store the click data on the backend.</a:t>
            </a:r>
          </a:p>
          <a:p>
            <a:pPr lvl="2"/>
            <a:r>
              <a:rPr sz="2800" dirty="0"/>
              <a:t>Your application should be able to run on multiple browser windows simultaneously and register click events on each screen correctly.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225915"/>
            <a:ext cx="9603275" cy="162784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14. Instructor Do: </a:t>
            </a:r>
            <a:br>
              <a:rPr lang="en-US" dirty="0"/>
            </a:br>
            <a:r>
              <a:rPr dirty="0"/>
              <a:t>Review Click-Down Activity </a:t>
            </a:r>
            <a:br>
              <a:rPr lang="en-US" dirty="0"/>
            </a:br>
            <a:r>
              <a:rPr dirty="0"/>
              <a:t>(11:04 AM - 11:09 AM, (5 mins)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How did it go?</a:t>
            </a:r>
            <a:endParaRPr dirty="0"/>
          </a:p>
          <a:p>
            <a:pPr lvl="1"/>
            <a:r>
              <a:rPr lang="en-US" dirty="0"/>
              <a:t>T</a:t>
            </a:r>
            <a:r>
              <a:rPr dirty="0"/>
              <a:t>his activity is extremely important for </a:t>
            </a:r>
            <a:r>
              <a:rPr lang="en-US" dirty="0"/>
              <a:t>H</a:t>
            </a:r>
            <a:r>
              <a:rPr dirty="0"/>
              <a:t>omework </a:t>
            </a:r>
            <a:r>
              <a:rPr lang="en-US" dirty="0"/>
              <a:t>#7</a:t>
            </a:r>
          </a:p>
          <a:p>
            <a:pPr lvl="1"/>
            <a:r>
              <a:rPr dirty="0"/>
              <a:t>as it serves as the basis that the homework builds on.</a:t>
            </a:r>
          </a:p>
          <a:p>
            <a:pPr lvl="1"/>
            <a:r>
              <a:rPr lang="en-US" dirty="0">
                <a:hlinkClick r:id="rId2"/>
              </a:rPr>
              <a:t>https://www.youtube.com/watch?v=0PHeP5bLqYE</a:t>
            </a:r>
            <a:endParaRPr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6067"/>
            <a:ext cx="9603275" cy="176768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15. Instructor Do: </a:t>
            </a:r>
            <a:br>
              <a:rPr lang="en-US" dirty="0"/>
            </a:br>
            <a:r>
              <a:rPr dirty="0"/>
              <a:t>Multiple Properties </a:t>
            </a:r>
            <a:br>
              <a:rPr lang="en-US" dirty="0"/>
            </a:br>
            <a:r>
              <a:rPr dirty="0"/>
              <a:t>(11:09 AM - 11:14 AM, (5 mins)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07-firebase/01-Activities/12-moreproperties/instructor-do-more-</a:t>
            </a:r>
            <a:r>
              <a:rPr lang="en-US" dirty="0" err="1"/>
              <a:t>properties.html</a:t>
            </a:r>
            <a:endParaRPr lang="en-US" dirty="0"/>
          </a:p>
          <a:p>
            <a:pPr lvl="1"/>
            <a:r>
              <a:rPr lang="en-US" dirty="0"/>
              <a:t>I</a:t>
            </a:r>
            <a:r>
              <a:rPr dirty="0"/>
              <a:t>n this example we use </a:t>
            </a:r>
            <a:endParaRPr lang="en-US" dirty="0"/>
          </a:p>
          <a:p>
            <a:pPr lvl="1"/>
            <a:r>
              <a:rPr sz="1800" dirty="0">
                <a:latin typeface="Courier"/>
              </a:rPr>
              <a:t>.set({})</a:t>
            </a:r>
            <a:r>
              <a:rPr dirty="0"/>
              <a:t> to change </a:t>
            </a:r>
            <a:r>
              <a:rPr b="1" dirty="0"/>
              <a:t>multiple</a:t>
            </a:r>
            <a:r>
              <a:rPr dirty="0"/>
              <a:t> properties all associated with the same database.</a:t>
            </a:r>
          </a:p>
          <a:p>
            <a:pPr lvl="1"/>
            <a:r>
              <a:rPr lang="en-US" dirty="0"/>
              <a:t>C</a:t>
            </a:r>
            <a:r>
              <a:rPr dirty="0"/>
              <a:t>hanges are reflected in both the Firebase website </a:t>
            </a:r>
            <a:endParaRPr lang="en-US" dirty="0"/>
          </a:p>
          <a:p>
            <a:pPr lvl="1"/>
            <a:r>
              <a:rPr dirty="0"/>
              <a:t>and in the HTM</a:t>
            </a:r>
            <a:r>
              <a:rPr lang="en-US" dirty="0"/>
              <a:t>L</a:t>
            </a:r>
            <a:r>
              <a:rPr dirty="0"/>
              <a:t> of this working application.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9851"/>
            <a:ext cx="9603275" cy="171390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16. Student Do: </a:t>
            </a:r>
            <a:br>
              <a:rPr lang="en-US" dirty="0"/>
            </a:br>
            <a:r>
              <a:rPr dirty="0"/>
              <a:t>Most Recent User Firebase Example </a:t>
            </a:r>
            <a:br>
              <a:rPr lang="en-US" dirty="0"/>
            </a:br>
            <a:r>
              <a:rPr dirty="0"/>
              <a:t>(11:14 AM - 11:29 AM, (15 mins)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07-firebase/01-Activities/13-mostrecentuser/Unsolved/</a:t>
            </a:r>
            <a:r>
              <a:rPr lang="en-US" dirty="0" err="1"/>
              <a:t>recentuser.html</a:t>
            </a:r>
            <a:endParaRPr lang="en-US" dirty="0"/>
          </a:p>
          <a:p>
            <a:pPr lvl="1"/>
            <a:r>
              <a:rPr lang="en-US" dirty="0"/>
              <a:t>A</a:t>
            </a:r>
            <a:r>
              <a:rPr dirty="0"/>
              <a:t>ttempt to create a webpage that does the same. </a:t>
            </a:r>
            <a:endParaRPr lang="en-US" dirty="0"/>
          </a:p>
          <a:p>
            <a:pPr lvl="1"/>
            <a:r>
              <a:rPr dirty="0"/>
              <a:t>The finished product should save the newest user </a:t>
            </a:r>
            <a:endParaRPr lang="en-US" dirty="0"/>
          </a:p>
          <a:p>
            <a:pPr lvl="1"/>
            <a:r>
              <a:rPr dirty="0"/>
              <a:t>to a Firebase database and change the HTML.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"/>
            <a:ext cx="9603275" cy="185375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17. Instructor Do: </a:t>
            </a:r>
            <a:br>
              <a:rPr lang="en-US" dirty="0"/>
            </a:br>
            <a:r>
              <a:rPr dirty="0"/>
              <a:t>Discuss / Explain Most Recent User </a:t>
            </a:r>
            <a:br>
              <a:rPr lang="en-US" dirty="0"/>
            </a:br>
            <a:r>
              <a:rPr dirty="0"/>
              <a:t>(11:29 AM - 11:37 AM, (8 mins)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Key Aspects</a:t>
            </a:r>
          </a:p>
          <a:p>
            <a:pPr lvl="1"/>
            <a:r>
              <a:rPr lang="en-US" dirty="0"/>
              <a:t>T</a:t>
            </a:r>
            <a:r>
              <a:rPr dirty="0"/>
              <a:t>he </a:t>
            </a:r>
            <a:r>
              <a:rPr sz="1800" dirty="0">
                <a:latin typeface="Courier"/>
              </a:rPr>
              <a:t>on.("value")</a:t>
            </a:r>
            <a:r>
              <a:rPr dirty="0"/>
              <a:t> to track changes, </a:t>
            </a:r>
            <a:endParaRPr lang="en-US" dirty="0"/>
          </a:p>
          <a:p>
            <a:pPr lvl="1"/>
            <a:r>
              <a:rPr lang="en-US" dirty="0"/>
              <a:t>T</a:t>
            </a:r>
            <a:r>
              <a:rPr dirty="0"/>
              <a:t>he </a:t>
            </a:r>
            <a:r>
              <a:rPr sz="1800" dirty="0">
                <a:latin typeface="Courier"/>
              </a:rPr>
              <a:t>.set({})</a:t>
            </a:r>
            <a:r>
              <a:rPr dirty="0"/>
              <a:t> to add data, </a:t>
            </a:r>
            <a:endParaRPr lang="en-US" dirty="0"/>
          </a:p>
          <a:p>
            <a:pPr lvl="1"/>
            <a:r>
              <a:rPr dirty="0" err="1"/>
              <a:t>etc</a:t>
            </a:r>
            <a:r>
              <a:rPr dirty="0"/>
              <a:t>…</a:t>
            </a:r>
          </a:p>
          <a:p>
            <a:pPr lvl="1"/>
            <a:r>
              <a:rPr lang="en-US" dirty="0">
                <a:hlinkClick r:id="rId2"/>
              </a:rPr>
              <a:t>https://www.youtube.com/watch?v=ZWH19t4ujRA</a:t>
            </a:r>
            <a:endParaRPr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18. </a:t>
            </a:r>
            <a:r>
              <a:rPr lang="en-US"/>
              <a:t>LUNCH </a:t>
            </a:r>
            <a:r>
              <a:t>BREAK </a:t>
            </a:r>
            <a:br>
              <a:rPr lang="en-US"/>
            </a:br>
            <a:r>
              <a:t>(11:3</a:t>
            </a:r>
            <a:r>
              <a:rPr lang="en-US"/>
              <a:t>5</a:t>
            </a:r>
            <a:r>
              <a:t> AM </a:t>
            </a:r>
            <a:r>
              <a:rPr lang="en-US"/>
              <a:t>–</a:t>
            </a:r>
            <a:r>
              <a:t> </a:t>
            </a:r>
            <a:r>
              <a:rPr lang="en-US"/>
              <a:t>12:10</a:t>
            </a:r>
            <a:r>
              <a:t> </a:t>
            </a:r>
            <a:r>
              <a:rPr lang="en-US"/>
              <a:t>P</a:t>
            </a:r>
            <a:r>
              <a:t>M, (</a:t>
            </a:r>
            <a:r>
              <a:rPr lang="en-US"/>
              <a:t>35</a:t>
            </a:r>
            <a:r>
              <a:t> mins)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225917"/>
            <a:ext cx="9603275" cy="16278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19. Students Do: </a:t>
            </a:r>
            <a:br>
              <a:rPr lang="en-US" dirty="0"/>
            </a:br>
            <a:r>
              <a:rPr dirty="0" err="1"/>
              <a:t>CoderBay</a:t>
            </a:r>
            <a:r>
              <a:rPr dirty="0"/>
              <a:t> Example </a:t>
            </a:r>
            <a:br>
              <a:rPr lang="en-US" dirty="0"/>
            </a:br>
            <a:r>
              <a:rPr dirty="0"/>
              <a:t>(11:52 AM - 12:27 PM, (35 mins)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15732"/>
            <a:ext cx="12080837" cy="3450613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GREG: 07-firebase/01-Activities/14-codersbay/Solved/</a:t>
            </a:r>
            <a:r>
              <a:rPr lang="en-US" sz="2400" dirty="0" err="1"/>
              <a:t>index.html</a:t>
            </a:r>
            <a:endParaRPr lang="en-US" sz="2400" dirty="0"/>
          </a:p>
          <a:p>
            <a:pPr lvl="1"/>
            <a:r>
              <a:rPr lang="en-US" sz="2400" dirty="0"/>
              <a:t>E</a:t>
            </a:r>
            <a:r>
              <a:rPr sz="2400" dirty="0"/>
              <a:t>ssentially it’s a simplified version of eBay </a:t>
            </a:r>
            <a:endParaRPr lang="en-US" sz="2400" dirty="0"/>
          </a:p>
          <a:p>
            <a:pPr lvl="1"/>
            <a:r>
              <a:rPr sz="2400" dirty="0"/>
              <a:t>in which you can bid for a product. </a:t>
            </a:r>
            <a:endParaRPr lang="en-US" sz="2400" dirty="0"/>
          </a:p>
          <a:p>
            <a:pPr lvl="1"/>
            <a:r>
              <a:rPr sz="2400" dirty="0"/>
              <a:t>If you bid higher than someone else it alerts the screen to say: “You won!” </a:t>
            </a:r>
            <a:endParaRPr lang="en-US" sz="2400" dirty="0"/>
          </a:p>
          <a:p>
            <a:pPr lvl="1"/>
            <a:r>
              <a:rPr sz="2400" dirty="0"/>
              <a:t>and changes the highest bidder. </a:t>
            </a:r>
            <a:endParaRPr lang="en-US" sz="2400" dirty="0"/>
          </a:p>
          <a:p>
            <a:pPr lvl="1"/>
            <a:r>
              <a:rPr sz="2400" dirty="0"/>
              <a:t>If you weren’t higher it tells you to bid higher.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067" y="1847088"/>
            <a:ext cx="10791351" cy="4187943"/>
          </a:xfrm>
        </p:spPr>
        <p:txBody>
          <a:bodyPr>
            <a:normAutofit/>
          </a:bodyPr>
          <a:lstStyle/>
          <a:p>
            <a:r>
              <a:rPr sz="2400" dirty="0"/>
              <a:t>Using either </a:t>
            </a:r>
            <a:r>
              <a:rPr sz="2400" dirty="0" err="1">
                <a:latin typeface="Courier"/>
              </a:rPr>
              <a:t>logic.js</a:t>
            </a:r>
            <a:r>
              <a:rPr sz="2400" dirty="0"/>
              <a:t> (easier) </a:t>
            </a:r>
            <a:endParaRPr lang="en-US" sz="2400" dirty="0"/>
          </a:p>
          <a:p>
            <a:r>
              <a:rPr sz="2400" dirty="0"/>
              <a:t>or </a:t>
            </a:r>
            <a:r>
              <a:rPr sz="2400" dirty="0">
                <a:latin typeface="Courier"/>
              </a:rPr>
              <a:t>logicOption2.js</a:t>
            </a:r>
            <a:r>
              <a:rPr sz="2400" dirty="0"/>
              <a:t> (harder) as a starting point, </a:t>
            </a:r>
            <a:endParaRPr lang="en-US" sz="2400" dirty="0"/>
          </a:p>
          <a:p>
            <a:r>
              <a:rPr sz="2400" dirty="0"/>
              <a:t>create the </a:t>
            </a:r>
            <a:r>
              <a:rPr sz="2400" dirty="0" err="1"/>
              <a:t>CodersBay</a:t>
            </a:r>
            <a:r>
              <a:rPr sz="2400" dirty="0"/>
              <a:t> app using a Firebase database to store data on the backend.</a:t>
            </a:r>
          </a:p>
          <a:p>
            <a:r>
              <a:rPr sz="2400" dirty="0"/>
              <a:t>Your application should be able to run on multiple browser windows simultaneously </a:t>
            </a:r>
            <a:endParaRPr lang="en-US" sz="2400" dirty="0"/>
          </a:p>
          <a:p>
            <a:r>
              <a:rPr sz="2400" dirty="0"/>
              <a:t>and register click events on each screen correctly.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BA0D17-CC7D-0C46-AE89-D9A6F46B5E9C}"/>
              </a:ext>
            </a:extLst>
          </p:cNvPr>
          <p:cNvSpPr txBox="1"/>
          <p:nvPr/>
        </p:nvSpPr>
        <p:spPr>
          <a:xfrm>
            <a:off x="700324" y="710005"/>
            <a:ext cx="10791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07-firebase/01-Activities/14-codersbay/Unsolved/</a:t>
            </a:r>
            <a:r>
              <a:rPr lang="en-US" sz="3200" dirty="0" err="1"/>
              <a:t>codersbay.html</a:t>
            </a:r>
            <a:endParaRPr lang="en-US" sz="32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9853"/>
            <a:ext cx="9603275" cy="171390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20. Instructor Do: </a:t>
            </a:r>
            <a:br>
              <a:rPr lang="en-US" dirty="0"/>
            </a:br>
            <a:r>
              <a:rPr dirty="0"/>
              <a:t>Review </a:t>
            </a:r>
            <a:r>
              <a:rPr dirty="0" err="1"/>
              <a:t>CoderBay</a:t>
            </a:r>
            <a:r>
              <a:rPr dirty="0"/>
              <a:t> Example </a:t>
            </a:r>
            <a:br>
              <a:rPr lang="en-US" dirty="0"/>
            </a:br>
            <a:r>
              <a:rPr dirty="0"/>
              <a:t>(12:27 PM - 12:34 PM, (7 mins)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40434"/>
            <a:ext cx="12191999" cy="4076272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07-firebase/01-Activities/14-codersbay/Solved/</a:t>
            </a:r>
            <a:r>
              <a:rPr lang="en-US" sz="2400" dirty="0" err="1"/>
              <a:t>index.html</a:t>
            </a:r>
            <a:endParaRPr lang="en-US" sz="2400" dirty="0"/>
          </a:p>
          <a:p>
            <a:pPr lvl="1"/>
            <a:r>
              <a:rPr lang="en-US" sz="2400" dirty="0"/>
              <a:t>K</a:t>
            </a:r>
            <a:r>
              <a:rPr sz="2400" dirty="0"/>
              <a:t>ey aspects </a:t>
            </a:r>
            <a:endParaRPr lang="en-US" sz="2400" dirty="0"/>
          </a:p>
          <a:p>
            <a:pPr lvl="1"/>
            <a:r>
              <a:rPr sz="2400" dirty="0">
                <a:latin typeface="Courier"/>
              </a:rPr>
              <a:t>on.("value")</a:t>
            </a:r>
            <a:r>
              <a:rPr sz="2400" dirty="0"/>
              <a:t> to track changes, </a:t>
            </a:r>
            <a:endParaRPr lang="en-US" sz="2400" dirty="0"/>
          </a:p>
          <a:p>
            <a:pPr lvl="1"/>
            <a:r>
              <a:rPr sz="2400" dirty="0">
                <a:latin typeface="Courier"/>
              </a:rPr>
              <a:t>.set({})</a:t>
            </a:r>
            <a:r>
              <a:rPr sz="2400" dirty="0"/>
              <a:t> to add data, etc.</a:t>
            </a:r>
          </a:p>
          <a:p>
            <a:pPr lvl="1"/>
            <a:r>
              <a:rPr lang="en-US" sz="2400" dirty="0"/>
              <a:t>This</a:t>
            </a:r>
            <a:r>
              <a:rPr sz="2400" dirty="0"/>
              <a:t> was a very challenging activity </a:t>
            </a:r>
            <a:endParaRPr lang="en-US" sz="2400" dirty="0"/>
          </a:p>
          <a:p>
            <a:pPr lvl="1"/>
            <a:r>
              <a:rPr lang="en-US" sz="2400" dirty="0"/>
              <a:t>T</a:t>
            </a:r>
            <a:r>
              <a:rPr sz="2400" dirty="0"/>
              <a:t>his is all new material for them which may take a few hours of hard work to sink in fully.</a:t>
            </a:r>
          </a:p>
          <a:p>
            <a:pPr lvl="1"/>
            <a:r>
              <a:rPr lang="en-US" sz="2400" dirty="0"/>
              <a:t>G</a:t>
            </a:r>
            <a:r>
              <a:rPr sz="2400" dirty="0"/>
              <a:t>o home and study the code more deeply when </a:t>
            </a:r>
            <a:r>
              <a:rPr lang="en-US" sz="2400" dirty="0"/>
              <a:t>you</a:t>
            </a:r>
            <a:r>
              <a:rPr sz="2400" dirty="0"/>
              <a:t> have time </a:t>
            </a:r>
            <a:endParaRPr lang="en-US" sz="2400" dirty="0"/>
          </a:p>
          <a:p>
            <a:pPr lvl="1"/>
            <a:r>
              <a:rPr lang="en-US" sz="2400" dirty="0"/>
              <a:t>U</a:t>
            </a:r>
            <a:r>
              <a:rPr sz="2400" dirty="0"/>
              <a:t>nderstanding how this program </a:t>
            </a:r>
            <a:r>
              <a:rPr lang="en-US" sz="2400" dirty="0"/>
              <a:t>works</a:t>
            </a:r>
            <a:r>
              <a:rPr sz="2400" dirty="0"/>
              <a:t> will help </a:t>
            </a:r>
            <a:r>
              <a:rPr lang="en-US" sz="2400" dirty="0"/>
              <a:t>you</a:t>
            </a:r>
            <a:r>
              <a:rPr sz="2400" dirty="0"/>
              <a:t> better tackle the homework.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258199"/>
            <a:ext cx="9603275" cy="159555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21. Instructor Do: </a:t>
            </a:r>
            <a:br>
              <a:rPr lang="en-US" dirty="0"/>
            </a:br>
            <a:r>
              <a:rPr dirty="0"/>
              <a:t>Intro to Presence </a:t>
            </a:r>
            <a:br>
              <a:rPr lang="en-US" dirty="0"/>
            </a:br>
            <a:r>
              <a:rPr dirty="0"/>
              <a:t>(12:34 PM - 12:39 PM, (5 mins)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sz="2400" dirty="0"/>
              <a:t>07-firebase/01-Activities/15-intropresence/countdown-</a:t>
            </a:r>
            <a:r>
              <a:rPr lang="en-US" sz="2400" dirty="0" err="1"/>
              <a:t>presence.html</a:t>
            </a:r>
            <a:endParaRPr lang="en-US" sz="2400" dirty="0"/>
          </a:p>
          <a:p>
            <a:pPr lvl="1"/>
            <a:r>
              <a:rPr sz="2400" dirty="0"/>
              <a:t>Create multiple instances of the page </a:t>
            </a:r>
            <a:endParaRPr lang="en-US" sz="2400" dirty="0"/>
          </a:p>
          <a:p>
            <a:pPr lvl="1"/>
            <a:r>
              <a:rPr lang="en-US" sz="2400" dirty="0"/>
              <a:t>I</a:t>
            </a:r>
            <a:r>
              <a:rPr sz="2400" dirty="0"/>
              <a:t>ts keeping track of all the viewers visiting the page.</a:t>
            </a:r>
          </a:p>
          <a:p>
            <a:pPr lvl="1"/>
            <a:r>
              <a:rPr lang="en-US" sz="2400" dirty="0"/>
              <a:t>Using</a:t>
            </a:r>
            <a:r>
              <a:rPr sz="2400" dirty="0"/>
              <a:t> </a:t>
            </a:r>
            <a:r>
              <a:rPr sz="2400" dirty="0">
                <a:latin typeface="Courier"/>
              </a:rPr>
              <a:t>.ref()</a:t>
            </a:r>
            <a:r>
              <a:rPr sz="2400" dirty="0"/>
              <a:t> to create references to different locations/folders in the database </a:t>
            </a:r>
            <a:endParaRPr lang="en-US" sz="2400" dirty="0"/>
          </a:p>
          <a:p>
            <a:pPr lvl="1"/>
            <a:r>
              <a:rPr lang="en-US" sz="2400" dirty="0"/>
              <a:t>A</a:t>
            </a:r>
            <a:r>
              <a:rPr sz="2400" dirty="0"/>
              <a:t>nd that </a:t>
            </a:r>
            <a:r>
              <a:rPr lang="en-US" sz="2400" dirty="0"/>
              <a:t>we</a:t>
            </a:r>
            <a:r>
              <a:rPr sz="2400" dirty="0"/>
              <a:t> are using a specific Firebase </a:t>
            </a:r>
            <a:r>
              <a:rPr sz="2400" dirty="0" err="1"/>
              <a:t>url</a:t>
            </a:r>
            <a:r>
              <a:rPr sz="2400" dirty="0"/>
              <a:t>: </a:t>
            </a:r>
            <a:r>
              <a:rPr sz="2400" dirty="0">
                <a:latin typeface="Courier"/>
              </a:rPr>
              <a:t>.info/connected</a:t>
            </a:r>
            <a:r>
              <a:rPr sz="2400" dirty="0"/>
              <a:t> </a:t>
            </a:r>
            <a:endParaRPr lang="en-US" sz="2400" dirty="0"/>
          </a:p>
          <a:p>
            <a:pPr lvl="1"/>
            <a:r>
              <a:rPr sz="2400" dirty="0"/>
              <a:t>to keep track of connected and disconnected users.</a:t>
            </a:r>
            <a:endParaRPr lang="en-US" sz="2400" dirty="0"/>
          </a:p>
          <a:p>
            <a:pPr lvl="1"/>
            <a:r>
              <a:rPr lang="en-US" sz="2400" dirty="0"/>
              <a:t>Look at the database</a:t>
            </a:r>
            <a:endParaRPr sz="24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9BE4F-BDA6-214A-B311-8B12FD6F2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PANGRAM (9:30 – 9:55, 25 mins)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E7C60B-39F6-EE47-81CC-3E7692663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PseudoCode</a:t>
            </a:r>
            <a:r>
              <a:rPr lang="en-US" dirty="0"/>
              <a:t> it first – DON’T GOOGLE THE ANSWER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198B9E9-B5AE-2247-A961-AD0879F1F4DE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E7CC71-3136-4D40-AB87-1B2EB408CEBE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233" y="1387700"/>
            <a:ext cx="12192000" cy="5154233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dirty="0">
                <a:latin typeface="Courier"/>
              </a:rPr>
              <a:t>Write function </a:t>
            </a:r>
            <a:r>
              <a:rPr lang="en-US" dirty="0" err="1">
                <a:latin typeface="Courier"/>
              </a:rPr>
              <a:t>isPangram</a:t>
            </a:r>
            <a:r>
              <a:rPr lang="en-US" dirty="0">
                <a:latin typeface="Courier"/>
              </a:rPr>
              <a:t>() {…}</a:t>
            </a:r>
          </a:p>
          <a:p>
            <a:pPr marL="0" lv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Pangram: a sentence that contains every letter in the alphabet.</a:t>
            </a:r>
            <a:r>
              <a:rPr lang="en-US" dirty="0">
                <a:latin typeface="Courier"/>
              </a:rPr>
              <a:t>
Ex:
Input: “Watch Jeopardy, Alex </a:t>
            </a:r>
            <a:r>
              <a:rPr lang="en-US" dirty="0" err="1">
                <a:latin typeface="Courier"/>
              </a:rPr>
              <a:t>Trebek’s</a:t>
            </a:r>
            <a:r>
              <a:rPr lang="en-US" dirty="0">
                <a:latin typeface="Courier"/>
              </a:rPr>
              <a:t> fun TV quiz game”
</a:t>
            </a:r>
            <a:r>
              <a:rPr lang="en-US" u="sng" dirty="0">
                <a:latin typeface="Courier"/>
              </a:rPr>
              <a:t>Output: true</a:t>
            </a:r>
            <a:r>
              <a:rPr lang="en-US" dirty="0">
                <a:latin typeface="Courier"/>
              </a:rPr>
              <a:t>
Input: “Five hexing wizard bots jump quickly”
</a:t>
            </a:r>
            <a:r>
              <a:rPr lang="en-US" u="sng" dirty="0">
                <a:latin typeface="Courier"/>
              </a:rPr>
              <a:t>Output: true</a:t>
            </a:r>
            <a:r>
              <a:rPr lang="en-US" dirty="0">
                <a:latin typeface="Courier"/>
              </a:rPr>
              <a:t>
Input: “JavaScript is the best”
</a:t>
            </a:r>
            <a:r>
              <a:rPr lang="en-US" u="sng" dirty="0">
                <a:latin typeface="Courier"/>
              </a:rPr>
              <a:t>Output: false</a:t>
            </a:r>
          </a:p>
        </p:txBody>
      </p:sp>
    </p:spTree>
    <p:extLst>
      <p:ext uri="{BB962C8B-B14F-4D97-AF65-F5344CB8AC3E}">
        <p14:creationId xmlns:p14="http://schemas.microsoft.com/office/powerpoint/2010/main" val="38766946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93645"/>
            <a:ext cx="9603275" cy="166011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22. Student Do: </a:t>
            </a:r>
            <a:br>
              <a:rPr lang="en-US" dirty="0"/>
            </a:br>
            <a:r>
              <a:rPr dirty="0" err="1"/>
              <a:t>CoderBay</a:t>
            </a:r>
            <a:r>
              <a:rPr dirty="0"/>
              <a:t> with Presence Example </a:t>
            </a:r>
            <a:br>
              <a:rPr lang="en-US" dirty="0"/>
            </a:br>
            <a:r>
              <a:rPr dirty="0"/>
              <a:t>(12:39 PM - 12:49 PM, (10 mins)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07-firebase/01-Activities/16-codersbay-viewtracker/Unsolved/</a:t>
            </a:r>
            <a:r>
              <a:rPr lang="en-US" dirty="0" err="1"/>
              <a:t>codersbay-view.html</a:t>
            </a:r>
            <a:endParaRPr lang="en-US" dirty="0"/>
          </a:p>
          <a:p>
            <a:pPr lvl="1"/>
            <a:r>
              <a:rPr dirty="0"/>
              <a:t>Using </a:t>
            </a:r>
            <a:r>
              <a:rPr sz="2000" dirty="0" err="1">
                <a:latin typeface="Courier"/>
              </a:rPr>
              <a:t>logic.js</a:t>
            </a:r>
            <a:r>
              <a:rPr dirty="0"/>
              <a:t> as a starting point, </a:t>
            </a:r>
            <a:endParaRPr lang="en-US" dirty="0"/>
          </a:p>
          <a:p>
            <a:pPr lvl="1"/>
            <a:r>
              <a:rPr lang="en-US" dirty="0"/>
              <a:t>I</a:t>
            </a:r>
            <a:r>
              <a:rPr dirty="0"/>
              <a:t>ncorporate view tracking using Firebase on the backend.</a:t>
            </a:r>
          </a:p>
          <a:p>
            <a:pPr lvl="1"/>
            <a:r>
              <a:rPr dirty="0"/>
              <a:t>HINT: </a:t>
            </a:r>
            <a:r>
              <a:rPr sz="2000" dirty="0">
                <a:latin typeface="Courier"/>
              </a:rPr>
              <a:t>.set()</a:t>
            </a:r>
            <a:r>
              <a:rPr dirty="0"/>
              <a:t> overwrites everything in the specified directory, </a:t>
            </a:r>
            <a:endParaRPr lang="en-US" dirty="0"/>
          </a:p>
          <a:p>
            <a:pPr lvl="1"/>
            <a:r>
              <a:rPr dirty="0"/>
              <a:t>so we will need to use </a:t>
            </a:r>
            <a:r>
              <a:rPr sz="2000" dirty="0">
                <a:latin typeface="Courier"/>
              </a:rPr>
              <a:t>.ref()</a:t>
            </a:r>
            <a:r>
              <a:rPr dirty="0"/>
              <a:t> to store bidder data and connections in different folders.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61373"/>
            <a:ext cx="9603275" cy="169238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23. Student Do: </a:t>
            </a:r>
            <a:br>
              <a:rPr lang="en-US" dirty="0"/>
            </a:br>
            <a:r>
              <a:rPr dirty="0"/>
              <a:t>Review </a:t>
            </a:r>
            <a:r>
              <a:rPr dirty="0" err="1"/>
              <a:t>CoderBay</a:t>
            </a:r>
            <a:r>
              <a:rPr dirty="0"/>
              <a:t> Presence Example </a:t>
            </a:r>
            <a:br>
              <a:rPr lang="en-US" dirty="0"/>
            </a:br>
            <a:r>
              <a:rPr dirty="0"/>
              <a:t>(12:49 PM - 12:54 PM, (5 mins)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sz="2400" dirty="0"/>
              <a:t>Review the last activity. </a:t>
            </a:r>
            <a:endParaRPr lang="en-US" sz="2400" dirty="0"/>
          </a:p>
          <a:p>
            <a:pPr lvl="1"/>
            <a:r>
              <a:rPr lang="en-US" sz="2400" dirty="0"/>
              <a:t>This was VERY Hard</a:t>
            </a:r>
          </a:p>
          <a:p>
            <a:pPr lvl="1"/>
            <a:r>
              <a:rPr sz="2400" dirty="0"/>
              <a:t>. The point of class today is just to show you the capability here.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24. Recap + Preview Next Topics </a:t>
            </a:r>
            <a:br>
              <a:rPr lang="en-US" dirty="0"/>
            </a:br>
            <a:r>
              <a:rPr dirty="0"/>
              <a:t>(12:54 PM - 12:59 PM, (5 mins)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next class will be covering arrays, </a:t>
            </a:r>
          </a:p>
          <a:p>
            <a:r>
              <a:rPr lang="en-US" dirty="0"/>
              <a:t>and will give you more in-class time to practice with Firebase.</a:t>
            </a:r>
          </a:p>
          <a:p>
            <a:br>
              <a:rPr lang="en-US" dirty="0"/>
            </a:br>
            <a:r>
              <a:rPr b="1" dirty="0"/>
              <a:t>25. Everyone Do: Deploy Firebase (TIME PERMITTING)</a:t>
            </a:r>
          </a:p>
          <a:p>
            <a:pPr lvl="1"/>
            <a:r>
              <a:rPr dirty="0"/>
              <a:t>Click the ‘Hosting’ link on the left navbar on your Firebase page. Click ‘GET STARTED’ and walk students through deploying their apps to Firebase.</a:t>
            </a:r>
          </a:p>
          <a:p>
            <a:pPr lvl="1"/>
            <a:r>
              <a:rPr dirty="0"/>
              <a:t>NOTE: Windows Users will likely need to use </a:t>
            </a:r>
            <a:r>
              <a:rPr dirty="0" err="1"/>
              <a:t>Powershell</a:t>
            </a:r>
            <a:r>
              <a:rPr dirty="0"/>
              <a:t> to run a few of these commands (particularly </a:t>
            </a:r>
            <a:r>
              <a:rPr sz="1800" dirty="0">
                <a:latin typeface="Courier"/>
              </a:rPr>
              <a:t>Firebase login</a:t>
            </a:r>
            <a:r>
              <a:rPr dirty="0"/>
              <a:t>, </a:t>
            </a:r>
            <a:r>
              <a:rPr sz="1800" dirty="0">
                <a:latin typeface="Courier"/>
              </a:rPr>
              <a:t>Firebase </a:t>
            </a:r>
            <a:r>
              <a:rPr sz="1800" dirty="0" err="1">
                <a:latin typeface="Courier"/>
              </a:rPr>
              <a:t>init</a:t>
            </a:r>
            <a:r>
              <a:rPr dirty="0"/>
              <a:t>, and </a:t>
            </a:r>
            <a:r>
              <a:rPr sz="1800" dirty="0">
                <a:latin typeface="Courier"/>
              </a:rPr>
              <a:t>Firebase deploy</a:t>
            </a:r>
            <a:r>
              <a:rPr dirty="0"/>
              <a:t>) as git bash will not suffice.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34CE7-6673-C54E-9889-70DD37B8F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Pangram Solution (9:55 – 10:00, 5 mins)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D6EBA81-C2D0-BE4A-84F8-9D49DE3FA1FF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C3789B-4663-D046-86D1-9A027B0A0C09}"/>
              </a:ext>
            </a:extLst>
          </p:cNvPr>
          <p:cNvSpPr txBox="1"/>
          <p:nvPr/>
        </p:nvSpPr>
        <p:spPr>
          <a:xfrm>
            <a:off x="133252" y="923222"/>
            <a:ext cx="12075148" cy="4211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00" lvl="0" indent="0">
              <a:lnSpc>
                <a:spcPct val="150000"/>
              </a:lnSpc>
              <a:buNone/>
            </a:pPr>
            <a:r>
              <a:rPr lang="en-US" b="1" dirty="0">
                <a:solidFill>
                  <a:srgbClr val="007020"/>
                </a:solidFill>
                <a:latin typeface="Courier"/>
              </a:rPr>
              <a:t>var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isPangram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=</a:t>
            </a:r>
            <a:r>
              <a:rPr lang="en-US" dirty="0">
                <a:latin typeface="Courier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urier"/>
              </a:rPr>
              <a:t>function</a:t>
            </a:r>
            <a:r>
              <a:rPr lang="en-US" dirty="0">
                <a:latin typeface="Courier"/>
              </a:rPr>
              <a:t> (str) 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{</a:t>
            </a:r>
            <a:br>
              <a:rPr lang="en-US" dirty="0"/>
            </a:br>
            <a:r>
              <a:rPr lang="en-US" dirty="0">
                <a:latin typeface="Courier"/>
              </a:rPr>
              <a:t>  str 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=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solidFill>
                  <a:srgbClr val="19177C"/>
                </a:solidFill>
                <a:latin typeface="Courier"/>
              </a:rPr>
              <a:t>str</a:t>
            </a:r>
            <a:r>
              <a:rPr lang="en-US" dirty="0" err="1">
                <a:latin typeface="Courier"/>
              </a:rPr>
              <a:t>.</a:t>
            </a:r>
            <a:r>
              <a:rPr lang="en-US" dirty="0" err="1">
                <a:solidFill>
                  <a:srgbClr val="7D9029"/>
                </a:solidFill>
                <a:latin typeface="Courier"/>
              </a:rPr>
              <a:t>toLowerCase</a:t>
            </a:r>
            <a:r>
              <a:rPr lang="en-US" dirty="0">
                <a:latin typeface="Courier"/>
              </a:rPr>
              <a:t>()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;</a:t>
            </a:r>
            <a:br>
              <a:rPr lang="en-US" dirty="0"/>
            </a:br>
            <a:r>
              <a:rPr lang="en-US" dirty="0">
                <a:latin typeface="Courier"/>
              </a:rPr>
              <a:t>  </a:t>
            </a:r>
            <a:r>
              <a:rPr lang="en-US" b="1" dirty="0">
                <a:solidFill>
                  <a:srgbClr val="007020"/>
                </a:solidFill>
                <a:latin typeface="Courier"/>
              </a:rPr>
              <a:t>var</a:t>
            </a:r>
            <a:r>
              <a:rPr lang="en-US" dirty="0">
                <a:latin typeface="Courier"/>
              </a:rPr>
              <a:t> alphabet 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=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</a:t>
            </a:r>
            <a:r>
              <a:rPr lang="en-US" dirty="0" err="1">
                <a:solidFill>
                  <a:srgbClr val="4070A0"/>
                </a:solidFill>
                <a:latin typeface="Courier"/>
              </a:rPr>
              <a:t>abcdefghijklmnopqrstuvwxyz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;</a:t>
            </a:r>
            <a:br>
              <a:rPr lang="en-US" dirty="0"/>
            </a:br>
            <a:r>
              <a:rPr lang="en-US" dirty="0">
                <a:latin typeface="Courier"/>
              </a:rPr>
              <a:t>  </a:t>
            </a:r>
            <a:r>
              <a:rPr lang="en-US" b="1" dirty="0">
                <a:solidFill>
                  <a:srgbClr val="007020"/>
                </a:solidFill>
                <a:latin typeface="Courier"/>
              </a:rPr>
              <a:t>for</a:t>
            </a:r>
            <a:r>
              <a:rPr lang="en-US" dirty="0">
                <a:latin typeface="Courier"/>
              </a:rPr>
              <a:t> (</a:t>
            </a:r>
            <a:r>
              <a:rPr lang="en-US" b="1" dirty="0">
                <a:solidFill>
                  <a:srgbClr val="007020"/>
                </a:solidFill>
                <a:latin typeface="Courier"/>
              </a:rPr>
              <a:t>var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i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=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0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;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i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&lt;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solidFill>
                  <a:srgbClr val="19177C"/>
                </a:solidFill>
                <a:latin typeface="Courier"/>
              </a:rPr>
              <a:t>alphabet</a:t>
            </a:r>
            <a:r>
              <a:rPr lang="en-US" dirty="0" err="1">
                <a:latin typeface="Courier"/>
              </a:rPr>
              <a:t>.</a:t>
            </a:r>
            <a:r>
              <a:rPr lang="en-US" dirty="0" err="1">
                <a:solidFill>
                  <a:srgbClr val="7D9029"/>
                </a:solidFill>
                <a:latin typeface="Courier"/>
              </a:rPr>
              <a:t>length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;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i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++</a:t>
            </a:r>
            <a:r>
              <a:rPr lang="en-US" dirty="0">
                <a:latin typeface="Courier"/>
              </a:rPr>
              <a:t>) 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{</a:t>
            </a:r>
            <a:br>
              <a:rPr lang="en-US" dirty="0"/>
            </a:br>
            <a:r>
              <a:rPr lang="en-US" dirty="0">
                <a:latin typeface="Courier"/>
              </a:rPr>
              <a:t>      </a:t>
            </a:r>
            <a:r>
              <a:rPr lang="en-US" b="1" dirty="0">
                <a:solidFill>
                  <a:srgbClr val="007020"/>
                </a:solidFill>
                <a:latin typeface="Courier"/>
              </a:rPr>
              <a:t>if</a:t>
            </a:r>
            <a:r>
              <a:rPr lang="en-US" dirty="0">
                <a:latin typeface="Courier"/>
              </a:rPr>
              <a:t> (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!</a:t>
            </a:r>
            <a:r>
              <a:rPr lang="en-US" dirty="0" err="1">
                <a:solidFill>
                  <a:srgbClr val="19177C"/>
                </a:solidFill>
                <a:latin typeface="Courier"/>
              </a:rPr>
              <a:t>str</a:t>
            </a:r>
            <a:r>
              <a:rPr lang="en-US" dirty="0" err="1">
                <a:latin typeface="Courier"/>
              </a:rPr>
              <a:t>.</a:t>
            </a:r>
            <a:r>
              <a:rPr lang="en-US" dirty="0" err="1">
                <a:solidFill>
                  <a:srgbClr val="7D9029"/>
                </a:solidFill>
                <a:latin typeface="Courier"/>
              </a:rPr>
              <a:t>includes</a:t>
            </a:r>
            <a:r>
              <a:rPr lang="en-US" dirty="0">
                <a:latin typeface="Courier"/>
              </a:rPr>
              <a:t>(alphabet[</a:t>
            </a:r>
            <a:r>
              <a:rPr lang="en-US" dirty="0" err="1">
                <a:latin typeface="Courier"/>
              </a:rPr>
              <a:t>i</a:t>
            </a:r>
            <a:r>
              <a:rPr lang="en-US" dirty="0">
                <a:latin typeface="Courier"/>
              </a:rPr>
              <a:t>]))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{</a:t>
            </a:r>
            <a:br>
              <a:rPr lang="en-US" dirty="0"/>
            </a:br>
            <a:r>
              <a:rPr lang="en-US" dirty="0">
                <a:latin typeface="Courier"/>
              </a:rPr>
              <a:t>          </a:t>
            </a:r>
            <a:r>
              <a:rPr lang="en-US" b="1" dirty="0">
                <a:solidFill>
                  <a:srgbClr val="007020"/>
                </a:solidFill>
                <a:latin typeface="Courier"/>
              </a:rPr>
              <a:t>return</a:t>
            </a:r>
            <a:r>
              <a:rPr lang="en-US" dirty="0">
                <a:latin typeface="Courier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urier"/>
              </a:rPr>
              <a:t>false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;</a:t>
            </a:r>
            <a:br>
              <a:rPr lang="en-US" dirty="0"/>
            </a:br>
            <a:r>
              <a:rPr lang="en-US" dirty="0">
                <a:latin typeface="Courier"/>
              </a:rPr>
              <a:t>      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}</a:t>
            </a:r>
            <a:br>
              <a:rPr lang="en-US" dirty="0"/>
            </a:br>
            <a:r>
              <a:rPr lang="en-US" dirty="0">
                <a:latin typeface="Courier"/>
              </a:rPr>
              <a:t>  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}</a:t>
            </a:r>
            <a:br>
              <a:rPr lang="en-US" dirty="0"/>
            </a:br>
            <a:r>
              <a:rPr lang="en-US" dirty="0">
                <a:latin typeface="Courier"/>
              </a:rPr>
              <a:t>  </a:t>
            </a:r>
            <a:r>
              <a:rPr lang="en-US" b="1" dirty="0">
                <a:solidFill>
                  <a:srgbClr val="007020"/>
                </a:solidFill>
                <a:latin typeface="Courier"/>
              </a:rPr>
              <a:t>return</a:t>
            </a:r>
            <a:r>
              <a:rPr lang="en-US" dirty="0">
                <a:latin typeface="Courier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urier"/>
              </a:rPr>
              <a:t>true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;</a:t>
            </a:r>
            <a:br>
              <a:rPr lang="en-US" dirty="0"/>
            </a:br>
            <a:r>
              <a:rPr lang="en-US" dirty="0"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9959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69"/>
          <p:cNvSpPr txBox="1">
            <a:spLocks noGrp="1"/>
          </p:cNvSpPr>
          <p:nvPr>
            <p:ph type="title"/>
          </p:nvPr>
        </p:nvSpPr>
        <p:spPr>
          <a:xfrm>
            <a:off x="365767" y="2784633"/>
            <a:ext cx="11460400" cy="105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Admin Items</a:t>
            </a:r>
            <a:endParaRPr dirty="0"/>
          </a:p>
        </p:txBody>
      </p:sp>
      <p:sp>
        <p:nvSpPr>
          <p:cNvPr id="1049" name="Google Shape;1049;p69"/>
          <p:cNvSpPr txBox="1">
            <a:spLocks noGrp="1"/>
          </p:cNvSpPr>
          <p:nvPr>
            <p:ph type="subTitle" idx="1"/>
          </p:nvPr>
        </p:nvSpPr>
        <p:spPr>
          <a:xfrm>
            <a:off x="-16400" y="6555533"/>
            <a:ext cx="10629200" cy="302400"/>
          </a:xfrm>
          <a:prstGeom prst="rect">
            <a:avLst/>
          </a:prstGeom>
        </p:spPr>
        <p:txBody>
          <a:bodyPr spcFirstLastPara="1" vert="horz" wrap="square" lIns="365733" tIns="60933" rIns="0" bIns="0" rtlCol="0" anchor="t" anchorCtr="0">
            <a:noAutofit/>
          </a:bodyPr>
          <a:lstStyle/>
          <a:p>
            <a:pPr marL="0" indent="0"/>
            <a:r>
              <a:rPr lang="en"/>
              <a:t>jQuery $(Begins)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57015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74"/>
          <p:cNvSpPr txBox="1">
            <a:spLocks noGrp="1"/>
          </p:cNvSpPr>
          <p:nvPr>
            <p:ph type="title"/>
          </p:nvPr>
        </p:nvSpPr>
        <p:spPr>
          <a:xfrm>
            <a:off x="-16400" y="0"/>
            <a:ext cx="12224800" cy="711600"/>
          </a:xfrm>
          <a:prstGeom prst="rect">
            <a:avLst/>
          </a:prstGeom>
        </p:spPr>
        <p:txBody>
          <a:bodyPr spcFirstLastPara="1" vert="horz" wrap="square" lIns="609600" tIns="243833" rIns="365733" bIns="121900" rtlCol="0" anchor="t" anchorCtr="0">
            <a:noAutofit/>
          </a:bodyPr>
          <a:lstStyle/>
          <a:p>
            <a:r>
              <a:rPr lang="en" dirty="0"/>
              <a:t>Administration… (10:00 - 10:05 PM, 5 mins)</a:t>
            </a:r>
            <a:endParaRPr dirty="0"/>
          </a:p>
        </p:txBody>
      </p:sp>
      <p:sp>
        <p:nvSpPr>
          <p:cNvPr id="1089" name="Google Shape;1089;p74"/>
          <p:cNvSpPr txBox="1">
            <a:spLocks noGrp="1"/>
          </p:cNvSpPr>
          <p:nvPr>
            <p:ph type="subTitle" idx="2"/>
          </p:nvPr>
        </p:nvSpPr>
        <p:spPr>
          <a:xfrm>
            <a:off x="-16400" y="6555533"/>
            <a:ext cx="10629200" cy="302400"/>
          </a:xfrm>
          <a:prstGeom prst="rect">
            <a:avLst/>
          </a:prstGeom>
        </p:spPr>
        <p:txBody>
          <a:bodyPr spcFirstLastPara="1" vert="horz" wrap="square" lIns="365733" tIns="60933" rIns="0" bIns="0" rtlCol="0" anchor="t" anchorCtr="0">
            <a:noAutofit/>
          </a:bodyPr>
          <a:lstStyle/>
          <a:p>
            <a:pPr marL="0" indent="0"/>
            <a:r>
              <a:rPr lang="en"/>
              <a:t>jQuery $(Begins)</a:t>
            </a:r>
            <a:endParaRPr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05F05A3-243E-5743-A5AE-8ACF2637D51D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C7F3F14-6B73-A342-96A2-6B3A0098757A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16400" y="795130"/>
            <a:ext cx="12192000" cy="5760403"/>
          </a:xfrm>
        </p:spPr>
        <p:txBody>
          <a:bodyPr>
            <a:noAutofit/>
          </a:bodyPr>
          <a:lstStyle/>
          <a:p>
            <a:r>
              <a:rPr lang="en-US" sz="2400" dirty="0"/>
              <a:t>Homework #6 (GIPHY.COM)</a:t>
            </a:r>
          </a:p>
          <a:p>
            <a:pPr lvl="1"/>
            <a:r>
              <a:rPr lang="en-US" sz="2400" dirty="0"/>
              <a:t>Due Tuesday, June 25th, @11:59pm</a:t>
            </a:r>
          </a:p>
          <a:p>
            <a:pPr lvl="1"/>
            <a:r>
              <a:rPr lang="en-US" sz="2400" dirty="0"/>
              <a:t>Turn in whatever you have!</a:t>
            </a:r>
          </a:p>
          <a:p>
            <a:r>
              <a:rPr lang="en-US" sz="2400" dirty="0"/>
              <a:t>Video Guide for this week: /07-firebase/</a:t>
            </a:r>
            <a:r>
              <a:rPr lang="en-US" sz="2400" dirty="0" err="1"/>
              <a:t>VideoGuide.md</a:t>
            </a:r>
            <a:endParaRPr lang="en-US" sz="2400" dirty="0"/>
          </a:p>
          <a:p>
            <a:r>
              <a:rPr lang="en-US" sz="2400" dirty="0"/>
              <a:t>Use Tutors if you need them</a:t>
            </a:r>
          </a:p>
          <a:p>
            <a:r>
              <a:rPr lang="en-US" sz="2400" dirty="0"/>
              <a:t>When you get a SURVEY, be BRUTALLY HONEST!</a:t>
            </a:r>
          </a:p>
          <a:p>
            <a:r>
              <a:rPr lang="en-US" sz="2400" dirty="0"/>
              <a:t>Sign into </a:t>
            </a:r>
            <a:r>
              <a:rPr lang="en-US" sz="2400" dirty="0" err="1"/>
              <a:t>BootCampSpot</a:t>
            </a:r>
            <a:r>
              <a:rPr lang="en-US" sz="2400" dirty="0"/>
              <a:t> and mark your attendance</a:t>
            </a:r>
          </a:p>
          <a:p>
            <a:r>
              <a:rPr lang="en-US" sz="2400" dirty="0"/>
              <a:t>Any Questions from Last Time?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56630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Class Objectives</a:t>
            </a:r>
          </a:p>
          <a:p>
            <a:pPr lvl="1"/>
            <a:r>
              <a:t>To introduce the utility of server-side storage systems like Firebase</a:t>
            </a:r>
          </a:p>
          <a:p>
            <a:pPr lvl="1"/>
            <a:r>
              <a:t>To provide a grasp of the basic methods for storing and retrieving data in Firebase</a:t>
            </a:r>
          </a:p>
          <a:p>
            <a:pPr lvl="1"/>
            <a:r>
              <a:t>To introduce the concept of user “presence” in Firebase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429BABF-CBCB-7046-A84D-3BAC501B0423}"/>
              </a:ext>
            </a:extLst>
          </p:cNvPr>
          <p:cNvSpPr txBox="1"/>
          <p:nvPr/>
        </p:nvSpPr>
        <p:spPr>
          <a:xfrm>
            <a:off x="1451579" y="1309113"/>
            <a:ext cx="5855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Week 7.2 – Firebase Database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Welcome + Opening Questions </a:t>
            </a:r>
            <a:br>
              <a:rPr lang="en-US" dirty="0"/>
            </a:br>
            <a:r>
              <a:rPr dirty="0"/>
              <a:t>(10:00 AM - 10:03 AM, (3 mins)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CONGRATULATIONS ON </a:t>
            </a:r>
            <a:r>
              <a:rPr dirty="0"/>
              <a:t>having completed nearly 2 months of an intense, high paced coding curriculum. </a:t>
            </a:r>
            <a:endParaRPr lang="en-US" dirty="0"/>
          </a:p>
          <a:p>
            <a:pPr lvl="1"/>
            <a:r>
              <a:rPr lang="en-US" dirty="0"/>
              <a:t>You</a:t>
            </a:r>
            <a:r>
              <a:rPr dirty="0"/>
              <a:t> have essentially completed the “front-end” aspect of the curriculum </a:t>
            </a:r>
            <a:endParaRPr lang="en-US" dirty="0"/>
          </a:p>
          <a:p>
            <a:pPr lvl="1"/>
            <a:r>
              <a:rPr lang="en-US" dirty="0"/>
              <a:t>Starting Today we will be </a:t>
            </a:r>
            <a:r>
              <a:rPr dirty="0"/>
              <a:t>diving deep into backend technologies.</a:t>
            </a:r>
          </a:p>
          <a:p>
            <a:pPr lvl="1"/>
            <a:r>
              <a:rPr lang="en-US" dirty="0"/>
              <a:t>You</a:t>
            </a:r>
            <a:r>
              <a:rPr dirty="0"/>
              <a:t> have learned FAR more than they are likely giving themselves credit for. </a:t>
            </a:r>
            <a:endParaRPr lang="en-US" dirty="0"/>
          </a:p>
          <a:p>
            <a:pPr lvl="1"/>
            <a:r>
              <a:rPr dirty="0"/>
              <a:t>Even for those still struggling, it probably would have taken many, many months for a new developer to learn as much as they have. Stick with it!</a:t>
            </a:r>
          </a:p>
          <a:p>
            <a:pPr lvl="1"/>
            <a:r>
              <a:rPr lang="en-US" dirty="0"/>
              <a:t>QUESTIONS OR CONCERNS</a:t>
            </a:r>
            <a:endParaRPr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82899"/>
            <a:ext cx="9603275" cy="167085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2. Instructor Talk: </a:t>
            </a:r>
            <a:br>
              <a:rPr lang="en-US" dirty="0"/>
            </a:br>
            <a:r>
              <a:rPr dirty="0"/>
              <a:t>Homework 7 </a:t>
            </a:r>
            <a:r>
              <a:rPr lang="en-US" dirty="0"/>
              <a:t>SUGGESTION</a:t>
            </a:r>
            <a:r>
              <a:rPr dirty="0"/>
              <a:t> </a:t>
            </a:r>
            <a:br>
              <a:rPr lang="en-US" dirty="0"/>
            </a:br>
            <a:r>
              <a:rPr dirty="0"/>
              <a:t>(10:03 AM - 10:04 AM, (1 mins)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15732"/>
            <a:ext cx="12191999" cy="4062339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B</a:t>
            </a:r>
            <a:r>
              <a:rPr sz="2400" dirty="0"/>
              <a:t>egin working on Homework 7 as early as possible. </a:t>
            </a:r>
            <a:endParaRPr lang="en-US" sz="2400" dirty="0"/>
          </a:p>
          <a:p>
            <a:pPr lvl="1"/>
            <a:r>
              <a:rPr lang="en-US" sz="2400" dirty="0"/>
              <a:t>I</a:t>
            </a:r>
            <a:r>
              <a:rPr sz="2400" dirty="0"/>
              <a:t>t’s a fairly challenging assignment and that what makes it challenging isn’t the “new” stuff. </a:t>
            </a:r>
            <a:endParaRPr lang="en-US" sz="2400" dirty="0"/>
          </a:p>
          <a:p>
            <a:pPr lvl="1"/>
            <a:r>
              <a:rPr sz="2400" dirty="0"/>
              <a:t>The challenge is getting a handle on increasingly complex </a:t>
            </a:r>
            <a:r>
              <a:rPr lang="en-US" sz="2400" dirty="0"/>
              <a:t>JavaScript</a:t>
            </a:r>
            <a:r>
              <a:rPr sz="2400" dirty="0"/>
              <a:t> logic.</a:t>
            </a:r>
          </a:p>
          <a:p>
            <a:pPr lvl="1"/>
            <a:r>
              <a:rPr lang="en-US" sz="2400" dirty="0"/>
              <a:t>W</a:t>
            </a:r>
            <a:r>
              <a:rPr sz="2400" dirty="0"/>
              <a:t>e won’t cover everything </a:t>
            </a:r>
            <a:r>
              <a:rPr lang="en-US" sz="2400" dirty="0"/>
              <a:t>you</a:t>
            </a:r>
            <a:r>
              <a:rPr sz="2400" dirty="0"/>
              <a:t> will need for the assignment today </a:t>
            </a:r>
            <a:endParaRPr lang="en-US" sz="2400" dirty="0"/>
          </a:p>
          <a:p>
            <a:pPr lvl="1"/>
            <a:r>
              <a:rPr lang="en-US" sz="2400" dirty="0"/>
              <a:t>But</a:t>
            </a:r>
            <a:r>
              <a:rPr sz="2400" dirty="0"/>
              <a:t> </a:t>
            </a:r>
            <a:r>
              <a:rPr lang="en-US" sz="2400" dirty="0"/>
              <a:t>you </a:t>
            </a:r>
            <a:r>
              <a:rPr sz="2400" dirty="0"/>
              <a:t>definitely </a:t>
            </a:r>
            <a:r>
              <a:rPr lang="en-US" sz="2400" dirty="0"/>
              <a:t>need to </a:t>
            </a:r>
            <a:r>
              <a:rPr sz="2400" dirty="0"/>
              <a:t>take time tomorrow to review the material we cover today.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1619</Words>
  <Application>Microsoft Macintosh PowerPoint</Application>
  <PresentationFormat>Widescreen</PresentationFormat>
  <Paragraphs>176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Courier</vt:lpstr>
      <vt:lpstr>Gill Sans MT</vt:lpstr>
      <vt:lpstr>Roboto</vt:lpstr>
      <vt:lpstr>Roboto Medium</vt:lpstr>
      <vt:lpstr>Gallery</vt:lpstr>
      <vt:lpstr>7.2 Intro to Firebase  (9:00 AM)</vt:lpstr>
      <vt:lpstr>PreClass Drill</vt:lpstr>
      <vt:lpstr>PANGRAM (9:30 – 9:55, 25 mins)</vt:lpstr>
      <vt:lpstr>Pangram Solution (9:55 – 10:00, 5 mins)</vt:lpstr>
      <vt:lpstr>Admin Items</vt:lpstr>
      <vt:lpstr>Administration… (10:00 - 10:05 PM, 5 mins)</vt:lpstr>
      <vt:lpstr>PowerPoint Presentation</vt:lpstr>
      <vt:lpstr>Welcome + Opening Questions  (10:00 AM - 10:03 AM, (3 mins)</vt:lpstr>
      <vt:lpstr>2. Instructor Talk:  Homework 7 SUGGESTION  (10:03 AM - 10:04 AM, (1 mins)</vt:lpstr>
      <vt:lpstr>3. Everyone Talk:  Discuss Client vs Server Persistence  (10:04 AM - 10:07 AM, (3 mins)</vt:lpstr>
      <vt:lpstr>4. Instructor Talk:  Firebase Introduction  (10:07 AM - 10:10 AM, (3 mins)</vt:lpstr>
      <vt:lpstr>5. FOLLOW ME:  My First Firebase Database  (10:10 AM - 10:15 AM, (5 mins)</vt:lpstr>
      <vt:lpstr>6. Instructor Do:  Ex 1 - Click Button Counter –  Firebase Console  (10:15 AM - 10:22 AM, (7 mins)</vt:lpstr>
      <vt:lpstr>7. Everyone Do:  My First Firebase App  (10:22 AM - 10:25 AM, (3 mins)</vt:lpstr>
      <vt:lpstr>8. Everyone Do:  Reflect on Firebase  (10:25 AM - 10:30 AM, (5 mins)</vt:lpstr>
      <vt:lpstr>9. Instructor Do:  Ex 1 – Click Button Counter – Complete  (10:30 AM - 10:37 AM, (7 mins)</vt:lpstr>
      <vt:lpstr>10. Everyone Do:  Why is this so cool?  (10:37 AM - 10:38 AM, (1 mins)</vt:lpstr>
      <vt:lpstr>11. Students Do:  Re-comment Click Button Code  (10:38 AM - 10:44 AM, (6 mins)</vt:lpstr>
      <vt:lpstr>12. Everyone Do:  Discussion / Questions  (10:44 AM - 10:49 AM, (5 mins)</vt:lpstr>
      <vt:lpstr>13. Students Do:  ClickDown Counter  (10:49 AM - 11:04 AM, (15 mins)</vt:lpstr>
      <vt:lpstr>14. Instructor Do:  Review Click-Down Activity  (11:04 AM - 11:09 AM, (5 mins)</vt:lpstr>
      <vt:lpstr>15. Instructor Do:  Multiple Properties  (11:09 AM - 11:14 AM, (5 mins)</vt:lpstr>
      <vt:lpstr>16. Student Do:  Most Recent User Firebase Example  (11:14 AM - 11:29 AM, (15 mins)</vt:lpstr>
      <vt:lpstr>17. Instructor Do:  Discuss / Explain Most Recent User  (11:29 AM - 11:37 AM, (8 mins)</vt:lpstr>
      <vt:lpstr>18. LUNCH BREAK  (11:35 AM – 12:10 PM, (35 mins)</vt:lpstr>
      <vt:lpstr>19. Students Do:  CoderBay Example  (11:52 AM - 12:27 PM, (35 mins)</vt:lpstr>
      <vt:lpstr>PowerPoint Presentation</vt:lpstr>
      <vt:lpstr>20. Instructor Do:  Review CoderBay Example  (12:27 PM - 12:34 PM, (7 mins)</vt:lpstr>
      <vt:lpstr>21. Instructor Do:  Intro to Presence  (12:34 PM - 12:39 PM, (5 mins)</vt:lpstr>
      <vt:lpstr>22. Student Do:  CoderBay with Presence Example  (12:39 PM - 12:49 PM, (10 mins)</vt:lpstr>
      <vt:lpstr>23. Student Do:  Review CoderBay Presence Example  (12:49 PM - 12:54 PM, (5 mins)</vt:lpstr>
      <vt:lpstr>24. Recap + Preview Next Topics  (12:54 PM - 12:59 PM, (5 mins)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40</TotalTime>
  <Words>1603</Words>
  <Application>Microsoft Macintosh PowerPoint</Application>
  <PresentationFormat>Widescreen</PresentationFormat>
  <Paragraphs>209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Courier</vt:lpstr>
      <vt:lpstr>Courier New</vt:lpstr>
      <vt:lpstr>Gill Sans MT</vt:lpstr>
      <vt:lpstr>Roboto</vt:lpstr>
      <vt:lpstr>Roboto Medium</vt:lpstr>
      <vt:lpstr>Gallery</vt:lpstr>
      <vt:lpstr>Real-World API Application Development</vt:lpstr>
      <vt:lpstr>PreClass Drill</vt:lpstr>
      <vt:lpstr>JavaScript – INTEGER vs FLOAT (15 mins)</vt:lpstr>
      <vt:lpstr>JavaScript INT vs FLOAT Answer (5 mins)</vt:lpstr>
      <vt:lpstr>Admin Items</vt:lpstr>
      <vt:lpstr>Administration… (6:30 - 6:35 PM, 5 mins)</vt:lpstr>
      <vt:lpstr>Instructor Do:  Introduce the Unit Video Guide</vt:lpstr>
      <vt:lpstr>Today’s Class</vt:lpstr>
      <vt:lpstr>Agenda</vt:lpstr>
      <vt:lpstr>Homework</vt:lpstr>
      <vt:lpstr>Homework Intro (6:35 PM – 6:45 PM, 10 mins)</vt:lpstr>
      <vt:lpstr>Instructor Do:  Giphy API Demo (6:35 PM – 6:45 PM)</vt:lpstr>
      <vt:lpstr>2. Partners Do:  Random Cat Activity (6:45 PM - 6:55 PM)</vt:lpstr>
      <vt:lpstr>Instructor Do:  Review Cat Activity (6:55 PM – 7:05 PM)</vt:lpstr>
      <vt:lpstr>Partners Do:  Ajax Triggered by Buttons (7:05 PM - 7:15 PM)</vt:lpstr>
      <vt:lpstr>Instructor Do:  Ajax Buttons Review (7:15 PM - 7:20 PM)</vt:lpstr>
      <vt:lpstr>6. Partners Do:  Creating Elements Dynamically (7:20 PM - 7:30 PM)</vt:lpstr>
      <vt:lpstr>7. Instructor Do:  Creating Elements Dynamically (7:30 PM - 7:35 PM)</vt:lpstr>
      <vt:lpstr>8. Everyone Do:  Reiterate Concepts (7:35 PM - 7:45 PM)</vt:lpstr>
      <vt:lpstr>9. Partners Do:  Pausing Gifs (7:45 PM - 8:00 PM)</vt:lpstr>
      <vt:lpstr>10. Instructor Do:  Review Pausing Gifs (8:00 PM - 8:05 PM)</vt:lpstr>
      <vt:lpstr>IN-CLASS PROJECT NYT API  (Break at any time)  COUNT OFF 1-7</vt:lpstr>
      <vt:lpstr>13. Students Do:  NYT Example Intro (8:05 PM - 8:10 PM)</vt:lpstr>
      <vt:lpstr>14. Students Do: PHASE I NYT Example - Design and API (8:10 PM - 8:30 PM)</vt:lpstr>
      <vt:lpstr>15. Students Do: PHASE II NYT Example - Coding the Logic (8:30 PM – 8:50 PM)</vt:lpstr>
      <vt:lpstr>16. Students Do: PHASE III NYT Example - Bug Cases (8:50 PM – 9:10 PM)</vt:lpstr>
      <vt:lpstr>17. Students Do:  Refinement and Deploy (9:10 PM – 9:20 PM)</vt:lpstr>
      <vt:lpstr>18. Students Do:  NYT Recap / Review (9:20 PM - 9:25 PM)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7.2 Intro to Firebase  (9:00 AM)</dc:title>
  <dc:creator/>
  <cp:keywords/>
  <cp:lastModifiedBy>Greg Smith</cp:lastModifiedBy>
  <cp:revision>26</cp:revision>
  <dcterms:created xsi:type="dcterms:W3CDTF">2019-06-22T02:21:03Z</dcterms:created>
  <dcterms:modified xsi:type="dcterms:W3CDTF">2019-06-22T22:53:35Z</dcterms:modified>
</cp:coreProperties>
</file>