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80" r:id="rId3"/>
    <p:sldId id="287" r:id="rId4"/>
    <p:sldId id="289" r:id="rId5"/>
    <p:sldId id="306" r:id="rId6"/>
    <p:sldId id="307" r:id="rId7"/>
    <p:sldId id="257" r:id="rId8"/>
    <p:sldId id="259" r:id="rId9"/>
    <p:sldId id="261" r:id="rId10"/>
    <p:sldId id="308" r:id="rId11"/>
    <p:sldId id="309" r:id="rId12"/>
    <p:sldId id="310" r:id="rId13"/>
    <p:sldId id="311" r:id="rId14"/>
    <p:sldId id="312" r:id="rId15"/>
    <p:sldId id="313" r:id="rId16"/>
    <p:sldId id="314" r:id="rId17"/>
    <p:sldId id="315" r:id="rId18"/>
    <p:sldId id="316" r:id="rId19"/>
    <p:sldId id="318" r:id="rId20"/>
    <p:sldId id="317" r:id="rId21"/>
    <p:sldId id="319" r:id="rId22"/>
    <p:sldId id="320" r:id="rId23"/>
    <p:sldId id="321" r:id="rId24"/>
    <p:sldId id="322" r:id="rId25"/>
    <p:sldId id="323" r:id="rId26"/>
    <p:sldId id="324" r:id="rId27"/>
    <p:sldId id="325" r:id="rId28"/>
    <p:sldId id="281" r:id="rId29"/>
    <p:sldId id="282" r:id="rId30"/>
    <p:sldId id="264" r:id="rId31"/>
    <p:sldId id="265" r:id="rId32"/>
    <p:sldId id="266" r:id="rId33"/>
    <p:sldId id="267" r:id="rId34"/>
    <p:sldId id="268" r:id="rId35"/>
    <p:sldId id="269" r:id="rId36"/>
    <p:sldId id="270" r:id="rId37"/>
    <p:sldId id="271" r:id="rId38"/>
    <p:sldId id="272" r:id="rId39"/>
    <p:sldId id="274" r:id="rId40"/>
    <p:sldId id="276" r:id="rId41"/>
    <p:sldId id="326" r:id="rId42"/>
    <p:sldId id="277" r:id="rId43"/>
    <p:sldId id="278" r:id="rId44"/>
    <p:sldId id="32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p:scale>
          <a:sx n="120" d="100"/>
          <a:sy n="120" d="100"/>
        </p:scale>
        <p:origin x="25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522C2-7058-8340-974F-FBCD1492DCDC}" type="datetimeFigureOut">
              <a:rPr lang="en-US" smtClean="0"/>
              <a:t>7/12/19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4890C-FC3E-6A4D-8EFC-C9683BD6553D}" type="slidenum">
              <a:rPr lang="en-US" smtClean="0"/>
              <a:t>‹#›</a:t>
            </a:fld>
            <a:endParaRPr lang="en-US"/>
          </a:p>
        </p:txBody>
      </p:sp>
    </p:spTree>
    <p:extLst>
      <p:ext uri="{BB962C8B-B14F-4D97-AF65-F5344CB8AC3E}">
        <p14:creationId xmlns:p14="http://schemas.microsoft.com/office/powerpoint/2010/main" val="357798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806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9"/>
        <p:cNvGrpSpPr/>
        <p:nvPr/>
      </p:nvGrpSpPr>
      <p:grpSpPr>
        <a:xfrm>
          <a:off x="0" y="0"/>
          <a:ext cx="0" cy="0"/>
          <a:chOff x="0" y="0"/>
          <a:chExt cx="0" cy="0"/>
        </a:xfrm>
      </p:grpSpPr>
      <p:sp>
        <p:nvSpPr>
          <p:cNvPr id="3100" name="Google Shape;3100;g4c8ff9e0be_0_400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1" name="Google Shape;3101;g4c8ff9e0be_0_4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843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5"/>
        <p:cNvGrpSpPr/>
        <p:nvPr/>
      </p:nvGrpSpPr>
      <p:grpSpPr>
        <a:xfrm>
          <a:off x="0" y="0"/>
          <a:ext cx="0" cy="0"/>
          <a:chOff x="0" y="0"/>
          <a:chExt cx="0" cy="0"/>
        </a:xfrm>
      </p:grpSpPr>
      <p:sp>
        <p:nvSpPr>
          <p:cNvPr id="3106" name="Google Shape;3106;g4069421e41_2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7" name="Google Shape;3107;g4069421e41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33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4"/>
        <p:cNvGrpSpPr/>
        <p:nvPr/>
      </p:nvGrpSpPr>
      <p:grpSpPr>
        <a:xfrm>
          <a:off x="0" y="0"/>
          <a:ext cx="0" cy="0"/>
          <a:chOff x="0" y="0"/>
          <a:chExt cx="0" cy="0"/>
        </a:xfrm>
      </p:grpSpPr>
      <p:sp>
        <p:nvSpPr>
          <p:cNvPr id="3115" name="Google Shape;3115;g4c8ff9e0be_0_4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6" name="Google Shape;3116;g4c8ff9e0be_0_4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Trilogy made diagram, does not violate copyright laws. </a:t>
            </a:r>
            <a:endParaRPr/>
          </a:p>
        </p:txBody>
      </p:sp>
    </p:spTree>
    <p:extLst>
      <p:ext uri="{BB962C8B-B14F-4D97-AF65-F5344CB8AC3E}">
        <p14:creationId xmlns:p14="http://schemas.microsoft.com/office/powerpoint/2010/main" val="12915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9"/>
        <p:cNvGrpSpPr/>
        <p:nvPr/>
      </p:nvGrpSpPr>
      <p:grpSpPr>
        <a:xfrm>
          <a:off x="0" y="0"/>
          <a:ext cx="0" cy="0"/>
          <a:chOff x="0" y="0"/>
          <a:chExt cx="0" cy="0"/>
        </a:xfrm>
      </p:grpSpPr>
      <p:sp>
        <p:nvSpPr>
          <p:cNvPr id="3100" name="Google Shape;3100;g4c8ff9e0be_0_400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1" name="Google Shape;3101;g4c8ff9e0be_0_4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94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6"/>
        <p:cNvGrpSpPr/>
        <p:nvPr/>
      </p:nvGrpSpPr>
      <p:grpSpPr>
        <a:xfrm>
          <a:off x="0" y="0"/>
          <a:ext cx="0" cy="0"/>
          <a:chOff x="0" y="0"/>
          <a:chExt cx="0" cy="0"/>
        </a:xfrm>
      </p:grpSpPr>
      <p:sp>
        <p:nvSpPr>
          <p:cNvPr id="3137" name="Google Shape;3137;g4069421e41_2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8" name="Google Shape;3138;g4069421e41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982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5"/>
        <p:cNvGrpSpPr/>
        <p:nvPr/>
      </p:nvGrpSpPr>
      <p:grpSpPr>
        <a:xfrm>
          <a:off x="0" y="0"/>
          <a:ext cx="0" cy="0"/>
          <a:chOff x="0" y="0"/>
          <a:chExt cx="0" cy="0"/>
        </a:xfrm>
      </p:grpSpPr>
      <p:sp>
        <p:nvSpPr>
          <p:cNvPr id="3146" name="Google Shape;3146;g4c8ff9e0be_0_40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7" name="Google Shape;3147;g4c8ff9e0be_0_4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Trilogy made diagram, does not violate copyright laws.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4472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2"/>
        <p:cNvGrpSpPr/>
        <p:nvPr/>
      </p:nvGrpSpPr>
      <p:grpSpPr>
        <a:xfrm>
          <a:off x="0" y="0"/>
          <a:ext cx="0" cy="0"/>
          <a:chOff x="0" y="0"/>
          <a:chExt cx="0" cy="0"/>
        </a:xfrm>
      </p:grpSpPr>
      <p:sp>
        <p:nvSpPr>
          <p:cNvPr id="3173" name="Google Shape;3173;g4069421e41_2_1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4" name="Google Shape;3174;g4069421e41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765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6"/>
        <p:cNvGrpSpPr/>
        <p:nvPr/>
      </p:nvGrpSpPr>
      <p:grpSpPr>
        <a:xfrm>
          <a:off x="0" y="0"/>
          <a:ext cx="0" cy="0"/>
          <a:chOff x="0" y="0"/>
          <a:chExt cx="0" cy="0"/>
        </a:xfrm>
      </p:grpSpPr>
      <p:sp>
        <p:nvSpPr>
          <p:cNvPr id="3187" name="Google Shape;3187;g4069421e41_2_13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8" name="Google Shape;3188;g4069421e41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661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7"/>
        <p:cNvGrpSpPr/>
        <p:nvPr/>
      </p:nvGrpSpPr>
      <p:grpSpPr>
        <a:xfrm>
          <a:off x="0" y="0"/>
          <a:ext cx="0" cy="0"/>
          <a:chOff x="0" y="0"/>
          <a:chExt cx="0" cy="0"/>
        </a:xfrm>
      </p:grpSpPr>
      <p:sp>
        <p:nvSpPr>
          <p:cNvPr id="3198" name="Google Shape;3198;g4069421e41_2_14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9" name="Google Shape;3199;g4069421e41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497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p:cNvGrpSpPr/>
        <p:nvPr/>
      </p:nvGrpSpPr>
      <p:grpSpPr>
        <a:xfrm>
          <a:off x="0" y="0"/>
          <a:ext cx="0" cy="0"/>
          <a:chOff x="0" y="0"/>
          <a:chExt cx="0" cy="0"/>
        </a:xfrm>
      </p:grpSpPr>
      <p:sp>
        <p:nvSpPr>
          <p:cNvPr id="3205" name="Google Shape;3205;g4c8ff9e0be_0_41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6" name="Google Shape;3206;g4c8ff9e0be_0_4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00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5135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0"/>
        <p:cNvGrpSpPr/>
        <p:nvPr/>
      </p:nvGrpSpPr>
      <p:grpSpPr>
        <a:xfrm>
          <a:off x="0" y="0"/>
          <a:ext cx="0" cy="0"/>
          <a:chOff x="0" y="0"/>
          <a:chExt cx="0" cy="0"/>
        </a:xfrm>
      </p:grpSpPr>
      <p:sp>
        <p:nvSpPr>
          <p:cNvPr id="3211" name="Google Shape;3211;g4c8ff9e0be_0_4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2" name="Google Shape;3212;g4c8ff9e0be_0_4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236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6"/>
        <p:cNvGrpSpPr/>
        <p:nvPr/>
      </p:nvGrpSpPr>
      <p:grpSpPr>
        <a:xfrm>
          <a:off x="0" y="0"/>
          <a:ext cx="0" cy="0"/>
          <a:chOff x="0" y="0"/>
          <a:chExt cx="0" cy="0"/>
        </a:xfrm>
      </p:grpSpPr>
      <p:sp>
        <p:nvSpPr>
          <p:cNvPr id="3187" name="Google Shape;3187;g4069421e41_2_13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8" name="Google Shape;3188;g4069421e41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744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0"/>
        <p:cNvGrpSpPr/>
        <p:nvPr/>
      </p:nvGrpSpPr>
      <p:grpSpPr>
        <a:xfrm>
          <a:off x="0" y="0"/>
          <a:ext cx="0" cy="0"/>
          <a:chOff x="0" y="0"/>
          <a:chExt cx="0" cy="0"/>
        </a:xfrm>
      </p:grpSpPr>
      <p:sp>
        <p:nvSpPr>
          <p:cNvPr id="3221" name="Google Shape;3221;g4c8ff9e0be_0_4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2" name="Google Shape;3222;g4c8ff9e0be_0_4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Trilogy made diagram, does not violate copyright laws.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56574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4"/>
        <p:cNvGrpSpPr/>
        <p:nvPr/>
      </p:nvGrpSpPr>
      <p:grpSpPr>
        <a:xfrm>
          <a:off x="0" y="0"/>
          <a:ext cx="0" cy="0"/>
          <a:chOff x="0" y="0"/>
          <a:chExt cx="0" cy="0"/>
        </a:xfrm>
      </p:grpSpPr>
      <p:sp>
        <p:nvSpPr>
          <p:cNvPr id="3255" name="Google Shape;3255;g4c8ff9e0be_0_4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6" name="Google Shape;3256;g4c8ff9e0be_0_4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Trilogy made diagram, does not violate copyright laws.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655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8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g4069421e41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7" name="Google Shape;3027;g4069421e41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969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6"/>
        <p:cNvGrpSpPr/>
        <p:nvPr/>
      </p:nvGrpSpPr>
      <p:grpSpPr>
        <a:xfrm>
          <a:off x="0" y="0"/>
          <a:ext cx="0" cy="0"/>
          <a:chOff x="0" y="0"/>
          <a:chExt cx="0" cy="0"/>
        </a:xfrm>
      </p:grpSpPr>
      <p:sp>
        <p:nvSpPr>
          <p:cNvPr id="3037" name="Google Shape;3037;g4069421e41_2_5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8" name="Google Shape;3038;g4069421e41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5151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9"/>
        <p:cNvGrpSpPr/>
        <p:nvPr/>
      </p:nvGrpSpPr>
      <p:grpSpPr>
        <a:xfrm>
          <a:off x="0" y="0"/>
          <a:ext cx="0" cy="0"/>
          <a:chOff x="0" y="0"/>
          <a:chExt cx="0" cy="0"/>
        </a:xfrm>
      </p:grpSpPr>
      <p:sp>
        <p:nvSpPr>
          <p:cNvPr id="3050" name="Google Shape;3050;g4069421e41_2_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1" name="Google Shape;3051;g4069421e41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33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4c8ff9e0be_0_2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4c8ff9e0be_0_2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29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3"/>
        <p:cNvGrpSpPr/>
        <p:nvPr/>
      </p:nvGrpSpPr>
      <p:grpSpPr>
        <a:xfrm>
          <a:off x="0" y="0"/>
          <a:ext cx="0" cy="0"/>
          <a:chOff x="0" y="0"/>
          <a:chExt cx="0" cy="0"/>
        </a:xfrm>
      </p:grpSpPr>
      <p:sp>
        <p:nvSpPr>
          <p:cNvPr id="3084" name="Google Shape;3084;g4069421e41_2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5" name="Google Shape;3085;g4069421e41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1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8"/>
        <p:cNvGrpSpPr/>
        <p:nvPr/>
      </p:nvGrpSpPr>
      <p:grpSpPr>
        <a:xfrm>
          <a:off x="0" y="0"/>
          <a:ext cx="0" cy="0"/>
          <a:chOff x="0" y="0"/>
          <a:chExt cx="0" cy="0"/>
        </a:xfrm>
      </p:grpSpPr>
      <p:sp>
        <p:nvSpPr>
          <p:cNvPr id="3089" name="Google Shape;3089;g4069421e41_2_8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0" name="Google Shape;3090;g4069421e41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9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1. Bullets 1–5 (Green)">
  <p:cSld name="31. Bullets 1–5 (Green)">
    <p:spTree>
      <p:nvGrpSpPr>
        <p:cNvPr id="1" name="Shape 585"/>
        <p:cNvGrpSpPr/>
        <p:nvPr/>
      </p:nvGrpSpPr>
      <p:grpSpPr>
        <a:xfrm>
          <a:off x="0" y="0"/>
          <a:ext cx="0" cy="0"/>
          <a:chOff x="0" y="0"/>
          <a:chExt cx="0" cy="0"/>
        </a:xfrm>
      </p:grpSpPr>
      <p:sp>
        <p:nvSpPr>
          <p:cNvPr id="586" name="Google Shape;586;p44"/>
          <p:cNvSpPr/>
          <p:nvPr/>
        </p:nvSpPr>
        <p:spPr>
          <a:xfrm>
            <a:off x="1816608" y="1733651"/>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 name="Google Shape;587;p44"/>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8" name="Google Shape;588;p44"/>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89" name="Google Shape;589;p44"/>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590" name="Google Shape;590;p44"/>
          <p:cNvSpPr txBox="1">
            <a:spLocks noGrp="1"/>
          </p:cNvSpPr>
          <p:nvPr>
            <p:ph type="sldNum" idx="12"/>
          </p:nvPr>
        </p:nvSpPr>
        <p:spPr>
          <a:xfrm>
            <a:off x="11477033" y="6609600"/>
            <a:ext cx="349200" cy="140800"/>
          </a:xfrm>
          <a:prstGeom prst="rect">
            <a:avLst/>
          </a:prstGeom>
          <a:noFill/>
          <a:ln>
            <a:noFill/>
          </a:ln>
        </p:spPr>
        <p:txBody>
          <a:bodyPr spcFirstLastPara="1" wrap="square" lIns="0" tIns="0" rIns="0" bIns="91425" anchor="t" anchorCtr="0">
            <a:noAutofit/>
          </a:bodyPr>
          <a:lstStyle>
            <a:lvl1pPr lvl="0" rtl="0">
              <a:buNone/>
              <a:defRPr sz="800">
                <a:solidFill>
                  <a:srgbClr val="000000"/>
                </a:solidFill>
              </a:defRPr>
            </a:lvl1pPr>
            <a:lvl2pPr lvl="1" rtl="0">
              <a:buNone/>
              <a:defRPr sz="800">
                <a:solidFill>
                  <a:srgbClr val="000000"/>
                </a:solidFill>
              </a:defRPr>
            </a:lvl2pPr>
            <a:lvl3pPr lvl="2" rtl="0">
              <a:buNone/>
              <a:defRPr sz="800">
                <a:solidFill>
                  <a:srgbClr val="000000"/>
                </a:solidFill>
              </a:defRPr>
            </a:lvl3pPr>
            <a:lvl4pPr lvl="3" rtl="0">
              <a:buNone/>
              <a:defRPr sz="800">
                <a:solidFill>
                  <a:srgbClr val="000000"/>
                </a:solidFill>
              </a:defRPr>
            </a:lvl4pPr>
            <a:lvl5pPr lvl="4" rtl="0">
              <a:buNone/>
              <a:defRPr sz="800">
                <a:solidFill>
                  <a:srgbClr val="000000"/>
                </a:solidFill>
              </a:defRPr>
            </a:lvl5pPr>
            <a:lvl6pPr lvl="5" rtl="0">
              <a:buNone/>
              <a:defRPr sz="800">
                <a:solidFill>
                  <a:srgbClr val="000000"/>
                </a:solidFill>
              </a:defRPr>
            </a:lvl6pPr>
            <a:lvl7pPr lvl="6" rtl="0">
              <a:buNone/>
              <a:defRPr sz="800">
                <a:solidFill>
                  <a:srgbClr val="000000"/>
                </a:solidFill>
              </a:defRPr>
            </a:lvl7pPr>
            <a:lvl8pPr lvl="7" rtl="0">
              <a:buNone/>
              <a:defRPr sz="800">
                <a:solidFill>
                  <a:srgbClr val="000000"/>
                </a:solidFill>
              </a:defRPr>
            </a:lvl8pPr>
            <a:lvl9pPr lvl="8" rtl="0">
              <a:buNone/>
              <a:defRPr sz="800">
                <a:solidFill>
                  <a:srgbClr val="000000"/>
                </a:solidFill>
              </a:defRPr>
            </a:lvl9pPr>
          </a:lstStyle>
          <a:p>
            <a:pPr algn="l"/>
            <a:fld id="{00000000-1234-1234-1234-123412341234}" type="slidenum">
              <a:rPr lang="en" smtClean="0"/>
              <a:pPr algn="l"/>
              <a:t>‹#›</a:t>
            </a:fld>
            <a:endParaRPr lang="en"/>
          </a:p>
        </p:txBody>
      </p:sp>
      <p:cxnSp>
        <p:nvCxnSpPr>
          <p:cNvPr id="591" name="Google Shape;591;p44"/>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592" name="Google Shape;592;p44"/>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3" name="Google Shape;593;p44"/>
          <p:cNvSpPr txBox="1">
            <a:spLocks noGrp="1"/>
          </p:cNvSpPr>
          <p:nvPr>
            <p:ph type="subTitle" idx="3"/>
          </p:nvPr>
        </p:nvSpPr>
        <p:spPr>
          <a:xfrm>
            <a:off x="33" y="1759233"/>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4" name="Google Shape;594;p44"/>
          <p:cNvSpPr/>
          <p:nvPr/>
        </p:nvSpPr>
        <p:spPr>
          <a:xfrm>
            <a:off x="1803400" y="2670048"/>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 name="Google Shape;595;p44"/>
          <p:cNvSpPr/>
          <p:nvPr/>
        </p:nvSpPr>
        <p:spPr>
          <a:xfrm>
            <a:off x="1803400" y="3590467"/>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 name="Google Shape;596;p44"/>
          <p:cNvSpPr/>
          <p:nvPr/>
        </p:nvSpPr>
        <p:spPr>
          <a:xfrm>
            <a:off x="1803400" y="4514100"/>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 name="Google Shape;597;p44"/>
          <p:cNvSpPr txBox="1">
            <a:spLocks noGrp="1"/>
          </p:cNvSpPr>
          <p:nvPr>
            <p:ph type="subTitle" idx="4"/>
          </p:nvPr>
        </p:nvSpPr>
        <p:spPr>
          <a:xfrm>
            <a:off x="-16233" y="2673267"/>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8" name="Google Shape;598;p44"/>
          <p:cNvSpPr txBox="1">
            <a:spLocks noGrp="1"/>
          </p:cNvSpPr>
          <p:nvPr>
            <p:ph type="subTitle" idx="5"/>
          </p:nvPr>
        </p:nvSpPr>
        <p:spPr>
          <a:xfrm>
            <a:off x="133" y="3593700"/>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9" name="Google Shape;599;p44"/>
          <p:cNvSpPr txBox="1">
            <a:spLocks noGrp="1"/>
          </p:cNvSpPr>
          <p:nvPr>
            <p:ph type="subTitle" idx="6"/>
          </p:nvPr>
        </p:nvSpPr>
        <p:spPr>
          <a:xfrm>
            <a:off x="-16400" y="4514100"/>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0" name="Google Shape;600;p44"/>
          <p:cNvSpPr/>
          <p:nvPr/>
        </p:nvSpPr>
        <p:spPr>
          <a:xfrm>
            <a:off x="1819800" y="5437733"/>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 name="Google Shape;601;p44"/>
          <p:cNvSpPr txBox="1">
            <a:spLocks noGrp="1"/>
          </p:cNvSpPr>
          <p:nvPr>
            <p:ph type="subTitle" idx="7"/>
          </p:nvPr>
        </p:nvSpPr>
        <p:spPr>
          <a:xfrm>
            <a:off x="0" y="5437733"/>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02" name="Google Shape;602;p44"/>
          <p:cNvPicPr preferRelativeResize="0"/>
          <p:nvPr/>
        </p:nvPicPr>
        <p:blipFill rotWithShape="1">
          <a:blip r:embed="rId2">
            <a:alphaModFix/>
          </a:blip>
          <a:srcRect t="1830" b="1830"/>
          <a:stretch/>
        </p:blipFill>
        <p:spPr>
          <a:xfrm>
            <a:off x="573025" y="1752048"/>
            <a:ext cx="1047423" cy="809200"/>
          </a:xfrm>
          <a:prstGeom prst="rect">
            <a:avLst/>
          </a:prstGeom>
          <a:noFill/>
          <a:ln>
            <a:noFill/>
          </a:ln>
        </p:spPr>
      </p:pic>
      <p:pic>
        <p:nvPicPr>
          <p:cNvPr id="603" name="Google Shape;603;p44"/>
          <p:cNvPicPr preferRelativeResize="0"/>
          <p:nvPr/>
        </p:nvPicPr>
        <p:blipFill rotWithShape="1">
          <a:blip r:embed="rId3">
            <a:alphaModFix/>
          </a:blip>
          <a:srcRect t="228" b="238"/>
          <a:stretch/>
        </p:blipFill>
        <p:spPr>
          <a:xfrm>
            <a:off x="573024" y="2680464"/>
            <a:ext cx="1047421" cy="809200"/>
          </a:xfrm>
          <a:prstGeom prst="rect">
            <a:avLst/>
          </a:prstGeom>
          <a:noFill/>
          <a:ln>
            <a:noFill/>
          </a:ln>
        </p:spPr>
      </p:pic>
      <p:pic>
        <p:nvPicPr>
          <p:cNvPr id="604" name="Google Shape;604;p44"/>
          <p:cNvPicPr preferRelativeResize="0"/>
          <p:nvPr/>
        </p:nvPicPr>
        <p:blipFill rotWithShape="1">
          <a:blip r:embed="rId2">
            <a:alphaModFix/>
          </a:blip>
          <a:srcRect t="1830" b="1830"/>
          <a:stretch/>
        </p:blipFill>
        <p:spPr>
          <a:xfrm>
            <a:off x="573024" y="3601664"/>
            <a:ext cx="1047421" cy="809200"/>
          </a:xfrm>
          <a:prstGeom prst="rect">
            <a:avLst/>
          </a:prstGeom>
          <a:noFill/>
          <a:ln>
            <a:noFill/>
          </a:ln>
        </p:spPr>
      </p:pic>
      <p:pic>
        <p:nvPicPr>
          <p:cNvPr id="605" name="Google Shape;605;p44"/>
          <p:cNvPicPr preferRelativeResize="0"/>
          <p:nvPr/>
        </p:nvPicPr>
        <p:blipFill rotWithShape="1">
          <a:blip r:embed="rId3">
            <a:alphaModFix/>
          </a:blip>
          <a:srcRect t="228" b="238"/>
          <a:stretch/>
        </p:blipFill>
        <p:spPr>
          <a:xfrm>
            <a:off x="573024" y="4523697"/>
            <a:ext cx="1047421" cy="809200"/>
          </a:xfrm>
          <a:prstGeom prst="rect">
            <a:avLst/>
          </a:prstGeom>
          <a:noFill/>
          <a:ln>
            <a:noFill/>
          </a:ln>
        </p:spPr>
      </p:pic>
      <p:pic>
        <p:nvPicPr>
          <p:cNvPr id="606" name="Google Shape;606;p44"/>
          <p:cNvPicPr preferRelativeResize="0"/>
          <p:nvPr/>
        </p:nvPicPr>
        <p:blipFill rotWithShape="1">
          <a:blip r:embed="rId2">
            <a:alphaModFix/>
          </a:blip>
          <a:srcRect t="1830" b="1830"/>
          <a:stretch/>
        </p:blipFill>
        <p:spPr>
          <a:xfrm>
            <a:off x="573024" y="5437731"/>
            <a:ext cx="1047421" cy="809200"/>
          </a:xfrm>
          <a:prstGeom prst="rect">
            <a:avLst/>
          </a:prstGeom>
          <a:noFill/>
          <a:ln>
            <a:noFill/>
          </a:ln>
        </p:spPr>
      </p:pic>
    </p:spTree>
    <p:extLst>
      <p:ext uri="{BB962C8B-B14F-4D97-AF65-F5344CB8AC3E}">
        <p14:creationId xmlns:p14="http://schemas.microsoft.com/office/powerpoint/2010/main" val="38895738"/>
      </p:ext>
    </p:extLst>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 Transition Slide">
  <p:cSld name="6. Transition Slide">
    <p:spTree>
      <p:nvGrpSpPr>
        <p:cNvPr id="1" name="Shape 96"/>
        <p:cNvGrpSpPr/>
        <p:nvPr/>
      </p:nvGrpSpPr>
      <p:grpSpPr>
        <a:xfrm>
          <a:off x="0" y="0"/>
          <a:ext cx="0" cy="0"/>
          <a:chOff x="0" y="0"/>
          <a:chExt cx="0" cy="0"/>
        </a:xfrm>
      </p:grpSpPr>
      <p:pic>
        <p:nvPicPr>
          <p:cNvPr id="97" name="Google Shape;97;p19"/>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8" name="Google Shape;98;p19"/>
          <p:cNvSpPr txBox="1">
            <a:spLocks noGrp="1"/>
          </p:cNvSpPr>
          <p:nvPr>
            <p:ph type="title"/>
          </p:nvPr>
        </p:nvSpPr>
        <p:spPr>
          <a:xfrm>
            <a:off x="316133" y="2784633"/>
            <a:ext cx="11460400" cy="105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48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9" name="Google Shape;99;p19"/>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4020717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4. Bullets 1–5 (Blue)">
  <p:cSld name="34. Bullets 1–5 (Blue)">
    <p:spTree>
      <p:nvGrpSpPr>
        <p:cNvPr id="1" name="Shape 649"/>
        <p:cNvGrpSpPr/>
        <p:nvPr/>
      </p:nvGrpSpPr>
      <p:grpSpPr>
        <a:xfrm>
          <a:off x="0" y="0"/>
          <a:ext cx="0" cy="0"/>
          <a:chOff x="0" y="0"/>
          <a:chExt cx="0" cy="0"/>
        </a:xfrm>
      </p:grpSpPr>
      <p:sp>
        <p:nvSpPr>
          <p:cNvPr id="650" name="Google Shape;650;p47"/>
          <p:cNvSpPr/>
          <p:nvPr/>
        </p:nvSpPr>
        <p:spPr>
          <a:xfrm>
            <a:off x="1816608" y="1733651"/>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1" name="Google Shape;651;p47"/>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2" name="Google Shape;652;p47"/>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53" name="Google Shape;653;p47"/>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654" name="Google Shape;654;p47"/>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655" name="Google Shape;655;p47"/>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6" name="Google Shape;656;p47"/>
          <p:cNvSpPr txBox="1">
            <a:spLocks noGrp="1"/>
          </p:cNvSpPr>
          <p:nvPr>
            <p:ph type="subTitle" idx="3"/>
          </p:nvPr>
        </p:nvSpPr>
        <p:spPr>
          <a:xfrm>
            <a:off x="33" y="1759233"/>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7" name="Google Shape;657;p47"/>
          <p:cNvSpPr/>
          <p:nvPr/>
        </p:nvSpPr>
        <p:spPr>
          <a:xfrm>
            <a:off x="1803400" y="2670048"/>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8" name="Google Shape;658;p47"/>
          <p:cNvSpPr/>
          <p:nvPr/>
        </p:nvSpPr>
        <p:spPr>
          <a:xfrm>
            <a:off x="1803400" y="3590467"/>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9" name="Google Shape;659;p47"/>
          <p:cNvSpPr/>
          <p:nvPr/>
        </p:nvSpPr>
        <p:spPr>
          <a:xfrm>
            <a:off x="1803400" y="4514100"/>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 name="Google Shape;660;p47"/>
          <p:cNvSpPr txBox="1">
            <a:spLocks noGrp="1"/>
          </p:cNvSpPr>
          <p:nvPr>
            <p:ph type="subTitle" idx="4"/>
          </p:nvPr>
        </p:nvSpPr>
        <p:spPr>
          <a:xfrm>
            <a:off x="-16233" y="2673267"/>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1" name="Google Shape;661;p47"/>
          <p:cNvSpPr txBox="1">
            <a:spLocks noGrp="1"/>
          </p:cNvSpPr>
          <p:nvPr>
            <p:ph type="subTitle" idx="5"/>
          </p:nvPr>
        </p:nvSpPr>
        <p:spPr>
          <a:xfrm>
            <a:off x="133" y="3593700"/>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2" name="Google Shape;662;p47"/>
          <p:cNvSpPr txBox="1">
            <a:spLocks noGrp="1"/>
          </p:cNvSpPr>
          <p:nvPr>
            <p:ph type="subTitle" idx="6"/>
          </p:nvPr>
        </p:nvSpPr>
        <p:spPr>
          <a:xfrm>
            <a:off x="-16400" y="4514100"/>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63" name="Google Shape;663;p47"/>
          <p:cNvSpPr/>
          <p:nvPr/>
        </p:nvSpPr>
        <p:spPr>
          <a:xfrm>
            <a:off x="1819800" y="5437733"/>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4" name="Google Shape;664;p47"/>
          <p:cNvSpPr txBox="1">
            <a:spLocks noGrp="1"/>
          </p:cNvSpPr>
          <p:nvPr>
            <p:ph type="subTitle" idx="7"/>
          </p:nvPr>
        </p:nvSpPr>
        <p:spPr>
          <a:xfrm>
            <a:off x="0" y="5437733"/>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665" name="Google Shape;665;p47"/>
          <p:cNvPicPr preferRelativeResize="0"/>
          <p:nvPr/>
        </p:nvPicPr>
        <p:blipFill rotWithShape="1">
          <a:blip r:embed="rId2">
            <a:alphaModFix/>
          </a:blip>
          <a:srcRect t="475" b="465"/>
          <a:stretch/>
        </p:blipFill>
        <p:spPr>
          <a:xfrm>
            <a:off x="573025" y="1752048"/>
            <a:ext cx="1047423" cy="809200"/>
          </a:xfrm>
          <a:prstGeom prst="rect">
            <a:avLst/>
          </a:prstGeom>
          <a:noFill/>
          <a:ln>
            <a:noFill/>
          </a:ln>
        </p:spPr>
      </p:pic>
      <p:pic>
        <p:nvPicPr>
          <p:cNvPr id="666" name="Google Shape;666;p47"/>
          <p:cNvPicPr preferRelativeResize="0"/>
          <p:nvPr/>
        </p:nvPicPr>
        <p:blipFill rotWithShape="1">
          <a:blip r:embed="rId2">
            <a:alphaModFix/>
          </a:blip>
          <a:srcRect t="475" b="465"/>
          <a:stretch/>
        </p:blipFill>
        <p:spPr>
          <a:xfrm>
            <a:off x="573024" y="2680464"/>
            <a:ext cx="1047421" cy="809200"/>
          </a:xfrm>
          <a:prstGeom prst="rect">
            <a:avLst/>
          </a:prstGeom>
          <a:noFill/>
          <a:ln>
            <a:noFill/>
          </a:ln>
        </p:spPr>
      </p:pic>
      <p:pic>
        <p:nvPicPr>
          <p:cNvPr id="667" name="Google Shape;667;p47"/>
          <p:cNvPicPr preferRelativeResize="0"/>
          <p:nvPr/>
        </p:nvPicPr>
        <p:blipFill rotWithShape="1">
          <a:blip r:embed="rId2">
            <a:alphaModFix/>
          </a:blip>
          <a:srcRect t="475" b="465"/>
          <a:stretch/>
        </p:blipFill>
        <p:spPr>
          <a:xfrm>
            <a:off x="573024" y="3601664"/>
            <a:ext cx="1047421" cy="809200"/>
          </a:xfrm>
          <a:prstGeom prst="rect">
            <a:avLst/>
          </a:prstGeom>
          <a:noFill/>
          <a:ln>
            <a:noFill/>
          </a:ln>
        </p:spPr>
      </p:pic>
      <p:pic>
        <p:nvPicPr>
          <p:cNvPr id="668" name="Google Shape;668;p47"/>
          <p:cNvPicPr preferRelativeResize="0"/>
          <p:nvPr/>
        </p:nvPicPr>
        <p:blipFill rotWithShape="1">
          <a:blip r:embed="rId2">
            <a:alphaModFix/>
          </a:blip>
          <a:srcRect t="475" b="465"/>
          <a:stretch/>
        </p:blipFill>
        <p:spPr>
          <a:xfrm>
            <a:off x="573024" y="4523697"/>
            <a:ext cx="1047421" cy="809200"/>
          </a:xfrm>
          <a:prstGeom prst="rect">
            <a:avLst/>
          </a:prstGeom>
          <a:noFill/>
          <a:ln>
            <a:noFill/>
          </a:ln>
        </p:spPr>
      </p:pic>
      <p:pic>
        <p:nvPicPr>
          <p:cNvPr id="669" name="Google Shape;669;p47"/>
          <p:cNvPicPr preferRelativeResize="0"/>
          <p:nvPr/>
        </p:nvPicPr>
        <p:blipFill rotWithShape="1">
          <a:blip r:embed="rId2">
            <a:alphaModFix/>
          </a:blip>
          <a:srcRect t="475" b="465"/>
          <a:stretch/>
        </p:blipFill>
        <p:spPr>
          <a:xfrm>
            <a:off x="573024" y="5437731"/>
            <a:ext cx="1047421" cy="809200"/>
          </a:xfrm>
          <a:prstGeom prst="rect">
            <a:avLst/>
          </a:prstGeom>
          <a:noFill/>
          <a:ln>
            <a:noFill/>
          </a:ln>
        </p:spPr>
      </p:pic>
    </p:spTree>
    <p:extLst>
      <p:ext uri="{BB962C8B-B14F-4D97-AF65-F5344CB8AC3E}">
        <p14:creationId xmlns:p14="http://schemas.microsoft.com/office/powerpoint/2010/main" val="1009267958"/>
      </p:ext>
    </p:extLst>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1. Activity">
  <p:cSld name="11. Activity">
    <p:spTree>
      <p:nvGrpSpPr>
        <p:cNvPr id="1" name="Shape 129"/>
        <p:cNvGrpSpPr/>
        <p:nvPr/>
      </p:nvGrpSpPr>
      <p:grpSpPr>
        <a:xfrm>
          <a:off x="0" y="0"/>
          <a:ext cx="0" cy="0"/>
          <a:chOff x="0" y="0"/>
          <a:chExt cx="0" cy="0"/>
        </a:xfrm>
      </p:grpSpPr>
      <p:pic>
        <p:nvPicPr>
          <p:cNvPr id="130" name="Google Shape;130;p24"/>
          <p:cNvPicPr preferRelativeResize="0"/>
          <p:nvPr/>
        </p:nvPicPr>
        <p:blipFill rotWithShape="1">
          <a:blip r:embed="rId2">
            <a:alphaModFix/>
          </a:blip>
          <a:srcRect t="59" b="59"/>
          <a:stretch/>
        </p:blipFill>
        <p:spPr>
          <a:xfrm>
            <a:off x="365760" y="366508"/>
            <a:ext cx="11460480" cy="6124991"/>
          </a:xfrm>
          <a:prstGeom prst="rect">
            <a:avLst/>
          </a:prstGeom>
          <a:noFill/>
          <a:ln>
            <a:noFill/>
          </a:ln>
        </p:spPr>
      </p:pic>
      <p:sp>
        <p:nvSpPr>
          <p:cNvPr id="131" name="Google Shape;131;p24"/>
          <p:cNvSpPr/>
          <p:nvPr/>
        </p:nvSpPr>
        <p:spPr>
          <a:xfrm>
            <a:off x="365200" y="5076133"/>
            <a:ext cx="11461600" cy="14160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32" name="Google Shape;132;p24"/>
          <p:cNvPicPr preferRelativeResize="0"/>
          <p:nvPr/>
        </p:nvPicPr>
        <p:blipFill>
          <a:blip r:embed="rId3">
            <a:alphaModFix/>
          </a:blip>
          <a:stretch>
            <a:fillRect/>
          </a:stretch>
        </p:blipFill>
        <p:spPr>
          <a:xfrm>
            <a:off x="10749547" y="5300201"/>
            <a:ext cx="731520" cy="967857"/>
          </a:xfrm>
          <a:prstGeom prst="rect">
            <a:avLst/>
          </a:prstGeom>
          <a:noFill/>
          <a:ln>
            <a:noFill/>
          </a:ln>
        </p:spPr>
      </p:pic>
      <p:sp>
        <p:nvSpPr>
          <p:cNvPr id="133" name="Google Shape;133;p24"/>
          <p:cNvSpPr txBox="1">
            <a:spLocks noGrp="1"/>
          </p:cNvSpPr>
          <p:nvPr>
            <p:ph type="title"/>
          </p:nvPr>
        </p:nvSpPr>
        <p:spPr>
          <a:xfrm>
            <a:off x="-134800" y="5646133"/>
            <a:ext cx="11960400" cy="846000"/>
          </a:xfrm>
          <a:prstGeom prst="rect">
            <a:avLst/>
          </a:prstGeom>
          <a:noFill/>
          <a:ln>
            <a:noFill/>
          </a:ln>
        </p:spPr>
        <p:txBody>
          <a:bodyPr spcFirstLastPara="1" wrap="square" lIns="457200" tIns="9125" rIns="1005825" bIns="0" anchor="t" anchorCtr="0">
            <a:noAutofit/>
          </a:bodyPr>
          <a:lstStyle>
            <a:lvl1pPr lvl="0" algn="r" rtl="0">
              <a:spcBef>
                <a:spcPts val="0"/>
              </a:spcBef>
              <a:spcAft>
                <a:spcPts val="0"/>
              </a:spcAft>
              <a:buNone/>
              <a:defRPr sz="24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4" name="Google Shape;134;p24"/>
          <p:cNvSpPr/>
          <p:nvPr/>
        </p:nvSpPr>
        <p:spPr>
          <a:xfrm>
            <a:off x="-9800" y="0"/>
            <a:ext cx="12210400" cy="366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35" name="Google Shape;135;p24"/>
          <p:cNvPicPr preferRelativeResize="0"/>
          <p:nvPr/>
        </p:nvPicPr>
        <p:blipFill rotWithShape="1">
          <a:blip r:embed="rId4">
            <a:alphaModFix/>
          </a:blip>
          <a:srcRect t="29" b="39"/>
          <a:stretch/>
        </p:blipFill>
        <p:spPr>
          <a:xfrm>
            <a:off x="1198667" y="1511151"/>
            <a:ext cx="2316480" cy="2548128"/>
          </a:xfrm>
          <a:prstGeom prst="rect">
            <a:avLst/>
          </a:prstGeom>
          <a:noFill/>
          <a:ln>
            <a:noFill/>
          </a:ln>
        </p:spPr>
      </p:pic>
      <p:sp>
        <p:nvSpPr>
          <p:cNvPr id="136" name="Google Shape;136;p24"/>
          <p:cNvSpPr txBox="1"/>
          <p:nvPr/>
        </p:nvSpPr>
        <p:spPr>
          <a:xfrm>
            <a:off x="365767" y="5257633"/>
            <a:ext cx="10211200" cy="4412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 sz="1733" b="1">
                <a:solidFill>
                  <a:srgbClr val="FFFFFF"/>
                </a:solidFill>
                <a:latin typeface="Roboto"/>
                <a:ea typeface="Roboto"/>
                <a:cs typeface="Roboto"/>
                <a:sym typeface="Roboto"/>
              </a:rPr>
              <a:t>Suggested Time:</a:t>
            </a:r>
            <a:endParaRPr sz="1733" b="1">
              <a:solidFill>
                <a:srgbClr val="FFFFFF"/>
              </a:solidFill>
              <a:latin typeface="Roboto"/>
              <a:ea typeface="Roboto"/>
              <a:cs typeface="Roboto"/>
              <a:sym typeface="Roboto"/>
            </a:endParaRPr>
          </a:p>
        </p:txBody>
      </p:sp>
      <p:sp>
        <p:nvSpPr>
          <p:cNvPr id="137" name="Google Shape;137;p24"/>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8" name="Google Shape;138;p24"/>
          <p:cNvSpPr txBox="1">
            <a:spLocks noGrp="1"/>
          </p:cNvSpPr>
          <p:nvPr>
            <p:ph type="title" idx="2"/>
          </p:nvPr>
        </p:nvSpPr>
        <p:spPr>
          <a:xfrm>
            <a:off x="365200" y="1390500"/>
            <a:ext cx="11460400" cy="3685600"/>
          </a:xfrm>
          <a:prstGeom prst="rect">
            <a:avLst/>
          </a:prstGeom>
          <a:noFill/>
          <a:ln>
            <a:noFill/>
          </a:ln>
        </p:spPr>
        <p:txBody>
          <a:bodyPr spcFirstLastPara="1" wrap="square" lIns="2560300" tIns="0" rIns="457200" bIns="457200" anchor="t" anchorCtr="0">
            <a:noAutofit/>
          </a:bodyPr>
          <a:lstStyle>
            <a:lvl1pPr lvl="0" rtl="0">
              <a:spcBef>
                <a:spcPts val="0"/>
              </a:spcBef>
              <a:spcAft>
                <a:spcPts val="0"/>
              </a:spcAft>
              <a:buNone/>
              <a:defRPr sz="3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568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7. Bullets 1–4 (Greens)">
  <p:cSld name="27. Bullets 1–4 (Greens)">
    <p:spTree>
      <p:nvGrpSpPr>
        <p:cNvPr id="1" name="Shape 513"/>
        <p:cNvGrpSpPr/>
        <p:nvPr/>
      </p:nvGrpSpPr>
      <p:grpSpPr>
        <a:xfrm>
          <a:off x="0" y="0"/>
          <a:ext cx="0" cy="0"/>
          <a:chOff x="0" y="0"/>
          <a:chExt cx="0" cy="0"/>
        </a:xfrm>
      </p:grpSpPr>
      <p:sp>
        <p:nvSpPr>
          <p:cNvPr id="514" name="Google Shape;514;p40"/>
          <p:cNvSpPr/>
          <p:nvPr/>
        </p:nvSpPr>
        <p:spPr>
          <a:xfrm>
            <a:off x="1803400" y="1838433"/>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4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6" name="Google Shape;516;p4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17" name="Google Shape;517;p4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4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519" name="Google Shape;519;p4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0" name="Google Shape;520;p40"/>
          <p:cNvSpPr txBox="1">
            <a:spLocks noGrp="1"/>
          </p:cNvSpPr>
          <p:nvPr>
            <p:ph type="subTitle" idx="3"/>
          </p:nvPr>
        </p:nvSpPr>
        <p:spPr>
          <a:xfrm>
            <a:off x="16300" y="1864000"/>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1" name="Google Shape;521;p40"/>
          <p:cNvSpPr/>
          <p:nvPr/>
        </p:nvSpPr>
        <p:spPr>
          <a:xfrm>
            <a:off x="1803400" y="2974848"/>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40"/>
          <p:cNvSpPr/>
          <p:nvPr/>
        </p:nvSpPr>
        <p:spPr>
          <a:xfrm>
            <a:off x="1803400" y="4098467"/>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40"/>
          <p:cNvSpPr/>
          <p:nvPr/>
        </p:nvSpPr>
        <p:spPr>
          <a:xfrm>
            <a:off x="1803400" y="5225300"/>
            <a:ext cx="10022800" cy="8284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4" name="Google Shape;524;p40"/>
          <p:cNvSpPr txBox="1">
            <a:spLocks noGrp="1"/>
          </p:cNvSpPr>
          <p:nvPr>
            <p:ph type="subTitle" idx="4"/>
          </p:nvPr>
        </p:nvSpPr>
        <p:spPr>
          <a:xfrm>
            <a:off x="-16300" y="2978067"/>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5" name="Google Shape;525;p40"/>
          <p:cNvSpPr txBox="1">
            <a:spLocks noGrp="1"/>
          </p:cNvSpPr>
          <p:nvPr>
            <p:ph type="subTitle" idx="5"/>
          </p:nvPr>
        </p:nvSpPr>
        <p:spPr>
          <a:xfrm>
            <a:off x="0" y="4101700"/>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6" name="Google Shape;526;p40"/>
          <p:cNvSpPr txBox="1">
            <a:spLocks noGrp="1"/>
          </p:cNvSpPr>
          <p:nvPr>
            <p:ph type="subTitle" idx="6"/>
          </p:nvPr>
        </p:nvSpPr>
        <p:spPr>
          <a:xfrm>
            <a:off x="-16400" y="5225300"/>
            <a:ext cx="12224800" cy="809200"/>
          </a:xfrm>
          <a:prstGeom prst="rect">
            <a:avLst/>
          </a:prstGeom>
          <a:noFill/>
          <a:ln>
            <a:noFill/>
          </a:ln>
        </p:spPr>
        <p:txBody>
          <a:bodyPr spcFirstLastPara="1" wrap="square" lIns="1554475" tIns="0" rIns="457200" bIns="0" anchor="ctr" anchorCtr="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27" name="Google Shape;527;p40"/>
          <p:cNvPicPr preferRelativeResize="0"/>
          <p:nvPr/>
        </p:nvPicPr>
        <p:blipFill rotWithShape="1">
          <a:blip r:embed="rId2">
            <a:alphaModFix/>
          </a:blip>
          <a:srcRect t="1830" b="1830"/>
          <a:stretch/>
        </p:blipFill>
        <p:spPr>
          <a:xfrm>
            <a:off x="573025" y="1870415"/>
            <a:ext cx="1047423" cy="809200"/>
          </a:xfrm>
          <a:prstGeom prst="rect">
            <a:avLst/>
          </a:prstGeom>
          <a:noFill/>
          <a:ln>
            <a:noFill/>
          </a:ln>
        </p:spPr>
      </p:pic>
      <p:pic>
        <p:nvPicPr>
          <p:cNvPr id="528" name="Google Shape;528;p40"/>
          <p:cNvPicPr preferRelativeResize="0"/>
          <p:nvPr/>
        </p:nvPicPr>
        <p:blipFill rotWithShape="1">
          <a:blip r:embed="rId3">
            <a:alphaModFix/>
          </a:blip>
          <a:srcRect t="228" b="238"/>
          <a:stretch/>
        </p:blipFill>
        <p:spPr>
          <a:xfrm>
            <a:off x="573024" y="2969464"/>
            <a:ext cx="1047421" cy="809200"/>
          </a:xfrm>
          <a:prstGeom prst="rect">
            <a:avLst/>
          </a:prstGeom>
          <a:noFill/>
          <a:ln>
            <a:noFill/>
          </a:ln>
        </p:spPr>
      </p:pic>
      <p:pic>
        <p:nvPicPr>
          <p:cNvPr id="529" name="Google Shape;529;p40"/>
          <p:cNvPicPr preferRelativeResize="0"/>
          <p:nvPr/>
        </p:nvPicPr>
        <p:blipFill rotWithShape="1">
          <a:blip r:embed="rId3">
            <a:alphaModFix/>
          </a:blip>
          <a:srcRect t="228" b="238"/>
          <a:stretch/>
        </p:blipFill>
        <p:spPr>
          <a:xfrm>
            <a:off x="576408" y="5222097"/>
            <a:ext cx="1047421" cy="809200"/>
          </a:xfrm>
          <a:prstGeom prst="rect">
            <a:avLst/>
          </a:prstGeom>
          <a:noFill/>
          <a:ln>
            <a:noFill/>
          </a:ln>
        </p:spPr>
      </p:pic>
      <p:pic>
        <p:nvPicPr>
          <p:cNvPr id="530" name="Google Shape;530;p40"/>
          <p:cNvPicPr preferRelativeResize="0"/>
          <p:nvPr/>
        </p:nvPicPr>
        <p:blipFill rotWithShape="1">
          <a:blip r:embed="rId2">
            <a:alphaModFix/>
          </a:blip>
          <a:srcRect t="1830" b="1830"/>
          <a:stretch/>
        </p:blipFill>
        <p:spPr>
          <a:xfrm>
            <a:off x="573025" y="4109681"/>
            <a:ext cx="1047423" cy="809200"/>
          </a:xfrm>
          <a:prstGeom prst="rect">
            <a:avLst/>
          </a:prstGeom>
          <a:noFill/>
          <a:ln>
            <a:noFill/>
          </a:ln>
        </p:spPr>
      </p:pic>
    </p:spTree>
    <p:extLst>
      <p:ext uri="{BB962C8B-B14F-4D97-AF65-F5344CB8AC3E}">
        <p14:creationId xmlns:p14="http://schemas.microsoft.com/office/powerpoint/2010/main" val="3776693303"/>
      </p:ext>
    </p:extLst>
  </p:cSld>
  <p:clrMapOvr>
    <a:masterClrMapping/>
  </p:clrMapOvr>
  <p:extLst>
    <p:ext uri="{DCECCB84-F9BA-43D5-87BE-67443E8EF086}">
      <p15:sldGuideLst xmlns:p15="http://schemas.microsoft.com/office/powerpoint/2012/main">
        <p15:guide id="1" pos="288">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7/12/19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gif"/><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14.png"/><Relationship Id="rId4" Type="http://schemas.openxmlformats.org/officeDocument/2006/relationships/image" Target="../media/image17.png"/><Relationship Id="rId9"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14.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presentation/d/1vEAr3FbuHq49llQcd3p6mkByxLTO0q0FInEEUmsCQ5o/edit?usp=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10.1 Lesson Plan - New to Node (10:00 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29" name="Google Shape;3029;p169"/>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t>Close Out Your Projects Well</a:t>
            </a:r>
            <a:endParaRPr/>
          </a:p>
        </p:txBody>
      </p:sp>
      <p:sp>
        <p:nvSpPr>
          <p:cNvPr id="3030" name="Google Shape;3030;p169"/>
          <p:cNvSpPr txBox="1">
            <a:spLocks noGrp="1"/>
          </p:cNvSpPr>
          <p:nvPr>
            <p:ph type="subTitle" idx="1"/>
          </p:nvPr>
        </p:nvSpPr>
        <p:spPr>
          <a:xfrm>
            <a:off x="0" y="901300"/>
            <a:ext cx="12192000" cy="486400"/>
          </a:xfrm>
          <a:prstGeom prst="rect">
            <a:avLst/>
          </a:prstGeom>
        </p:spPr>
        <p:txBody>
          <a:bodyPr spcFirstLastPara="1" vert="horz" wrap="square" lIns="609600" tIns="121900" rIns="609600" bIns="0" rtlCol="0" anchor="t" anchorCtr="0">
            <a:noAutofit/>
          </a:bodyPr>
          <a:lstStyle/>
          <a:p>
            <a:pPr marL="0" indent="0"/>
            <a:r>
              <a:rPr lang="en"/>
              <a:t>Take your finished project to the next level</a:t>
            </a:r>
            <a:endParaRPr/>
          </a:p>
        </p:txBody>
      </p:sp>
      <p:sp>
        <p:nvSpPr>
          <p:cNvPr id="3031" name="Google Shape;3031;p169"/>
          <p:cNvSpPr txBox="1">
            <a:spLocks noGrp="1"/>
          </p:cNvSpPr>
          <p:nvPr>
            <p:ph type="subTitle" idx="3"/>
          </p:nvPr>
        </p:nvSpPr>
        <p:spPr>
          <a:xfrm>
            <a:off x="33" y="1759233"/>
            <a:ext cx="12224800" cy="809200"/>
          </a:xfrm>
          <a:prstGeom prst="rect">
            <a:avLst/>
          </a:prstGeom>
        </p:spPr>
        <p:txBody>
          <a:bodyPr spcFirstLastPara="1" vert="horz" wrap="square" lIns="2072633" tIns="0" rIns="609600" bIns="0" rtlCol="0" anchor="ctr" anchorCtr="0">
            <a:noAutofit/>
          </a:bodyPr>
          <a:lstStyle/>
          <a:p>
            <a:pPr marL="0" indent="0"/>
            <a:r>
              <a:rPr lang="en" sz="2133"/>
              <a:t>Create READMEs for your code on GitHub.</a:t>
            </a:r>
            <a:endParaRPr sz="2133"/>
          </a:p>
        </p:txBody>
      </p:sp>
      <p:sp>
        <p:nvSpPr>
          <p:cNvPr id="3032" name="Google Shape;3032;p169"/>
          <p:cNvSpPr txBox="1">
            <a:spLocks noGrp="1"/>
          </p:cNvSpPr>
          <p:nvPr>
            <p:ph type="subTitle" idx="4"/>
          </p:nvPr>
        </p:nvSpPr>
        <p:spPr>
          <a:xfrm>
            <a:off x="-16233" y="2673267"/>
            <a:ext cx="12224800" cy="809200"/>
          </a:xfrm>
          <a:prstGeom prst="rect">
            <a:avLst/>
          </a:prstGeom>
        </p:spPr>
        <p:txBody>
          <a:bodyPr spcFirstLastPara="1" vert="horz" wrap="square" lIns="2072633" tIns="0" rIns="609600" bIns="0" rtlCol="0" anchor="ctr" anchorCtr="0">
            <a:noAutofit/>
          </a:bodyPr>
          <a:lstStyle/>
          <a:p>
            <a:pPr marL="0" indent="0"/>
            <a:r>
              <a:rPr lang="en" sz="2133"/>
              <a:t>Use a custom domain URL.</a:t>
            </a:r>
            <a:endParaRPr sz="2133"/>
          </a:p>
        </p:txBody>
      </p:sp>
      <p:sp>
        <p:nvSpPr>
          <p:cNvPr id="3033" name="Google Shape;3033;p169"/>
          <p:cNvSpPr txBox="1">
            <a:spLocks noGrp="1"/>
          </p:cNvSpPr>
          <p:nvPr>
            <p:ph type="subTitle" idx="5"/>
          </p:nvPr>
        </p:nvSpPr>
        <p:spPr>
          <a:xfrm>
            <a:off x="133" y="3593700"/>
            <a:ext cx="12224800" cy="809200"/>
          </a:xfrm>
          <a:prstGeom prst="rect">
            <a:avLst/>
          </a:prstGeom>
        </p:spPr>
        <p:txBody>
          <a:bodyPr spcFirstLastPara="1" vert="horz" wrap="square" lIns="2072633" tIns="0" rIns="609600" bIns="0" rtlCol="0" anchor="ctr" anchorCtr="0">
            <a:noAutofit/>
          </a:bodyPr>
          <a:lstStyle/>
          <a:p>
            <a:pPr marL="0" indent="0"/>
            <a:r>
              <a:rPr lang="en" sz="2133"/>
              <a:t>Create default, working “test cases.”</a:t>
            </a:r>
            <a:endParaRPr sz="2133"/>
          </a:p>
        </p:txBody>
      </p:sp>
      <p:sp>
        <p:nvSpPr>
          <p:cNvPr id="3034" name="Google Shape;3034;p169"/>
          <p:cNvSpPr txBox="1">
            <a:spLocks noGrp="1"/>
          </p:cNvSpPr>
          <p:nvPr>
            <p:ph type="subTitle" idx="6"/>
          </p:nvPr>
        </p:nvSpPr>
        <p:spPr>
          <a:xfrm>
            <a:off x="-16400" y="4514100"/>
            <a:ext cx="12224800" cy="809200"/>
          </a:xfrm>
          <a:prstGeom prst="rect">
            <a:avLst/>
          </a:prstGeom>
        </p:spPr>
        <p:txBody>
          <a:bodyPr spcFirstLastPara="1" vert="horz" wrap="square" lIns="2072633" tIns="0" rIns="609600" bIns="0" rtlCol="0" anchor="ctr" anchorCtr="0">
            <a:noAutofit/>
          </a:bodyPr>
          <a:lstStyle/>
          <a:p>
            <a:pPr marL="0" indent="0"/>
            <a:r>
              <a:rPr lang="en" sz="2133"/>
              <a:t>Consider writing a blog article or making a video that builds from scratch.</a:t>
            </a:r>
            <a:endParaRPr sz="2133"/>
          </a:p>
        </p:txBody>
      </p:sp>
      <p:sp>
        <p:nvSpPr>
          <p:cNvPr id="3035" name="Google Shape;3035;p169"/>
          <p:cNvSpPr txBox="1">
            <a:spLocks noGrp="1"/>
          </p:cNvSpPr>
          <p:nvPr>
            <p:ph type="subTitle" idx="7"/>
          </p:nvPr>
        </p:nvSpPr>
        <p:spPr>
          <a:xfrm>
            <a:off x="0" y="5437733"/>
            <a:ext cx="12224800" cy="809200"/>
          </a:xfrm>
          <a:prstGeom prst="rect">
            <a:avLst/>
          </a:prstGeom>
        </p:spPr>
        <p:txBody>
          <a:bodyPr spcFirstLastPara="1" vert="horz" wrap="square" lIns="2072633" tIns="0" rIns="609600" bIns="0" rtlCol="0" anchor="ctr" anchorCtr="0">
            <a:noAutofit/>
          </a:bodyPr>
          <a:lstStyle/>
          <a:p>
            <a:pPr marL="0" indent="0"/>
            <a:r>
              <a:rPr lang="en" sz="2133"/>
              <a:t>Fork/star other people’s code.</a:t>
            </a:r>
            <a:endParaRPr sz="2133"/>
          </a:p>
        </p:txBody>
      </p:sp>
    </p:spTree>
    <p:extLst>
      <p:ext uri="{BB962C8B-B14F-4D97-AF65-F5344CB8AC3E}">
        <p14:creationId xmlns:p14="http://schemas.microsoft.com/office/powerpoint/2010/main" val="317869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9"/>
        <p:cNvGrpSpPr/>
        <p:nvPr/>
      </p:nvGrpSpPr>
      <p:grpSpPr>
        <a:xfrm>
          <a:off x="0" y="0"/>
          <a:ext cx="0" cy="0"/>
          <a:chOff x="0" y="0"/>
          <a:chExt cx="0" cy="0"/>
        </a:xfrm>
      </p:grpSpPr>
      <p:sp>
        <p:nvSpPr>
          <p:cNvPr id="3040" name="Google Shape;3040;p170"/>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a:t>The Mystery of Back-End</a:t>
            </a:r>
            <a:endParaRPr/>
          </a:p>
        </p:txBody>
      </p:sp>
    </p:spTree>
    <p:extLst>
      <p:ext uri="{BB962C8B-B14F-4D97-AF65-F5344CB8AC3E}">
        <p14:creationId xmlns:p14="http://schemas.microsoft.com/office/powerpoint/2010/main" val="219210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2"/>
        <p:cNvGrpSpPr/>
        <p:nvPr/>
      </p:nvGrpSpPr>
      <p:grpSpPr>
        <a:xfrm>
          <a:off x="0" y="0"/>
          <a:ext cx="0" cy="0"/>
          <a:chOff x="0" y="0"/>
          <a:chExt cx="0" cy="0"/>
        </a:xfrm>
      </p:grpSpPr>
      <p:pic>
        <p:nvPicPr>
          <p:cNvPr id="3053" name="Google Shape;3053;p172"/>
          <p:cNvPicPr preferRelativeResize="0"/>
          <p:nvPr/>
        </p:nvPicPr>
        <p:blipFill rotWithShape="1">
          <a:blip r:embed="rId3">
            <a:alphaModFix/>
          </a:blip>
          <a:srcRect/>
          <a:stretch/>
        </p:blipFill>
        <p:spPr>
          <a:xfrm>
            <a:off x="3347385" y="982113"/>
            <a:ext cx="5497220" cy="5497220"/>
          </a:xfrm>
          <a:prstGeom prst="rect">
            <a:avLst/>
          </a:prstGeom>
          <a:noFill/>
          <a:ln>
            <a:noFill/>
          </a:ln>
        </p:spPr>
      </p:pic>
      <p:sp>
        <p:nvSpPr>
          <p:cNvPr id="3054" name="Google Shape;3054;p172"/>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How Do You Define “Full-Stack Development”?</a:t>
            </a:r>
            <a:endParaRPr dirty="0"/>
          </a:p>
        </p:txBody>
      </p:sp>
    </p:spTree>
    <p:extLst>
      <p:ext uri="{BB962C8B-B14F-4D97-AF65-F5344CB8AC3E}">
        <p14:creationId xmlns:p14="http://schemas.microsoft.com/office/powerpoint/2010/main" val="274076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59" name="Google Shape;3059;p173"/>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t>Full-Stack Development</a:t>
            </a:r>
            <a:endParaRPr/>
          </a:p>
        </p:txBody>
      </p:sp>
      <p:sp>
        <p:nvSpPr>
          <p:cNvPr id="3060" name="Google Shape;3060;p173"/>
          <p:cNvSpPr txBox="1">
            <a:spLocks noGrp="1"/>
          </p:cNvSpPr>
          <p:nvPr>
            <p:ph type="subTitle" idx="1"/>
          </p:nvPr>
        </p:nvSpPr>
        <p:spPr>
          <a:xfrm>
            <a:off x="0" y="901300"/>
            <a:ext cx="12192000" cy="486400"/>
          </a:xfrm>
          <a:prstGeom prst="rect">
            <a:avLst/>
          </a:prstGeom>
        </p:spPr>
        <p:txBody>
          <a:bodyPr spcFirstLastPara="1" vert="horz" wrap="square" lIns="609600" tIns="121900" rIns="609600" bIns="0" rtlCol="0" anchor="t" anchorCtr="0">
            <a:noAutofit/>
          </a:bodyPr>
          <a:lstStyle/>
          <a:p>
            <a:pPr marL="0" indent="0"/>
            <a:r>
              <a:rPr lang="en"/>
              <a:t>In modern web applications, there is constant back-and-forth communication between the visuals displayed on the user’s browser (the</a:t>
            </a:r>
            <a:r>
              <a:rPr lang="en" b="1"/>
              <a:t> front-end</a:t>
            </a:r>
            <a:r>
              <a:rPr lang="en"/>
              <a:t>) and the data and logic stored on the server (the</a:t>
            </a:r>
            <a:r>
              <a:rPr lang="en" b="1"/>
              <a:t> back-end</a:t>
            </a:r>
            <a:r>
              <a:rPr lang="en"/>
              <a:t>).</a:t>
            </a:r>
            <a:endParaRPr/>
          </a:p>
        </p:txBody>
      </p:sp>
      <p:sp>
        <p:nvSpPr>
          <p:cNvPr id="3061" name="Google Shape;3061;p173"/>
          <p:cNvSpPr/>
          <p:nvPr/>
        </p:nvSpPr>
        <p:spPr>
          <a:xfrm rot="10800000">
            <a:off x="5848367" y="4596544"/>
            <a:ext cx="3622400" cy="365600"/>
          </a:xfrm>
          <a:prstGeom prst="homePlate">
            <a:avLst>
              <a:gd name="adj" fmla="val 50000"/>
            </a:avLst>
          </a:prstGeom>
          <a:solidFill>
            <a:srgbClr val="FF00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62" name="Google Shape;3062;p173"/>
          <p:cNvSpPr/>
          <p:nvPr/>
        </p:nvSpPr>
        <p:spPr>
          <a:xfrm rot="10800000" flipH="1">
            <a:off x="4711500" y="4036733"/>
            <a:ext cx="3494000" cy="365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aphicFrame>
        <p:nvGraphicFramePr>
          <p:cNvPr id="3063" name="Google Shape;3063;p173"/>
          <p:cNvGraphicFramePr/>
          <p:nvPr/>
        </p:nvGraphicFramePr>
        <p:xfrm>
          <a:off x="2971833" y="2628900"/>
          <a:ext cx="2419400" cy="2895798"/>
        </p:xfrm>
        <a:graphic>
          <a:graphicData uri="http://schemas.openxmlformats.org/drawingml/2006/table">
            <a:tbl>
              <a:tblPr>
                <a:noFill/>
              </a:tblPr>
              <a:tblGrid>
                <a:gridCol w="2419400">
                  <a:extLst>
                    <a:ext uri="{9D8B030D-6E8A-4147-A177-3AD203B41FA5}">
                      <a16:colId xmlns:a16="http://schemas.microsoft.com/office/drawing/2014/main" val="20000"/>
                    </a:ext>
                  </a:extLst>
                </a:gridCol>
              </a:tblGrid>
              <a:tr h="482633">
                <a:tc>
                  <a:txBody>
                    <a:bodyPr/>
                    <a:lstStyle/>
                    <a:p>
                      <a:pPr marL="0" lvl="0" indent="0" algn="ctr" rtl="0">
                        <a:spcBef>
                          <a:spcPts val="0"/>
                        </a:spcBef>
                        <a:spcAft>
                          <a:spcPts val="0"/>
                        </a:spcAft>
                        <a:buNone/>
                      </a:pPr>
                      <a:r>
                        <a:rPr lang="en" sz="1300" b="1">
                          <a:solidFill>
                            <a:srgbClr val="FFFFFF"/>
                          </a:solidFill>
                          <a:latin typeface="Roboto"/>
                          <a:ea typeface="Roboto"/>
                          <a:cs typeface="Roboto"/>
                          <a:sym typeface="Roboto"/>
                        </a:rPr>
                        <a:t>Client Browser </a:t>
                      </a:r>
                      <a:r>
                        <a:rPr lang="en" sz="1300">
                          <a:solidFill>
                            <a:srgbClr val="FFFFFF"/>
                          </a:solidFill>
                          <a:latin typeface="Roboto Light"/>
                          <a:ea typeface="Roboto Light"/>
                          <a:cs typeface="Roboto Light"/>
                          <a:sym typeface="Roboto Light"/>
                        </a:rPr>
                        <a:t>(Front-End) </a:t>
                      </a:r>
                      <a:endParaRPr sz="1300">
                        <a:solidFill>
                          <a:srgbClr val="FFFFFF"/>
                        </a:solidFill>
                        <a:latin typeface="Roboto Light"/>
                        <a:ea typeface="Roboto Light"/>
                        <a:cs typeface="Roboto Light"/>
                        <a:sym typeface="Roboto Light"/>
                      </a:endParaRPr>
                    </a:p>
                  </a:txBody>
                  <a:tcPr marL="0" marR="0"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482633">
                <a:tc>
                  <a:txBody>
                    <a:bodyPr/>
                    <a:lstStyle/>
                    <a:p>
                      <a:pPr marL="0" lvl="0" indent="0" algn="ctr" rtl="0">
                        <a:spcBef>
                          <a:spcPts val="0"/>
                        </a:spcBef>
                        <a:spcAft>
                          <a:spcPts val="0"/>
                        </a:spcAft>
                        <a:buNone/>
                      </a:pPr>
                      <a:r>
                        <a:rPr lang="en" sz="2400">
                          <a:solidFill>
                            <a:srgbClr val="1D1A36"/>
                          </a:solidFill>
                          <a:latin typeface="Roboto Light"/>
                          <a:ea typeface="Roboto Light"/>
                          <a:cs typeface="Roboto Light"/>
                          <a:sym typeface="Roboto Light"/>
                        </a:rPr>
                        <a:t>React.js</a:t>
                      </a:r>
                      <a:endParaRPr sz="2400">
                        <a:solidFill>
                          <a:srgbClr val="1D1A36"/>
                        </a:solidFill>
                        <a:latin typeface="Roboto Light"/>
                        <a:ea typeface="Roboto Light"/>
                        <a:cs typeface="Roboto Light"/>
                        <a:sym typeface="Roboto Light"/>
                      </a:endParaRPr>
                    </a:p>
                  </a:txBody>
                  <a:tcPr marL="0" marR="0" marT="0" marB="0" anchor="ctr">
                    <a:lnL w="9525" cap="flat" cmpd="sng">
                      <a:solidFill>
                        <a:srgbClr val="EFEFEF">
                          <a:alpha val="0"/>
                        </a:srgbClr>
                      </a:solidFill>
                      <a:prstDash val="solid"/>
                      <a:round/>
                      <a:headEnd type="none" w="sm" len="sm"/>
                      <a:tailEnd type="none" w="sm" len="sm"/>
                    </a:lnL>
                    <a:lnR w="9525" cap="flat" cmpd="sng">
                      <a:solidFill>
                        <a:srgbClr val="EFEFEF">
                          <a:alpha val="0"/>
                        </a:srgbClr>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482633">
                <a:tc>
                  <a:txBody>
                    <a:bodyPr/>
                    <a:lstStyle/>
                    <a:p>
                      <a:pPr marL="0" lvl="0" indent="0" algn="ctr" rtl="0">
                        <a:spcBef>
                          <a:spcPts val="0"/>
                        </a:spcBef>
                        <a:spcAft>
                          <a:spcPts val="0"/>
                        </a:spcAft>
                        <a:buClr>
                          <a:srgbClr val="000000"/>
                        </a:buClr>
                        <a:buSzPts val="1100"/>
                        <a:buFont typeface="Arial"/>
                        <a:buNone/>
                      </a:pPr>
                      <a:r>
                        <a:rPr lang="en" sz="1300">
                          <a:solidFill>
                            <a:srgbClr val="000000"/>
                          </a:solidFill>
                          <a:latin typeface="Roboto"/>
                          <a:ea typeface="Roboto"/>
                          <a:cs typeface="Roboto"/>
                          <a:sym typeface="Roboto"/>
                        </a:rPr>
                        <a:t>HTML/CSS/Image Assets</a:t>
                      </a:r>
                      <a:endParaRPr sz="1300"/>
                    </a:p>
                  </a:txBody>
                  <a:tcPr marL="0" marR="0"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482633">
                <a:tc>
                  <a:txBody>
                    <a:bodyPr/>
                    <a:lstStyle/>
                    <a:p>
                      <a:pPr marL="0" lvl="0" indent="0" algn="ctr" rtl="0">
                        <a:spcBef>
                          <a:spcPts val="0"/>
                        </a:spcBef>
                        <a:spcAft>
                          <a:spcPts val="0"/>
                        </a:spcAft>
                        <a:buNone/>
                      </a:pPr>
                      <a:r>
                        <a:rPr lang="en" sz="1300">
                          <a:solidFill>
                            <a:srgbClr val="000000"/>
                          </a:solidFill>
                          <a:latin typeface="Roboto"/>
                          <a:ea typeface="Roboto"/>
                          <a:cs typeface="Roboto"/>
                          <a:sym typeface="Roboto"/>
                        </a:rPr>
                        <a:t>JavaScript (Client Side)</a:t>
                      </a:r>
                      <a:endParaRPr sz="1300"/>
                    </a:p>
                  </a:txBody>
                  <a:tcPr marL="0" marR="0"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A9B7C0"/>
                    </a:solidFill>
                  </a:tcPr>
                </a:tc>
                <a:extLst>
                  <a:ext uri="{0D108BD9-81ED-4DB2-BD59-A6C34878D82A}">
                    <a16:rowId xmlns:a16="http://schemas.microsoft.com/office/drawing/2014/main" val="10003"/>
                  </a:ext>
                </a:extLst>
              </a:tr>
              <a:tr h="482633">
                <a:tc>
                  <a:txBody>
                    <a:bodyPr/>
                    <a:lstStyle/>
                    <a:p>
                      <a:pPr marL="0" lvl="0" indent="0" algn="ctr" rtl="0">
                        <a:spcBef>
                          <a:spcPts val="0"/>
                        </a:spcBef>
                        <a:spcAft>
                          <a:spcPts val="0"/>
                        </a:spcAft>
                        <a:buNone/>
                      </a:pPr>
                      <a:r>
                        <a:rPr lang="en" sz="1300">
                          <a:solidFill>
                            <a:srgbClr val="000000"/>
                          </a:solidFill>
                          <a:latin typeface="Roboto"/>
                          <a:ea typeface="Roboto"/>
                          <a:cs typeface="Roboto"/>
                          <a:sym typeface="Roboto"/>
                        </a:rPr>
                        <a:t>JSON/XML</a:t>
                      </a:r>
                      <a:endParaRPr sz="1300"/>
                    </a:p>
                  </a:txBody>
                  <a:tcPr marL="0" marR="0"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482633">
                <a:tc>
                  <a:txBody>
                    <a:bodyPr/>
                    <a:lstStyle/>
                    <a:p>
                      <a:pPr marL="0" lvl="0" indent="0" algn="ctr" rtl="0">
                        <a:spcBef>
                          <a:spcPts val="0"/>
                        </a:spcBef>
                        <a:spcAft>
                          <a:spcPts val="0"/>
                        </a:spcAft>
                        <a:buNone/>
                      </a:pPr>
                      <a:r>
                        <a:rPr lang="en" sz="1300">
                          <a:solidFill>
                            <a:srgbClr val="000000"/>
                          </a:solidFill>
                          <a:latin typeface="Roboto"/>
                          <a:ea typeface="Roboto"/>
                          <a:cs typeface="Roboto"/>
                          <a:sym typeface="Roboto"/>
                        </a:rPr>
                        <a:t>User Interactions</a:t>
                      </a:r>
                      <a:endParaRPr sz="1300"/>
                    </a:p>
                  </a:txBody>
                  <a:tcPr marL="0" marR="0"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A9B7C0"/>
                    </a:solidFill>
                  </a:tcPr>
                </a:tc>
                <a:extLst>
                  <a:ext uri="{0D108BD9-81ED-4DB2-BD59-A6C34878D82A}">
                    <a16:rowId xmlns:a16="http://schemas.microsoft.com/office/drawing/2014/main" val="10005"/>
                  </a:ext>
                </a:extLst>
              </a:tr>
            </a:tbl>
          </a:graphicData>
        </a:graphic>
      </p:graphicFrame>
      <p:graphicFrame>
        <p:nvGraphicFramePr>
          <p:cNvPr id="3064" name="Google Shape;3064;p173"/>
          <p:cNvGraphicFramePr/>
          <p:nvPr/>
        </p:nvGraphicFramePr>
        <p:xfrm>
          <a:off x="8490001" y="2628900"/>
          <a:ext cx="2946500" cy="3467332"/>
        </p:xfrm>
        <a:graphic>
          <a:graphicData uri="http://schemas.openxmlformats.org/drawingml/2006/table">
            <a:tbl>
              <a:tblPr>
                <a:noFill/>
              </a:tblPr>
              <a:tblGrid>
                <a:gridCol w="1847967">
                  <a:extLst>
                    <a:ext uri="{9D8B030D-6E8A-4147-A177-3AD203B41FA5}">
                      <a16:colId xmlns:a16="http://schemas.microsoft.com/office/drawing/2014/main" val="20000"/>
                    </a:ext>
                  </a:extLst>
                </a:gridCol>
                <a:gridCol w="1098533">
                  <a:extLst>
                    <a:ext uri="{9D8B030D-6E8A-4147-A177-3AD203B41FA5}">
                      <a16:colId xmlns:a16="http://schemas.microsoft.com/office/drawing/2014/main" val="20001"/>
                    </a:ext>
                  </a:extLst>
                </a:gridCol>
              </a:tblGrid>
              <a:tr h="482633">
                <a:tc gridSpan="2">
                  <a:txBody>
                    <a:bodyPr/>
                    <a:lstStyle/>
                    <a:p>
                      <a:pPr marL="0" lvl="0" indent="0" algn="ctr" rtl="0">
                        <a:spcBef>
                          <a:spcPts val="0"/>
                        </a:spcBef>
                        <a:spcAft>
                          <a:spcPts val="0"/>
                        </a:spcAft>
                        <a:buNone/>
                      </a:pPr>
                      <a:r>
                        <a:rPr lang="en" sz="1300" b="1">
                          <a:solidFill>
                            <a:srgbClr val="FFFFFF"/>
                          </a:solidFill>
                          <a:latin typeface="Roboto"/>
                          <a:ea typeface="Roboto"/>
                          <a:cs typeface="Roboto"/>
                          <a:sym typeface="Roboto"/>
                        </a:rPr>
                        <a:t>Server </a:t>
                      </a:r>
                      <a:r>
                        <a:rPr lang="en" sz="1300">
                          <a:solidFill>
                            <a:srgbClr val="FFFFFF"/>
                          </a:solidFill>
                          <a:latin typeface="Roboto Light"/>
                          <a:ea typeface="Roboto Light"/>
                          <a:cs typeface="Roboto Light"/>
                          <a:sym typeface="Roboto Light"/>
                        </a:rPr>
                        <a:t>(Back-End) </a:t>
                      </a:r>
                      <a:endParaRPr sz="1300">
                        <a:solidFill>
                          <a:srgbClr val="FFFFFF"/>
                        </a:solidFill>
                        <a:latin typeface="Roboto Light"/>
                        <a:ea typeface="Roboto Light"/>
                        <a:cs typeface="Roboto Light"/>
                        <a:sym typeface="Roboto Light"/>
                      </a:endParaRPr>
                    </a:p>
                  </a:txBody>
                  <a:tcPr marL="0" marR="0"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000000"/>
                    </a:solidFill>
                  </a:tcPr>
                </a:tc>
                <a:tc hMerge="1">
                  <a:txBody>
                    <a:bodyPr/>
                    <a:lstStyle/>
                    <a:p>
                      <a:endParaRPr lang="en-US"/>
                    </a:p>
                  </a:txBody>
                  <a:tcPr/>
                </a:tc>
                <a:extLst>
                  <a:ext uri="{0D108BD9-81ED-4DB2-BD59-A6C34878D82A}">
                    <a16:rowId xmlns:a16="http://schemas.microsoft.com/office/drawing/2014/main" val="10000"/>
                  </a:ext>
                </a:extLst>
              </a:tr>
              <a:tr h="482633">
                <a:tc>
                  <a:txBody>
                    <a:bodyPr/>
                    <a:lstStyle/>
                    <a:p>
                      <a:pPr marL="0" lvl="0" indent="0" algn="ctr" rtl="0">
                        <a:spcBef>
                          <a:spcPts val="0"/>
                        </a:spcBef>
                        <a:spcAft>
                          <a:spcPts val="0"/>
                        </a:spcAft>
                        <a:buNone/>
                      </a:pPr>
                      <a:r>
                        <a:rPr lang="en" sz="2400">
                          <a:solidFill>
                            <a:srgbClr val="1D1A36"/>
                          </a:solidFill>
                          <a:latin typeface="Roboto Light"/>
                          <a:ea typeface="Roboto Light"/>
                          <a:cs typeface="Roboto Light"/>
                          <a:sym typeface="Roboto Light"/>
                        </a:rPr>
                        <a:t>Node.js</a:t>
                      </a:r>
                      <a:endParaRPr sz="2400">
                        <a:solidFill>
                          <a:srgbClr val="1D1A36"/>
                        </a:solidFill>
                        <a:latin typeface="Roboto Light"/>
                        <a:ea typeface="Roboto Light"/>
                        <a:cs typeface="Roboto Light"/>
                        <a:sym typeface="Roboto Light"/>
                      </a:endParaRPr>
                    </a:p>
                  </a:txBody>
                  <a:tcPr marL="0" marR="0" marT="0" marB="0" anchor="ctr">
                    <a:lnL w="9525" cap="flat" cmpd="sng">
                      <a:solidFill>
                        <a:srgbClr val="EFEFEF">
                          <a:alpha val="0"/>
                        </a:srgbClr>
                      </a:solidFill>
                      <a:prstDash val="solid"/>
                      <a:round/>
                      <a:headEnd type="none" w="sm" len="sm"/>
                      <a:tailEnd type="none" w="sm" len="sm"/>
                    </a:lnL>
                    <a:lnR w="9525" cap="flat" cmpd="sng">
                      <a:solidFill>
                        <a:srgbClr val="EFEFEF">
                          <a:alpha val="0"/>
                        </a:srgbClr>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rowSpan="2">
                  <a:txBody>
                    <a:bodyPr/>
                    <a:lstStyle/>
                    <a:p>
                      <a:pPr marL="0" lvl="0" indent="0" algn="ctr" rtl="0">
                        <a:spcBef>
                          <a:spcPts val="0"/>
                        </a:spcBef>
                        <a:spcAft>
                          <a:spcPts val="0"/>
                        </a:spcAft>
                        <a:buNone/>
                      </a:pPr>
                      <a:endParaRPr sz="2400">
                        <a:solidFill>
                          <a:srgbClr val="1D1A36"/>
                        </a:solidFill>
                        <a:latin typeface="Roboto Light"/>
                        <a:ea typeface="Roboto Light"/>
                        <a:cs typeface="Roboto Light"/>
                        <a:sym typeface="Roboto Light"/>
                      </a:endParaRPr>
                    </a:p>
                  </a:txBody>
                  <a:tcPr marL="0" marR="0" marT="0" marB="0" anchor="ctr">
                    <a:lnL w="9525" cap="flat" cmpd="sng">
                      <a:solidFill>
                        <a:srgbClr val="EFEFEF">
                          <a:alpha val="0"/>
                        </a:srgbClr>
                      </a:solidFill>
                      <a:prstDash val="solid"/>
                      <a:round/>
                      <a:headEnd type="none" w="sm" len="sm"/>
                      <a:tailEnd type="none" w="sm" len="sm"/>
                    </a:lnL>
                    <a:lnR w="9525" cap="flat" cmpd="sng">
                      <a:solidFill>
                        <a:srgbClr val="EFEFEF">
                          <a:alpha val="0"/>
                        </a:srgbClr>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82633">
                <a:tc>
                  <a:txBody>
                    <a:bodyPr/>
                    <a:lstStyle/>
                    <a:p>
                      <a:pPr marL="0" lvl="0" indent="0" algn="ctr" rtl="0">
                        <a:spcBef>
                          <a:spcPts val="0"/>
                        </a:spcBef>
                        <a:spcAft>
                          <a:spcPts val="0"/>
                        </a:spcAft>
                        <a:buNone/>
                      </a:pPr>
                      <a:r>
                        <a:rPr lang="en" sz="1300" b="1">
                          <a:solidFill>
                            <a:srgbClr val="000000"/>
                          </a:solidFill>
                          <a:latin typeface="Roboto"/>
                          <a:ea typeface="Roboto"/>
                          <a:cs typeface="Roboto"/>
                          <a:sym typeface="Roboto"/>
                        </a:rPr>
                        <a:t>Express</a:t>
                      </a:r>
                      <a:r>
                        <a:rPr lang="en" sz="1300">
                          <a:solidFill>
                            <a:srgbClr val="000000"/>
                          </a:solidFill>
                          <a:latin typeface="Roboto"/>
                          <a:ea typeface="Roboto"/>
                          <a:cs typeface="Roboto"/>
                          <a:sym typeface="Roboto"/>
                        </a:rPr>
                        <a:t> </a:t>
                      </a:r>
                      <a:br>
                        <a:rPr lang="en" sz="1300">
                          <a:solidFill>
                            <a:srgbClr val="000000"/>
                          </a:solidFill>
                          <a:latin typeface="Roboto"/>
                          <a:ea typeface="Roboto"/>
                          <a:cs typeface="Roboto"/>
                          <a:sym typeface="Roboto"/>
                        </a:rPr>
                      </a:br>
                      <a:r>
                        <a:rPr lang="en" sz="1300">
                          <a:solidFill>
                            <a:srgbClr val="000000"/>
                          </a:solidFill>
                          <a:latin typeface="Roboto Light"/>
                          <a:ea typeface="Roboto Light"/>
                          <a:cs typeface="Roboto Light"/>
                          <a:sym typeface="Roboto Light"/>
                        </a:rPr>
                        <a:t>Web Server</a:t>
                      </a:r>
                      <a:endParaRPr sz="1300">
                        <a:latin typeface="Roboto Light"/>
                        <a:ea typeface="Roboto Light"/>
                        <a:cs typeface="Roboto Light"/>
                        <a:sym typeface="Roboto Light"/>
                      </a:endParaRPr>
                    </a:p>
                  </a:txBody>
                  <a:tcPr marL="0" marR="0"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A9B7C0"/>
                    </a:solidFill>
                  </a:tcPr>
                </a:tc>
                <a:tc vMerge="1">
                  <a:txBody>
                    <a:bodyPr/>
                    <a:lstStyle/>
                    <a:p>
                      <a:endParaRPr lang="en-US"/>
                    </a:p>
                  </a:txBody>
                  <a:tcPr/>
                </a:tc>
                <a:extLst>
                  <a:ext uri="{0D108BD9-81ED-4DB2-BD59-A6C34878D82A}">
                    <a16:rowId xmlns:a16="http://schemas.microsoft.com/office/drawing/2014/main" val="10002"/>
                  </a:ext>
                </a:extLst>
              </a:tr>
              <a:tr h="1054167">
                <a:tc>
                  <a:txBody>
                    <a:bodyPr/>
                    <a:lstStyle/>
                    <a:p>
                      <a:pPr marL="0" lvl="0" indent="0" algn="ctr" rtl="0">
                        <a:spcBef>
                          <a:spcPts val="0"/>
                        </a:spcBef>
                        <a:spcAft>
                          <a:spcPts val="0"/>
                        </a:spcAft>
                        <a:buNone/>
                      </a:pPr>
                      <a:endParaRPr sz="1300"/>
                    </a:p>
                  </a:txBody>
                  <a:tcPr marL="0" marR="0" marT="0" marB="0" anchor="ctr">
                    <a:lnL w="9525" cap="flat" cmpd="sng">
                      <a:solidFill>
                        <a:srgbClr val="EFEFEF">
                          <a:alpha val="0"/>
                        </a:srgbClr>
                      </a:solidFill>
                      <a:prstDash val="solid"/>
                      <a:round/>
                      <a:headEnd type="none" w="sm" len="sm"/>
                      <a:tailEnd type="none" w="sm" len="sm"/>
                    </a:lnL>
                    <a:lnR w="9525" cap="flat" cmpd="sng">
                      <a:solidFill>
                        <a:srgbClr val="EFEFEF">
                          <a:alpha val="0"/>
                        </a:srgbClr>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sz="1300">
                        <a:solidFill>
                          <a:srgbClr val="000000"/>
                        </a:solidFill>
                        <a:latin typeface="Roboto"/>
                        <a:ea typeface="Roboto"/>
                        <a:cs typeface="Roboto"/>
                        <a:sym typeface="Roboto"/>
                      </a:endParaRPr>
                    </a:p>
                  </a:txBody>
                  <a:tcPr marL="0" marR="0" marT="0" marB="0" anchor="ctr">
                    <a:lnL w="9525" cap="flat" cmpd="sng">
                      <a:solidFill>
                        <a:srgbClr val="EFEFEF">
                          <a:alpha val="0"/>
                        </a:srgbClr>
                      </a:solidFill>
                      <a:prstDash val="solid"/>
                      <a:round/>
                      <a:headEnd type="none" w="sm" len="sm"/>
                      <a:tailEnd type="none" w="sm" len="sm"/>
                    </a:lnL>
                    <a:lnR w="9525" cap="flat" cmpd="sng">
                      <a:solidFill>
                        <a:srgbClr val="EFEFEF">
                          <a:alpha val="0"/>
                        </a:srgbClr>
                      </a:solidFill>
                      <a:prstDash val="solid"/>
                      <a:round/>
                      <a:headEnd type="none" w="sm" len="sm"/>
                      <a:tailEnd type="none" w="sm" len="sm"/>
                    </a:lnR>
                    <a:lnT w="9525" cap="flat" cmpd="sng">
                      <a:solidFill>
                        <a:srgbClr val="EFEFEF">
                          <a:alpha val="0"/>
                        </a:srgbClr>
                      </a:solidFill>
                      <a:prstDash val="solid"/>
                      <a:round/>
                      <a:headEnd type="none" w="sm" len="sm"/>
                      <a:tailEnd type="none" w="sm" len="sm"/>
                    </a:lnT>
                    <a:lnB w="9525" cap="flat" cmpd="sng">
                      <a:solidFill>
                        <a:srgbClr val="EFEFEF">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82633">
                <a:tc rowSpan="2">
                  <a:txBody>
                    <a:bodyPr/>
                    <a:lstStyle/>
                    <a:p>
                      <a:pPr marL="0" lvl="0" indent="0" algn="ctr" rtl="0">
                        <a:spcBef>
                          <a:spcPts val="0"/>
                        </a:spcBef>
                        <a:spcAft>
                          <a:spcPts val="0"/>
                        </a:spcAft>
                        <a:buNone/>
                      </a:pPr>
                      <a:r>
                        <a:rPr lang="en" sz="1300">
                          <a:solidFill>
                            <a:srgbClr val="000000"/>
                          </a:solidFill>
                          <a:latin typeface="Roboto"/>
                          <a:ea typeface="Roboto"/>
                          <a:cs typeface="Roboto"/>
                          <a:sym typeface="Roboto"/>
                        </a:rPr>
                        <a:t>Server-Side Scripts </a:t>
                      </a:r>
                      <a:br>
                        <a:rPr lang="en" sz="1300">
                          <a:solidFill>
                            <a:srgbClr val="000000"/>
                          </a:solidFill>
                          <a:latin typeface="Roboto"/>
                          <a:ea typeface="Roboto"/>
                          <a:cs typeface="Roboto"/>
                          <a:sym typeface="Roboto"/>
                        </a:rPr>
                      </a:br>
                      <a:r>
                        <a:rPr lang="en" sz="1300">
                          <a:solidFill>
                            <a:srgbClr val="000000"/>
                          </a:solidFill>
                          <a:latin typeface="Roboto"/>
                          <a:ea typeface="Roboto"/>
                          <a:cs typeface="Roboto"/>
                          <a:sym typeface="Roboto"/>
                        </a:rPr>
                        <a:t>and Services</a:t>
                      </a:r>
                      <a:endParaRPr sz="2400"/>
                    </a:p>
                  </a:txBody>
                  <a:tcPr marL="0" marR="0"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A9B7C0"/>
                    </a:solidFill>
                  </a:tcPr>
                </a:tc>
                <a:tc rowSpan="2">
                  <a:txBody>
                    <a:bodyPr/>
                    <a:lstStyle/>
                    <a:p>
                      <a:pPr marL="0" lvl="0" indent="0" algn="ctr" rtl="0">
                        <a:spcBef>
                          <a:spcPts val="0"/>
                        </a:spcBef>
                        <a:spcAft>
                          <a:spcPts val="0"/>
                        </a:spcAft>
                        <a:buNone/>
                      </a:pPr>
                      <a:r>
                        <a:rPr lang="en" sz="1200" b="1">
                          <a:solidFill>
                            <a:srgbClr val="000000"/>
                          </a:solidFill>
                          <a:latin typeface="Roboto"/>
                          <a:ea typeface="Roboto"/>
                          <a:cs typeface="Roboto"/>
                          <a:sym typeface="Roboto"/>
                        </a:rPr>
                        <a:t>Raw Files</a:t>
                      </a:r>
                      <a:endParaRPr sz="1300">
                        <a:solidFill>
                          <a:srgbClr val="000000"/>
                        </a:solidFill>
                        <a:latin typeface="Roboto"/>
                        <a:ea typeface="Roboto"/>
                        <a:cs typeface="Roboto"/>
                        <a:sym typeface="Roboto"/>
                      </a:endParaRPr>
                    </a:p>
                  </a:txBody>
                  <a:tcPr marL="0" marR="0" marT="0" marB="121900">
                    <a:lnL w="9525" cap="flat" cmpd="sng">
                      <a:solidFill>
                        <a:srgbClr val="EFEFEF"/>
                      </a:solidFill>
                      <a:prstDash val="solid"/>
                      <a:round/>
                      <a:headEnd type="none" w="sm" len="sm"/>
                      <a:tailEnd type="none" w="sm" len="sm"/>
                    </a:lnL>
                    <a:lnR w="9525" cap="flat" cmpd="sng">
                      <a:solidFill>
                        <a:srgbClr val="EFEFEF">
                          <a:alpha val="0"/>
                        </a:srgbClr>
                      </a:solidFill>
                      <a:prstDash val="solid"/>
                      <a:round/>
                      <a:headEnd type="none" w="sm" len="sm"/>
                      <a:tailEnd type="none" w="sm" len="sm"/>
                    </a:lnR>
                    <a:lnT w="9525" cap="flat" cmpd="sng">
                      <a:solidFill>
                        <a:srgbClr val="EFEFEF">
                          <a:alpha val="0"/>
                        </a:srgbClr>
                      </a:solidFill>
                      <a:prstDash val="solid"/>
                      <a:round/>
                      <a:headEnd type="none" w="sm" len="sm"/>
                      <a:tailEnd type="none" w="sm" len="sm"/>
                    </a:lnT>
                    <a:lnB w="9525" cap="flat" cmpd="sng">
                      <a:solidFill>
                        <a:srgbClr val="EFEFEF">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82633">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bl>
          </a:graphicData>
        </a:graphic>
      </p:graphicFrame>
      <p:pic>
        <p:nvPicPr>
          <p:cNvPr id="3065" name="Google Shape;3065;p173"/>
          <p:cNvPicPr preferRelativeResize="0"/>
          <p:nvPr/>
        </p:nvPicPr>
        <p:blipFill>
          <a:blip r:embed="rId3">
            <a:alphaModFix/>
          </a:blip>
          <a:stretch>
            <a:fillRect/>
          </a:stretch>
        </p:blipFill>
        <p:spPr>
          <a:xfrm>
            <a:off x="10561365" y="5357235"/>
            <a:ext cx="690539" cy="891832"/>
          </a:xfrm>
          <a:prstGeom prst="rect">
            <a:avLst/>
          </a:prstGeom>
          <a:noFill/>
          <a:ln>
            <a:noFill/>
          </a:ln>
        </p:spPr>
      </p:pic>
      <p:pic>
        <p:nvPicPr>
          <p:cNvPr id="3066" name="Google Shape;3066;p173"/>
          <p:cNvPicPr preferRelativeResize="0"/>
          <p:nvPr/>
        </p:nvPicPr>
        <p:blipFill>
          <a:blip r:embed="rId4">
            <a:alphaModFix/>
          </a:blip>
          <a:stretch>
            <a:fillRect/>
          </a:stretch>
        </p:blipFill>
        <p:spPr>
          <a:xfrm>
            <a:off x="541301" y="4076083"/>
            <a:ext cx="1262200" cy="1048260"/>
          </a:xfrm>
          <a:prstGeom prst="rect">
            <a:avLst/>
          </a:prstGeom>
          <a:noFill/>
          <a:ln>
            <a:noFill/>
          </a:ln>
        </p:spPr>
      </p:pic>
      <p:sp>
        <p:nvSpPr>
          <p:cNvPr id="3067" name="Google Shape;3067;p173"/>
          <p:cNvSpPr txBox="1"/>
          <p:nvPr/>
        </p:nvSpPr>
        <p:spPr>
          <a:xfrm>
            <a:off x="541233" y="3860800"/>
            <a:ext cx="1262000" cy="222800"/>
          </a:xfrm>
          <a:prstGeom prst="rect">
            <a:avLst/>
          </a:prstGeom>
          <a:noFill/>
          <a:ln>
            <a:noFill/>
          </a:ln>
        </p:spPr>
        <p:txBody>
          <a:bodyPr spcFirstLastPara="1" wrap="square" lIns="121900" tIns="121900" rIns="121900" bIns="121900" anchor="ctr" anchorCtr="0">
            <a:noAutofit/>
          </a:bodyPr>
          <a:lstStyle/>
          <a:p>
            <a:pPr algn="ctr"/>
            <a:r>
              <a:rPr lang="en" sz="1333" b="1">
                <a:solidFill>
                  <a:srgbClr val="000000"/>
                </a:solidFill>
                <a:latin typeface="Roboto"/>
                <a:ea typeface="Roboto"/>
                <a:cs typeface="Roboto"/>
                <a:sym typeface="Roboto"/>
              </a:rPr>
              <a:t>USER</a:t>
            </a:r>
            <a:endParaRPr sz="1333">
              <a:latin typeface="Roboto"/>
              <a:ea typeface="Roboto"/>
              <a:cs typeface="Roboto"/>
              <a:sym typeface="Roboto"/>
            </a:endParaRPr>
          </a:p>
        </p:txBody>
      </p:sp>
      <p:sp>
        <p:nvSpPr>
          <p:cNvPr id="3068" name="Google Shape;3068;p173"/>
          <p:cNvSpPr/>
          <p:nvPr/>
        </p:nvSpPr>
        <p:spPr>
          <a:xfrm rot="10800000" flipH="1">
            <a:off x="1803501" y="4180200"/>
            <a:ext cx="673200" cy="365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69" name="Google Shape;3069;p173"/>
          <p:cNvSpPr/>
          <p:nvPr/>
        </p:nvSpPr>
        <p:spPr>
          <a:xfrm rot="10800000">
            <a:off x="2270633" y="4599033"/>
            <a:ext cx="701200" cy="365600"/>
          </a:xfrm>
          <a:prstGeom prst="homePlate">
            <a:avLst>
              <a:gd name="adj" fmla="val 50000"/>
            </a:avLst>
          </a:prstGeom>
          <a:solidFill>
            <a:srgbClr val="FF00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70" name="Google Shape;3070;p173"/>
          <p:cNvSpPr/>
          <p:nvPr/>
        </p:nvSpPr>
        <p:spPr>
          <a:xfrm rot="-5400000" flipH="1">
            <a:off x="10310567" y="4211187"/>
            <a:ext cx="867200" cy="365600"/>
          </a:xfrm>
          <a:prstGeom prst="homePlate">
            <a:avLst>
              <a:gd name="adj" fmla="val 50000"/>
            </a:avLst>
          </a:prstGeom>
          <a:solidFill>
            <a:srgbClr val="FF00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71" name="Google Shape;3071;p173"/>
          <p:cNvSpPr/>
          <p:nvPr/>
        </p:nvSpPr>
        <p:spPr>
          <a:xfrm rot="-5400000">
            <a:off x="10697500" y="4480620"/>
            <a:ext cx="867200" cy="365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72" name="Google Shape;3072;p173"/>
          <p:cNvSpPr/>
          <p:nvPr/>
        </p:nvSpPr>
        <p:spPr>
          <a:xfrm rot="10800000">
            <a:off x="9470767" y="4497420"/>
            <a:ext cx="867200" cy="365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073" name="Google Shape;3073;p173"/>
          <p:cNvPicPr preferRelativeResize="0"/>
          <p:nvPr/>
        </p:nvPicPr>
        <p:blipFill>
          <a:blip r:embed="rId5">
            <a:alphaModFix/>
          </a:blip>
          <a:stretch>
            <a:fillRect/>
          </a:stretch>
        </p:blipFill>
        <p:spPr>
          <a:xfrm>
            <a:off x="10407701" y="3077434"/>
            <a:ext cx="844465" cy="999365"/>
          </a:xfrm>
          <a:prstGeom prst="rect">
            <a:avLst/>
          </a:prstGeom>
          <a:noFill/>
          <a:ln>
            <a:noFill/>
          </a:ln>
        </p:spPr>
      </p:pic>
      <p:sp>
        <p:nvSpPr>
          <p:cNvPr id="3074" name="Google Shape;3074;p173"/>
          <p:cNvSpPr txBox="1"/>
          <p:nvPr/>
        </p:nvSpPr>
        <p:spPr>
          <a:xfrm>
            <a:off x="10407500" y="3455217"/>
            <a:ext cx="844400" cy="514400"/>
          </a:xfrm>
          <a:prstGeom prst="rect">
            <a:avLst/>
          </a:prstGeom>
          <a:noFill/>
          <a:ln>
            <a:noFill/>
          </a:ln>
        </p:spPr>
        <p:txBody>
          <a:bodyPr spcFirstLastPara="1" wrap="square" lIns="0" tIns="0" rIns="0" bIns="0" anchor="ctr" anchorCtr="0">
            <a:noAutofit/>
          </a:bodyPr>
          <a:lstStyle/>
          <a:p>
            <a:pPr algn="ctr"/>
            <a:r>
              <a:rPr lang="en" sz="1067" b="1">
                <a:solidFill>
                  <a:srgbClr val="FFFFFF"/>
                </a:solidFill>
                <a:latin typeface="Roboto"/>
                <a:ea typeface="Roboto"/>
                <a:cs typeface="Roboto"/>
                <a:sym typeface="Roboto"/>
              </a:rPr>
              <a:t>MongoDB</a:t>
            </a:r>
            <a:endParaRPr sz="1067" b="1">
              <a:solidFill>
                <a:srgbClr val="FFFFFF"/>
              </a:solidFill>
              <a:latin typeface="Roboto"/>
              <a:ea typeface="Roboto"/>
              <a:cs typeface="Roboto"/>
              <a:sym typeface="Roboto"/>
            </a:endParaRPr>
          </a:p>
          <a:p>
            <a:pPr algn="ctr"/>
            <a:r>
              <a:rPr lang="en" sz="1067">
                <a:solidFill>
                  <a:srgbClr val="FFFFFF"/>
                </a:solidFill>
                <a:latin typeface="Roboto Light"/>
                <a:ea typeface="Roboto Light"/>
                <a:cs typeface="Roboto Light"/>
                <a:sym typeface="Roboto Light"/>
              </a:rPr>
              <a:t>Database</a:t>
            </a:r>
            <a:endParaRPr sz="1067">
              <a:solidFill>
                <a:srgbClr val="FFFFFF"/>
              </a:solidFill>
              <a:latin typeface="Roboto Light"/>
              <a:ea typeface="Roboto Light"/>
              <a:cs typeface="Roboto Light"/>
              <a:sym typeface="Roboto Light"/>
            </a:endParaRPr>
          </a:p>
        </p:txBody>
      </p:sp>
      <p:sp>
        <p:nvSpPr>
          <p:cNvPr id="3075" name="Google Shape;3075;p173"/>
          <p:cNvSpPr txBox="1"/>
          <p:nvPr/>
        </p:nvSpPr>
        <p:spPr>
          <a:xfrm>
            <a:off x="5886367" y="4029567"/>
            <a:ext cx="2054400" cy="365600"/>
          </a:xfrm>
          <a:prstGeom prst="rect">
            <a:avLst/>
          </a:prstGeom>
          <a:noFill/>
          <a:ln>
            <a:noFill/>
          </a:ln>
        </p:spPr>
        <p:txBody>
          <a:bodyPr spcFirstLastPara="1" wrap="square" lIns="121900" tIns="121900" rIns="121900" bIns="121900" anchor="ctr" anchorCtr="0">
            <a:noAutofit/>
          </a:bodyPr>
          <a:lstStyle/>
          <a:p>
            <a:pPr algn="ctr">
              <a:buClr>
                <a:srgbClr val="000000"/>
              </a:buClr>
              <a:buSzPts val="1100"/>
            </a:pPr>
            <a:r>
              <a:rPr lang="en" sz="2400" b="1">
                <a:solidFill>
                  <a:srgbClr val="000000"/>
                </a:solidFill>
                <a:latin typeface="Roboto"/>
                <a:ea typeface="Roboto"/>
                <a:cs typeface="Roboto"/>
                <a:sym typeface="Roboto"/>
              </a:rPr>
              <a:t>Request</a:t>
            </a:r>
            <a:endParaRPr sz="2400" b="1">
              <a:latin typeface="Roboto"/>
              <a:ea typeface="Roboto"/>
              <a:cs typeface="Roboto"/>
              <a:sym typeface="Roboto"/>
            </a:endParaRPr>
          </a:p>
        </p:txBody>
      </p:sp>
      <p:sp>
        <p:nvSpPr>
          <p:cNvPr id="3076" name="Google Shape;3076;p173"/>
          <p:cNvSpPr txBox="1"/>
          <p:nvPr/>
        </p:nvSpPr>
        <p:spPr>
          <a:xfrm>
            <a:off x="6043867" y="4598433"/>
            <a:ext cx="2054400" cy="365600"/>
          </a:xfrm>
          <a:prstGeom prst="rect">
            <a:avLst/>
          </a:prstGeom>
          <a:noFill/>
          <a:ln>
            <a:noFill/>
          </a:ln>
        </p:spPr>
        <p:txBody>
          <a:bodyPr spcFirstLastPara="1" wrap="square" lIns="121900" tIns="121900" rIns="121900" bIns="121900" anchor="ctr" anchorCtr="0">
            <a:noAutofit/>
          </a:bodyPr>
          <a:lstStyle/>
          <a:p>
            <a:pPr algn="ctr"/>
            <a:r>
              <a:rPr lang="en" sz="2400" b="1">
                <a:latin typeface="Roboto"/>
                <a:ea typeface="Roboto"/>
                <a:cs typeface="Roboto"/>
                <a:sym typeface="Roboto"/>
              </a:rPr>
              <a:t>Response</a:t>
            </a:r>
            <a:endParaRPr sz="2400" b="1">
              <a:latin typeface="Roboto"/>
              <a:ea typeface="Roboto"/>
              <a:cs typeface="Roboto"/>
              <a:sym typeface="Roboto"/>
            </a:endParaRPr>
          </a:p>
        </p:txBody>
      </p:sp>
    </p:spTree>
    <p:extLst>
      <p:ext uri="{BB962C8B-B14F-4D97-AF65-F5344CB8AC3E}">
        <p14:creationId xmlns:p14="http://schemas.microsoft.com/office/powerpoint/2010/main" val="328441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6"/>
        <p:cNvGrpSpPr/>
        <p:nvPr/>
      </p:nvGrpSpPr>
      <p:grpSpPr>
        <a:xfrm>
          <a:off x="0" y="0"/>
          <a:ext cx="0" cy="0"/>
          <a:chOff x="0" y="0"/>
          <a:chExt cx="0" cy="0"/>
        </a:xfrm>
      </p:grpSpPr>
      <p:sp>
        <p:nvSpPr>
          <p:cNvPr id="3087" name="Google Shape;3087;p175"/>
          <p:cNvSpPr txBox="1">
            <a:spLocks noGrp="1"/>
          </p:cNvSpPr>
          <p:nvPr>
            <p:ph type="title"/>
          </p:nvPr>
        </p:nvSpPr>
        <p:spPr>
          <a:xfrm>
            <a:off x="316133" y="2581433"/>
            <a:ext cx="11460400" cy="10564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b="1" dirty="0">
                <a:latin typeface="Roboto"/>
                <a:ea typeface="Roboto"/>
                <a:cs typeface="Roboto"/>
                <a:sym typeface="Roboto"/>
              </a:rPr>
              <a:t>Key Question:</a:t>
            </a:r>
            <a:endParaRPr b="1" dirty="0">
              <a:latin typeface="Roboto"/>
              <a:ea typeface="Roboto"/>
              <a:cs typeface="Roboto"/>
              <a:sym typeface="Roboto"/>
            </a:endParaRPr>
          </a:p>
          <a:p>
            <a:pPr>
              <a:buClr>
                <a:schemeClr val="dk1"/>
              </a:buClr>
              <a:buSzPts val="1100"/>
            </a:pPr>
            <a:r>
              <a:rPr lang="en" dirty="0">
                <a:latin typeface="Roboto Light"/>
                <a:ea typeface="Roboto Light"/>
                <a:cs typeface="Roboto Light"/>
                <a:sym typeface="Roboto Light"/>
              </a:rPr>
              <a:t>What are Some </a:t>
            </a:r>
            <a:br>
              <a:rPr lang="en" dirty="0">
                <a:latin typeface="Roboto Light"/>
                <a:ea typeface="Roboto Light"/>
                <a:cs typeface="Roboto Light"/>
                <a:sym typeface="Roboto Light"/>
              </a:rPr>
            </a:br>
            <a:r>
              <a:rPr lang="en" dirty="0">
                <a:latin typeface="Roboto Light"/>
                <a:ea typeface="Roboto Light"/>
                <a:cs typeface="Roboto Light"/>
                <a:sym typeface="Roboto Light"/>
              </a:rPr>
              <a:t>Examples of Server-Side Code? </a:t>
            </a:r>
            <a:endParaRPr dirty="0">
              <a:latin typeface="Roboto Light"/>
              <a:ea typeface="Roboto Light"/>
              <a:cs typeface="Roboto Light"/>
              <a:sym typeface="Roboto Light"/>
            </a:endParaRPr>
          </a:p>
          <a:p>
            <a:endParaRPr dirty="0">
              <a:latin typeface="Roboto Light"/>
              <a:ea typeface="Roboto Light"/>
              <a:cs typeface="Roboto Light"/>
              <a:sym typeface="Roboto Light"/>
            </a:endParaRPr>
          </a:p>
        </p:txBody>
      </p:sp>
    </p:spTree>
    <p:extLst>
      <p:ext uri="{BB962C8B-B14F-4D97-AF65-F5344CB8AC3E}">
        <p14:creationId xmlns:p14="http://schemas.microsoft.com/office/powerpoint/2010/main" val="296938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1"/>
        <p:cNvGrpSpPr/>
        <p:nvPr/>
      </p:nvGrpSpPr>
      <p:grpSpPr>
        <a:xfrm>
          <a:off x="0" y="0"/>
          <a:ext cx="0" cy="0"/>
          <a:chOff x="0" y="0"/>
          <a:chExt cx="0" cy="0"/>
        </a:xfrm>
      </p:grpSpPr>
      <p:sp>
        <p:nvSpPr>
          <p:cNvPr id="3092" name="Google Shape;3092;p176"/>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t>Server-Side Code in Action!</a:t>
            </a:r>
            <a:endParaRPr/>
          </a:p>
        </p:txBody>
      </p:sp>
      <p:sp>
        <p:nvSpPr>
          <p:cNvPr id="3093" name="Google Shape;3093;p176"/>
          <p:cNvSpPr txBox="1">
            <a:spLocks noGrp="1"/>
          </p:cNvSpPr>
          <p:nvPr>
            <p:ph type="subTitle" idx="1"/>
          </p:nvPr>
        </p:nvSpPr>
        <p:spPr>
          <a:xfrm>
            <a:off x="0" y="901300"/>
            <a:ext cx="12192000" cy="486400"/>
          </a:xfrm>
          <a:prstGeom prst="rect">
            <a:avLst/>
          </a:prstGeom>
        </p:spPr>
        <p:txBody>
          <a:bodyPr spcFirstLastPara="1" vert="horz" wrap="square" lIns="609600" tIns="121900" rIns="609600" bIns="0" rtlCol="0" anchor="t" anchorCtr="0">
            <a:noAutofit/>
          </a:bodyPr>
          <a:lstStyle/>
          <a:p>
            <a:pPr marL="0" indent="0"/>
            <a:r>
              <a:rPr lang="en"/>
              <a:t>Examples of server-side code:</a:t>
            </a:r>
            <a:endParaRPr/>
          </a:p>
        </p:txBody>
      </p:sp>
      <p:sp>
        <p:nvSpPr>
          <p:cNvPr id="3094" name="Google Shape;3094;p176"/>
          <p:cNvSpPr txBox="1">
            <a:spLocks noGrp="1"/>
          </p:cNvSpPr>
          <p:nvPr>
            <p:ph type="subTitle" idx="3"/>
          </p:nvPr>
        </p:nvSpPr>
        <p:spPr>
          <a:xfrm>
            <a:off x="33" y="1759233"/>
            <a:ext cx="12224800" cy="809200"/>
          </a:xfrm>
          <a:prstGeom prst="rect">
            <a:avLst/>
          </a:prstGeom>
        </p:spPr>
        <p:txBody>
          <a:bodyPr spcFirstLastPara="1" vert="horz" wrap="square" lIns="2072633" tIns="0" rIns="609600" bIns="0" rtlCol="0" anchor="ctr" anchorCtr="0">
            <a:noAutofit/>
          </a:bodyPr>
          <a:lstStyle/>
          <a:p>
            <a:pPr marL="0" indent="0"/>
            <a:r>
              <a:rPr lang="en"/>
              <a:t>APIs that parse URL parameters to provide selective JSONs</a:t>
            </a:r>
            <a:endParaRPr/>
          </a:p>
        </p:txBody>
      </p:sp>
      <p:sp>
        <p:nvSpPr>
          <p:cNvPr id="3095" name="Google Shape;3095;p176"/>
          <p:cNvSpPr txBox="1">
            <a:spLocks noGrp="1"/>
          </p:cNvSpPr>
          <p:nvPr>
            <p:ph type="subTitle" idx="4"/>
          </p:nvPr>
        </p:nvSpPr>
        <p:spPr>
          <a:xfrm>
            <a:off x="-16233" y="2673267"/>
            <a:ext cx="12224800" cy="809200"/>
          </a:xfrm>
          <a:prstGeom prst="rect">
            <a:avLst/>
          </a:prstGeom>
        </p:spPr>
        <p:txBody>
          <a:bodyPr spcFirstLastPara="1" vert="horz" wrap="square" lIns="2072633" tIns="0" rIns="609600" bIns="0" rtlCol="0" anchor="ctr" anchorCtr="0">
            <a:noAutofit/>
          </a:bodyPr>
          <a:lstStyle/>
          <a:p>
            <a:pPr marL="0" indent="0"/>
            <a:r>
              <a:rPr lang="en"/>
              <a:t>Dynamically render HTML using a template engine</a:t>
            </a:r>
            <a:endParaRPr/>
          </a:p>
        </p:txBody>
      </p:sp>
      <p:sp>
        <p:nvSpPr>
          <p:cNvPr id="3096" name="Google Shape;3096;p176"/>
          <p:cNvSpPr txBox="1">
            <a:spLocks noGrp="1"/>
          </p:cNvSpPr>
          <p:nvPr>
            <p:ph type="subTitle" idx="5"/>
          </p:nvPr>
        </p:nvSpPr>
        <p:spPr>
          <a:xfrm>
            <a:off x="133" y="3593700"/>
            <a:ext cx="12224800" cy="809200"/>
          </a:xfrm>
          <a:prstGeom prst="rect">
            <a:avLst/>
          </a:prstGeom>
        </p:spPr>
        <p:txBody>
          <a:bodyPr spcFirstLastPara="1" vert="horz" wrap="square" lIns="2072633" tIns="0" rIns="609600" bIns="0" rtlCol="0" anchor="ctr" anchorCtr="0">
            <a:noAutofit/>
          </a:bodyPr>
          <a:lstStyle/>
          <a:p>
            <a:pPr marL="0" indent="0"/>
            <a:r>
              <a:rPr lang="en"/>
              <a:t>Clicking an invoice that provides a PDF report</a:t>
            </a:r>
            <a:endParaRPr/>
          </a:p>
        </p:txBody>
      </p:sp>
      <p:sp>
        <p:nvSpPr>
          <p:cNvPr id="3097" name="Google Shape;3097;p176"/>
          <p:cNvSpPr txBox="1">
            <a:spLocks noGrp="1"/>
          </p:cNvSpPr>
          <p:nvPr>
            <p:ph type="subTitle" idx="6"/>
          </p:nvPr>
        </p:nvSpPr>
        <p:spPr>
          <a:xfrm>
            <a:off x="-16400" y="4514100"/>
            <a:ext cx="12224800" cy="809200"/>
          </a:xfrm>
          <a:prstGeom prst="rect">
            <a:avLst/>
          </a:prstGeom>
        </p:spPr>
        <p:txBody>
          <a:bodyPr spcFirstLastPara="1" vert="horz" wrap="square" lIns="2072633" tIns="0" rIns="609600" bIns="0" rtlCol="0" anchor="ctr" anchorCtr="0">
            <a:noAutofit/>
          </a:bodyPr>
          <a:lstStyle/>
          <a:p>
            <a:pPr marL="0" indent="0"/>
            <a:r>
              <a:rPr lang="en"/>
              <a:t>Image processing software that takes an image, applies a filter, then saves the new version</a:t>
            </a:r>
            <a:endParaRPr/>
          </a:p>
        </p:txBody>
      </p:sp>
      <p:sp>
        <p:nvSpPr>
          <p:cNvPr id="3098" name="Google Shape;3098;p176"/>
          <p:cNvSpPr txBox="1">
            <a:spLocks noGrp="1"/>
          </p:cNvSpPr>
          <p:nvPr>
            <p:ph type="subTitle" idx="7"/>
          </p:nvPr>
        </p:nvSpPr>
        <p:spPr>
          <a:xfrm>
            <a:off x="0" y="5437733"/>
            <a:ext cx="12224800" cy="809200"/>
          </a:xfrm>
          <a:prstGeom prst="rect">
            <a:avLst/>
          </a:prstGeom>
        </p:spPr>
        <p:txBody>
          <a:bodyPr spcFirstLastPara="1" vert="horz" wrap="square" lIns="2072633" tIns="0" rIns="609600" bIns="0" rtlCol="0" anchor="ctr" anchorCtr="0">
            <a:noAutofit/>
          </a:bodyPr>
          <a:lstStyle/>
          <a:p>
            <a:pPr marL="0" indent="0"/>
            <a:r>
              <a:rPr lang="en"/>
              <a:t>Google providing results that are relevant to your searches on other sites</a:t>
            </a:r>
            <a:endParaRPr/>
          </a:p>
        </p:txBody>
      </p:sp>
    </p:spTree>
    <p:extLst>
      <p:ext uri="{BB962C8B-B14F-4D97-AF65-F5344CB8AC3E}">
        <p14:creationId xmlns:p14="http://schemas.microsoft.com/office/powerpoint/2010/main" val="77773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2"/>
        <p:cNvGrpSpPr/>
        <p:nvPr/>
      </p:nvGrpSpPr>
      <p:grpSpPr>
        <a:xfrm>
          <a:off x="0" y="0"/>
          <a:ext cx="0" cy="0"/>
          <a:chOff x="0" y="0"/>
          <a:chExt cx="0" cy="0"/>
        </a:xfrm>
      </p:grpSpPr>
      <p:sp>
        <p:nvSpPr>
          <p:cNvPr id="3103" name="Google Shape;3103;p177"/>
          <p:cNvSpPr txBox="1">
            <a:spLocks noGrp="1"/>
          </p:cNvSpPr>
          <p:nvPr>
            <p:ph type="title"/>
          </p:nvPr>
        </p:nvSpPr>
        <p:spPr>
          <a:xfrm>
            <a:off x="316133" y="2784633"/>
            <a:ext cx="11460400" cy="1056400"/>
          </a:xfrm>
          <a:prstGeom prst="rect">
            <a:avLst/>
          </a:prstGeom>
        </p:spPr>
        <p:txBody>
          <a:bodyPr spcFirstLastPara="1" vert="horz" wrap="square" lIns="121900" tIns="121900" rIns="121900" bIns="121900" rtlCol="0" anchor="t" anchorCtr="0">
            <a:noAutofit/>
          </a:bodyPr>
          <a:lstStyle/>
          <a:p>
            <a:r>
              <a:rPr lang="en" b="1" dirty="0">
                <a:latin typeface="Roboto"/>
                <a:ea typeface="Roboto"/>
                <a:cs typeface="Roboto"/>
                <a:sym typeface="Roboto"/>
              </a:rPr>
              <a:t>Critical Question:</a:t>
            </a:r>
            <a:endParaRPr b="1" dirty="0">
              <a:latin typeface="Roboto"/>
              <a:ea typeface="Roboto"/>
              <a:cs typeface="Roboto"/>
              <a:sym typeface="Roboto"/>
            </a:endParaRPr>
          </a:p>
          <a:p>
            <a:r>
              <a:rPr lang="en" dirty="0">
                <a:latin typeface="Roboto Light"/>
                <a:ea typeface="Roboto Light"/>
                <a:cs typeface="Roboto Light"/>
                <a:sym typeface="Roboto Light"/>
              </a:rPr>
              <a:t>What Is a Server?</a:t>
            </a:r>
            <a:br>
              <a:rPr lang="en" dirty="0">
                <a:latin typeface="Roboto Light"/>
                <a:ea typeface="Roboto Light"/>
                <a:cs typeface="Roboto Light"/>
                <a:sym typeface="Roboto Light"/>
              </a:rPr>
            </a:br>
            <a:r>
              <a:rPr lang="en" dirty="0">
                <a:latin typeface="Roboto Light"/>
                <a:ea typeface="Roboto Light"/>
                <a:cs typeface="Roboto Light"/>
                <a:sym typeface="Roboto Light"/>
              </a:rPr>
              <a:t>(Google It If You Must) </a:t>
            </a:r>
            <a:endParaRPr dirty="0">
              <a:latin typeface="Roboto Light"/>
              <a:ea typeface="Roboto Light"/>
              <a:cs typeface="Roboto Light"/>
              <a:sym typeface="Roboto Light"/>
            </a:endParaRPr>
          </a:p>
          <a:p>
            <a:endParaRPr dirty="0">
              <a:latin typeface="Roboto Light"/>
              <a:ea typeface="Roboto Light"/>
              <a:cs typeface="Roboto Light"/>
              <a:sym typeface="Roboto Light"/>
            </a:endParaRPr>
          </a:p>
        </p:txBody>
      </p:sp>
      <p:pic>
        <p:nvPicPr>
          <p:cNvPr id="3104" name="Google Shape;3104;p177"/>
          <p:cNvPicPr preferRelativeResize="0"/>
          <p:nvPr/>
        </p:nvPicPr>
        <p:blipFill>
          <a:blip r:embed="rId3">
            <a:alphaModFix/>
          </a:blip>
          <a:stretch>
            <a:fillRect/>
          </a:stretch>
        </p:blipFill>
        <p:spPr>
          <a:xfrm>
            <a:off x="5265851" y="979033"/>
            <a:ext cx="1660300" cy="1805600"/>
          </a:xfrm>
          <a:prstGeom prst="rect">
            <a:avLst/>
          </a:prstGeom>
          <a:noFill/>
          <a:ln>
            <a:noFill/>
          </a:ln>
        </p:spPr>
      </p:pic>
    </p:spTree>
    <p:extLst>
      <p:ext uri="{BB962C8B-B14F-4D97-AF65-F5344CB8AC3E}">
        <p14:creationId xmlns:p14="http://schemas.microsoft.com/office/powerpoint/2010/main" val="177094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8"/>
        <p:cNvGrpSpPr/>
        <p:nvPr/>
      </p:nvGrpSpPr>
      <p:grpSpPr>
        <a:xfrm>
          <a:off x="0" y="0"/>
          <a:ext cx="0" cy="0"/>
          <a:chOff x="0" y="0"/>
          <a:chExt cx="0" cy="0"/>
        </a:xfrm>
      </p:grpSpPr>
      <p:sp>
        <p:nvSpPr>
          <p:cNvPr id="3109" name="Google Shape;3109;p178"/>
          <p:cNvSpPr txBox="1">
            <a:spLocks noGrp="1"/>
          </p:cNvSpPr>
          <p:nvPr>
            <p:ph type="body" idx="3"/>
          </p:nvPr>
        </p:nvSpPr>
        <p:spPr>
          <a:xfrm>
            <a:off x="233" y="2216867"/>
            <a:ext cx="12192000" cy="4325200"/>
          </a:xfrm>
          <a:prstGeom prst="rect">
            <a:avLst/>
          </a:prstGeom>
        </p:spPr>
        <p:txBody>
          <a:bodyPr spcFirstLastPara="1" vert="horz" wrap="square" lIns="1219200" tIns="121900" rIns="1219200" bIns="121900" rtlCol="0" anchor="t" anchorCtr="0">
            <a:noAutofit/>
          </a:bodyPr>
          <a:lstStyle/>
          <a:p>
            <a:pPr marL="0" indent="0">
              <a:lnSpc>
                <a:spcPct val="115000"/>
              </a:lnSpc>
              <a:buClr>
                <a:schemeClr val="dk1"/>
              </a:buClr>
              <a:buSzPts val="1100"/>
              <a:buNone/>
            </a:pPr>
            <a:r>
              <a:rPr lang="en" i="1"/>
              <a:t>A web browser lets a user request a resource. The web server gets the request, finds the resource, and returns something to the user. Sometimes the resource is an HTML page. Sometimes it's a picture. Or a sound file. Or even a PDF document. Doesn't matter—the client asks for the thing (resource) [or action] and the server sends it back.</a:t>
            </a:r>
            <a:endParaRPr i="1"/>
          </a:p>
          <a:p>
            <a:pPr marL="0" indent="0">
              <a:lnSpc>
                <a:spcPct val="115000"/>
              </a:lnSpc>
              <a:spcBef>
                <a:spcPts val="1067"/>
              </a:spcBef>
              <a:buClr>
                <a:schemeClr val="dk1"/>
              </a:buClr>
              <a:buSzPts val="1100"/>
              <a:buNone/>
            </a:pPr>
            <a:r>
              <a:rPr lang="en" i="1"/>
              <a:t>...When we say “server,” we mean either the physical (hardware) or the web server application (software) [that actually runs the server commands].</a:t>
            </a:r>
            <a:endParaRPr i="1"/>
          </a:p>
          <a:p>
            <a:pPr marL="0" indent="0">
              <a:lnSpc>
                <a:spcPct val="115000"/>
              </a:lnSpc>
              <a:spcBef>
                <a:spcPts val="1067"/>
              </a:spcBef>
              <a:spcAft>
                <a:spcPts val="1067"/>
              </a:spcAft>
              <a:buNone/>
            </a:pPr>
            <a:r>
              <a:rPr lang="en" sz="1600" b="1"/>
              <a:t>— Kathy Sierra, </a:t>
            </a:r>
            <a:r>
              <a:rPr lang="en" sz="1600" b="1" i="1"/>
              <a:t>Head First Servlets and JSP (O’Reilly, 2004)</a:t>
            </a:r>
            <a:endParaRPr sz="1600" b="1" i="1"/>
          </a:p>
        </p:txBody>
      </p:sp>
      <p:pic>
        <p:nvPicPr>
          <p:cNvPr id="3110" name="Google Shape;3110;p178"/>
          <p:cNvPicPr preferRelativeResize="0"/>
          <p:nvPr/>
        </p:nvPicPr>
        <p:blipFill>
          <a:blip r:embed="rId3">
            <a:alphaModFix/>
          </a:blip>
          <a:stretch>
            <a:fillRect/>
          </a:stretch>
        </p:blipFill>
        <p:spPr>
          <a:xfrm>
            <a:off x="483533" y="2011300"/>
            <a:ext cx="701200" cy="613533"/>
          </a:xfrm>
          <a:prstGeom prst="rect">
            <a:avLst/>
          </a:prstGeom>
          <a:noFill/>
          <a:ln>
            <a:noFill/>
          </a:ln>
        </p:spPr>
      </p:pic>
      <p:sp>
        <p:nvSpPr>
          <p:cNvPr id="3111" name="Google Shape;3111;p178"/>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t>Definition of Server</a:t>
            </a:r>
            <a:endParaRPr/>
          </a:p>
        </p:txBody>
      </p:sp>
      <p:sp>
        <p:nvSpPr>
          <p:cNvPr id="3112" name="Google Shape;3112;p178"/>
          <p:cNvSpPr txBox="1">
            <a:spLocks noGrp="1"/>
          </p:cNvSpPr>
          <p:nvPr>
            <p:ph type="subTitle" idx="1"/>
          </p:nvPr>
        </p:nvSpPr>
        <p:spPr>
          <a:xfrm>
            <a:off x="0" y="901300"/>
            <a:ext cx="12192000" cy="486400"/>
          </a:xfrm>
          <a:prstGeom prst="rect">
            <a:avLst/>
          </a:prstGeom>
        </p:spPr>
        <p:txBody>
          <a:bodyPr spcFirstLastPara="1" vert="horz" wrap="square" lIns="609600" tIns="121900" rIns="609600" bIns="0" rtlCol="0" anchor="t" anchorCtr="0">
            <a:noAutofit/>
          </a:bodyPr>
          <a:lstStyle/>
          <a:p>
            <a:pPr marL="0" indent="0"/>
            <a:r>
              <a:rPr lang="en"/>
              <a:t>A </a:t>
            </a:r>
            <a:r>
              <a:rPr lang="en" b="1"/>
              <a:t>web server</a:t>
            </a:r>
            <a:r>
              <a:rPr lang="en"/>
              <a:t> takes a client request and gives something back.</a:t>
            </a:r>
            <a:endParaRPr/>
          </a:p>
        </p:txBody>
      </p:sp>
      <p:pic>
        <p:nvPicPr>
          <p:cNvPr id="3113" name="Google Shape;3113;p178"/>
          <p:cNvPicPr preferRelativeResize="0"/>
          <p:nvPr/>
        </p:nvPicPr>
        <p:blipFill>
          <a:blip r:embed="rId3">
            <a:alphaModFix/>
          </a:blip>
          <a:stretch>
            <a:fillRect/>
          </a:stretch>
        </p:blipFill>
        <p:spPr>
          <a:xfrm rot="10800000">
            <a:off x="6596800" y="4072700"/>
            <a:ext cx="701200" cy="613533"/>
          </a:xfrm>
          <a:prstGeom prst="rect">
            <a:avLst/>
          </a:prstGeom>
          <a:noFill/>
          <a:ln>
            <a:noFill/>
          </a:ln>
        </p:spPr>
      </p:pic>
    </p:spTree>
    <p:extLst>
      <p:ext uri="{BB962C8B-B14F-4D97-AF65-F5344CB8AC3E}">
        <p14:creationId xmlns:p14="http://schemas.microsoft.com/office/powerpoint/2010/main" val="196860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7"/>
        <p:cNvGrpSpPr/>
        <p:nvPr/>
      </p:nvGrpSpPr>
      <p:grpSpPr>
        <a:xfrm>
          <a:off x="0" y="0"/>
          <a:ext cx="0" cy="0"/>
          <a:chOff x="0" y="0"/>
          <a:chExt cx="0" cy="0"/>
        </a:xfrm>
      </p:grpSpPr>
      <p:sp>
        <p:nvSpPr>
          <p:cNvPr id="3118" name="Google Shape;3118;p179"/>
          <p:cNvSpPr/>
          <p:nvPr/>
        </p:nvSpPr>
        <p:spPr>
          <a:xfrm>
            <a:off x="9325833" y="1875133"/>
            <a:ext cx="2604400" cy="2929200"/>
          </a:xfrm>
          <a:prstGeom prst="roundRect">
            <a:avLst>
              <a:gd name="adj" fmla="val 16667"/>
            </a:avLst>
          </a:prstGeom>
          <a:solidFill>
            <a:srgbClr val="F3F3F3"/>
          </a:solidFill>
          <a:ln>
            <a:noFill/>
          </a:ln>
        </p:spPr>
        <p:txBody>
          <a:bodyPr spcFirstLastPara="1" wrap="square" lIns="170667" tIns="853433" rIns="121900" bIns="0" anchor="ctr" anchorCtr="0">
            <a:noAutofit/>
          </a:bodyPr>
          <a:lstStyle/>
          <a:p>
            <a:r>
              <a:rPr lang="en" sz="1467">
                <a:solidFill>
                  <a:schemeClr val="dk1"/>
                </a:solidFill>
                <a:latin typeface="Roboto"/>
                <a:ea typeface="Roboto"/>
                <a:cs typeface="Roboto"/>
                <a:sym typeface="Roboto"/>
              </a:rPr>
              <a:t>The server typically has lots of content that it can send to clients. </a:t>
            </a:r>
            <a:br>
              <a:rPr lang="en" sz="1467">
                <a:solidFill>
                  <a:schemeClr val="dk1"/>
                </a:solidFill>
                <a:latin typeface="Roboto"/>
                <a:ea typeface="Roboto"/>
                <a:cs typeface="Roboto"/>
                <a:sym typeface="Roboto"/>
              </a:rPr>
            </a:br>
            <a:r>
              <a:rPr lang="en" sz="1467">
                <a:solidFill>
                  <a:schemeClr val="dk1"/>
                </a:solidFill>
                <a:latin typeface="Roboto"/>
                <a:ea typeface="Roboto"/>
                <a:cs typeface="Roboto"/>
                <a:sym typeface="Roboto"/>
              </a:rPr>
              <a:t>That content can be web pages, JPEGs, and other resources. </a:t>
            </a:r>
            <a:endParaRPr sz="1467">
              <a:solidFill>
                <a:schemeClr val="dk1"/>
              </a:solidFill>
              <a:latin typeface="Roboto"/>
              <a:ea typeface="Roboto"/>
              <a:cs typeface="Roboto"/>
              <a:sym typeface="Roboto"/>
            </a:endParaRPr>
          </a:p>
        </p:txBody>
      </p:sp>
      <p:sp>
        <p:nvSpPr>
          <p:cNvPr id="3119" name="Google Shape;3119;p179"/>
          <p:cNvSpPr/>
          <p:nvPr/>
        </p:nvSpPr>
        <p:spPr>
          <a:xfrm>
            <a:off x="2669333" y="4350000"/>
            <a:ext cx="4596000" cy="1122800"/>
          </a:xfrm>
          <a:prstGeom prst="roundRect">
            <a:avLst>
              <a:gd name="adj" fmla="val 16667"/>
            </a:avLst>
          </a:prstGeom>
          <a:solidFill>
            <a:srgbClr val="F3F3F3"/>
          </a:solidFill>
          <a:ln>
            <a:noFill/>
          </a:ln>
        </p:spPr>
        <p:txBody>
          <a:bodyPr spcFirstLastPara="1" wrap="square" lIns="182867" tIns="121900" rIns="121900" bIns="121900" anchor="ctr" anchorCtr="0">
            <a:noAutofit/>
          </a:bodyPr>
          <a:lstStyle/>
          <a:p>
            <a:r>
              <a:rPr lang="en" sz="1467">
                <a:solidFill>
                  <a:schemeClr val="dk1"/>
                </a:solidFill>
                <a:latin typeface="Roboto"/>
                <a:ea typeface="Roboto"/>
                <a:cs typeface="Roboto"/>
                <a:sym typeface="Roboto"/>
              </a:rPr>
              <a:t>The server's response contains the actual </a:t>
            </a:r>
            <a:endParaRPr sz="1467">
              <a:solidFill>
                <a:schemeClr val="dk1"/>
              </a:solidFill>
              <a:latin typeface="Roboto"/>
              <a:ea typeface="Roboto"/>
              <a:cs typeface="Roboto"/>
              <a:sym typeface="Roboto"/>
            </a:endParaRPr>
          </a:p>
          <a:p>
            <a:r>
              <a:rPr lang="en" sz="1467">
                <a:solidFill>
                  <a:schemeClr val="dk1"/>
                </a:solidFill>
                <a:latin typeface="Roboto"/>
                <a:ea typeface="Roboto"/>
                <a:cs typeface="Roboto"/>
                <a:sym typeface="Roboto"/>
              </a:rPr>
              <a:t>document that the client requested (or an </a:t>
            </a:r>
            <a:endParaRPr sz="1467">
              <a:solidFill>
                <a:schemeClr val="dk1"/>
              </a:solidFill>
              <a:latin typeface="Roboto"/>
              <a:ea typeface="Roboto"/>
              <a:cs typeface="Roboto"/>
              <a:sym typeface="Roboto"/>
            </a:endParaRPr>
          </a:p>
          <a:p>
            <a:r>
              <a:rPr lang="en" sz="1467">
                <a:solidFill>
                  <a:schemeClr val="dk1"/>
                </a:solidFill>
                <a:latin typeface="Roboto"/>
                <a:ea typeface="Roboto"/>
                <a:cs typeface="Roboto"/>
                <a:sym typeface="Roboto"/>
              </a:rPr>
              <a:t>error code if the request could not be processed).</a:t>
            </a:r>
            <a:endParaRPr sz="1467">
              <a:solidFill>
                <a:schemeClr val="dk1"/>
              </a:solidFill>
              <a:latin typeface="Roboto"/>
              <a:ea typeface="Roboto"/>
              <a:cs typeface="Roboto"/>
              <a:sym typeface="Roboto"/>
            </a:endParaRPr>
          </a:p>
        </p:txBody>
      </p:sp>
      <p:sp>
        <p:nvSpPr>
          <p:cNvPr id="3120" name="Google Shape;3120;p179"/>
          <p:cNvSpPr/>
          <p:nvPr/>
        </p:nvSpPr>
        <p:spPr>
          <a:xfrm>
            <a:off x="2466133" y="1483800"/>
            <a:ext cx="5106000" cy="827600"/>
          </a:xfrm>
          <a:prstGeom prst="roundRect">
            <a:avLst>
              <a:gd name="adj" fmla="val 16667"/>
            </a:avLst>
          </a:prstGeom>
          <a:solidFill>
            <a:srgbClr val="F3F3F3"/>
          </a:solidFill>
          <a:ln>
            <a:noFill/>
          </a:ln>
        </p:spPr>
        <p:txBody>
          <a:bodyPr spcFirstLastPara="1" wrap="square" lIns="182867" tIns="121900" rIns="121900" bIns="121900" anchor="ctr" anchorCtr="0">
            <a:noAutofit/>
          </a:bodyPr>
          <a:lstStyle/>
          <a:p>
            <a:r>
              <a:rPr lang="en" sz="1467">
                <a:solidFill>
                  <a:schemeClr val="dk1"/>
                </a:solidFill>
                <a:latin typeface="Roboto"/>
                <a:ea typeface="Roboto"/>
                <a:cs typeface="Roboto"/>
                <a:sym typeface="Roboto"/>
              </a:rPr>
              <a:t>The client's request contains the name and address </a:t>
            </a:r>
            <a:endParaRPr sz="1467">
              <a:solidFill>
                <a:schemeClr val="dk1"/>
              </a:solidFill>
              <a:latin typeface="Roboto"/>
              <a:ea typeface="Roboto"/>
              <a:cs typeface="Roboto"/>
              <a:sym typeface="Roboto"/>
            </a:endParaRPr>
          </a:p>
          <a:p>
            <a:pPr>
              <a:buClr>
                <a:schemeClr val="dk1"/>
              </a:buClr>
              <a:buSzPts val="1100"/>
            </a:pPr>
            <a:r>
              <a:rPr lang="en" sz="1467">
                <a:solidFill>
                  <a:schemeClr val="dk1"/>
                </a:solidFill>
                <a:latin typeface="Roboto"/>
                <a:ea typeface="Roboto"/>
                <a:cs typeface="Roboto"/>
                <a:sym typeface="Roboto"/>
              </a:rPr>
              <a:t>(the URL) of what the client is looking for. </a:t>
            </a:r>
            <a:endParaRPr sz="1467">
              <a:solidFill>
                <a:schemeClr val="dk1"/>
              </a:solidFill>
              <a:latin typeface="Roboto"/>
              <a:ea typeface="Roboto"/>
              <a:cs typeface="Roboto"/>
              <a:sym typeface="Roboto"/>
            </a:endParaRPr>
          </a:p>
        </p:txBody>
      </p:sp>
      <p:sp>
        <p:nvSpPr>
          <p:cNvPr id="3121" name="Google Shape;3121;p179"/>
          <p:cNvSpPr/>
          <p:nvPr/>
        </p:nvSpPr>
        <p:spPr>
          <a:xfrm rot="10800000" flipH="1">
            <a:off x="2283033" y="3025000"/>
            <a:ext cx="5256000" cy="303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22" name="Google Shape;3122;p179"/>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pPr>
              <a:buClr>
                <a:schemeClr val="dk1"/>
              </a:buClr>
              <a:buSzPts val="1100"/>
            </a:pPr>
            <a:r>
              <a:rPr lang="en">
                <a:solidFill>
                  <a:schemeClr val="dk1"/>
                </a:solidFill>
              </a:rPr>
              <a:t>Server Definition</a:t>
            </a:r>
            <a:endParaRPr>
              <a:solidFill>
                <a:schemeClr val="dk1"/>
              </a:solidFill>
            </a:endParaRPr>
          </a:p>
          <a:p>
            <a:endParaRPr/>
          </a:p>
        </p:txBody>
      </p:sp>
      <p:pic>
        <p:nvPicPr>
          <p:cNvPr id="3123" name="Google Shape;3123;p179"/>
          <p:cNvPicPr preferRelativeResize="0"/>
          <p:nvPr/>
        </p:nvPicPr>
        <p:blipFill rotWithShape="1">
          <a:blip r:embed="rId3">
            <a:alphaModFix/>
          </a:blip>
          <a:srcRect/>
          <a:stretch/>
        </p:blipFill>
        <p:spPr>
          <a:xfrm>
            <a:off x="432367" y="2807168"/>
            <a:ext cx="1946667" cy="1746033"/>
          </a:xfrm>
          <a:prstGeom prst="rect">
            <a:avLst/>
          </a:prstGeom>
          <a:noFill/>
          <a:ln>
            <a:noFill/>
          </a:ln>
        </p:spPr>
      </p:pic>
      <p:sp>
        <p:nvSpPr>
          <p:cNvPr id="3124" name="Google Shape;3124;p179"/>
          <p:cNvSpPr txBox="1"/>
          <p:nvPr/>
        </p:nvSpPr>
        <p:spPr>
          <a:xfrm>
            <a:off x="529433" y="3278400"/>
            <a:ext cx="1753600" cy="504400"/>
          </a:xfrm>
          <a:prstGeom prst="rect">
            <a:avLst/>
          </a:prstGeom>
          <a:noFill/>
          <a:ln>
            <a:noFill/>
          </a:ln>
        </p:spPr>
        <p:txBody>
          <a:bodyPr spcFirstLastPara="1" wrap="square" lIns="121900" tIns="121900" rIns="121900" bIns="121900" anchor="ctr" anchorCtr="0">
            <a:noAutofit/>
          </a:bodyPr>
          <a:lstStyle/>
          <a:p>
            <a:pPr algn="ctr">
              <a:buClr>
                <a:schemeClr val="dk1"/>
              </a:buClr>
              <a:buSzPts val="1100"/>
            </a:pPr>
            <a:r>
              <a:rPr lang="en" sz="1600" b="1">
                <a:solidFill>
                  <a:schemeClr val="dk1"/>
                </a:solidFill>
                <a:latin typeface="Roboto"/>
                <a:ea typeface="Roboto"/>
                <a:cs typeface="Roboto"/>
                <a:sym typeface="Roboto"/>
              </a:rPr>
              <a:t>Web Browser</a:t>
            </a:r>
            <a:r>
              <a:rPr lang="en" sz="1600">
                <a:solidFill>
                  <a:schemeClr val="dk1"/>
                </a:solidFill>
                <a:latin typeface="Roboto Light"/>
                <a:ea typeface="Roboto Light"/>
                <a:cs typeface="Roboto Light"/>
                <a:sym typeface="Roboto Light"/>
              </a:rPr>
              <a:t> (Client)</a:t>
            </a:r>
            <a:endParaRPr sz="1600">
              <a:latin typeface="Roboto Light"/>
              <a:ea typeface="Roboto Light"/>
              <a:cs typeface="Roboto Light"/>
              <a:sym typeface="Roboto Light"/>
            </a:endParaRPr>
          </a:p>
        </p:txBody>
      </p:sp>
      <p:pic>
        <p:nvPicPr>
          <p:cNvPr id="3125" name="Google Shape;3125;p179"/>
          <p:cNvPicPr preferRelativeResize="0"/>
          <p:nvPr/>
        </p:nvPicPr>
        <p:blipFill>
          <a:blip r:embed="rId4">
            <a:alphaModFix/>
          </a:blip>
          <a:stretch>
            <a:fillRect/>
          </a:stretch>
        </p:blipFill>
        <p:spPr>
          <a:xfrm>
            <a:off x="2400194" y="2175092"/>
            <a:ext cx="1063133" cy="1122733"/>
          </a:xfrm>
          <a:prstGeom prst="rect">
            <a:avLst/>
          </a:prstGeom>
          <a:noFill/>
          <a:ln>
            <a:noFill/>
          </a:ln>
        </p:spPr>
      </p:pic>
      <p:sp>
        <p:nvSpPr>
          <p:cNvPr id="3126" name="Google Shape;3126;p179"/>
          <p:cNvSpPr/>
          <p:nvPr/>
        </p:nvSpPr>
        <p:spPr>
          <a:xfrm>
            <a:off x="1929567" y="2384033"/>
            <a:ext cx="1261200" cy="302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00FFFF"/>
                </a:solidFill>
                <a:latin typeface="Roboto"/>
                <a:ea typeface="Roboto"/>
                <a:cs typeface="Roboto"/>
                <a:sym typeface="Roboto"/>
              </a:rPr>
              <a:t>Client Request</a:t>
            </a:r>
            <a:endParaRPr sz="1200" b="1">
              <a:solidFill>
                <a:srgbClr val="00FFFF"/>
              </a:solidFill>
              <a:latin typeface="Roboto"/>
              <a:ea typeface="Roboto"/>
              <a:cs typeface="Roboto"/>
              <a:sym typeface="Roboto"/>
            </a:endParaRPr>
          </a:p>
        </p:txBody>
      </p:sp>
      <p:sp>
        <p:nvSpPr>
          <p:cNvPr id="3127" name="Google Shape;3127;p179"/>
          <p:cNvSpPr/>
          <p:nvPr/>
        </p:nvSpPr>
        <p:spPr>
          <a:xfrm rot="10800000">
            <a:off x="2466133" y="3782800"/>
            <a:ext cx="5328800" cy="303600"/>
          </a:xfrm>
          <a:prstGeom prst="homePlate">
            <a:avLst>
              <a:gd name="adj" fmla="val 50000"/>
            </a:avLst>
          </a:prstGeom>
          <a:solidFill>
            <a:srgbClr val="FF00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128" name="Google Shape;3128;p179"/>
          <p:cNvPicPr preferRelativeResize="0"/>
          <p:nvPr/>
        </p:nvPicPr>
        <p:blipFill>
          <a:blip r:embed="rId5">
            <a:alphaModFix/>
          </a:blip>
          <a:stretch>
            <a:fillRect/>
          </a:stretch>
        </p:blipFill>
        <p:spPr>
          <a:xfrm>
            <a:off x="7441734" y="2413033"/>
            <a:ext cx="2014167" cy="2190400"/>
          </a:xfrm>
          <a:prstGeom prst="rect">
            <a:avLst/>
          </a:prstGeom>
          <a:noFill/>
          <a:ln>
            <a:noFill/>
          </a:ln>
        </p:spPr>
      </p:pic>
      <p:pic>
        <p:nvPicPr>
          <p:cNvPr id="3129" name="Google Shape;3129;p179"/>
          <p:cNvPicPr preferRelativeResize="0"/>
          <p:nvPr/>
        </p:nvPicPr>
        <p:blipFill>
          <a:blip r:embed="rId4">
            <a:alphaModFix/>
          </a:blip>
          <a:stretch>
            <a:fillRect/>
          </a:stretch>
        </p:blipFill>
        <p:spPr>
          <a:xfrm>
            <a:off x="6265794" y="3782792"/>
            <a:ext cx="1063133" cy="1122733"/>
          </a:xfrm>
          <a:prstGeom prst="rect">
            <a:avLst/>
          </a:prstGeom>
          <a:noFill/>
          <a:ln>
            <a:noFill/>
          </a:ln>
        </p:spPr>
      </p:pic>
      <p:sp>
        <p:nvSpPr>
          <p:cNvPr id="3130" name="Google Shape;3130;p179"/>
          <p:cNvSpPr/>
          <p:nvPr/>
        </p:nvSpPr>
        <p:spPr>
          <a:xfrm>
            <a:off x="5795167" y="3991733"/>
            <a:ext cx="1261200" cy="302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FF00FF"/>
                </a:solidFill>
                <a:latin typeface="Roboto"/>
                <a:ea typeface="Roboto"/>
                <a:cs typeface="Roboto"/>
                <a:sym typeface="Roboto"/>
              </a:rPr>
              <a:t>Response</a:t>
            </a:r>
            <a:endParaRPr sz="1200" b="1">
              <a:solidFill>
                <a:srgbClr val="FF00FF"/>
              </a:solidFill>
              <a:latin typeface="Roboto"/>
              <a:ea typeface="Roboto"/>
              <a:cs typeface="Roboto"/>
              <a:sym typeface="Roboto"/>
            </a:endParaRPr>
          </a:p>
        </p:txBody>
      </p:sp>
      <p:pic>
        <p:nvPicPr>
          <p:cNvPr id="3131" name="Google Shape;3131;p179"/>
          <p:cNvPicPr preferRelativeResize="0"/>
          <p:nvPr/>
        </p:nvPicPr>
        <p:blipFill>
          <a:blip r:embed="rId4">
            <a:alphaModFix/>
          </a:blip>
          <a:stretch>
            <a:fillRect/>
          </a:stretch>
        </p:blipFill>
        <p:spPr>
          <a:xfrm>
            <a:off x="9498402" y="2050036"/>
            <a:ext cx="673823" cy="711601"/>
          </a:xfrm>
          <a:prstGeom prst="rect">
            <a:avLst/>
          </a:prstGeom>
          <a:noFill/>
          <a:ln>
            <a:noFill/>
          </a:ln>
          <a:effectLst>
            <a:outerShdw blurRad="57150" dist="19050" dir="5400000" algn="bl" rotWithShape="0">
              <a:srgbClr val="000000">
                <a:alpha val="50000"/>
              </a:srgbClr>
            </a:outerShdw>
          </a:effectLst>
        </p:spPr>
      </p:pic>
      <p:pic>
        <p:nvPicPr>
          <p:cNvPr id="3132" name="Google Shape;3132;p179"/>
          <p:cNvPicPr preferRelativeResize="0"/>
          <p:nvPr/>
        </p:nvPicPr>
        <p:blipFill>
          <a:blip r:embed="rId4">
            <a:alphaModFix/>
          </a:blip>
          <a:stretch>
            <a:fillRect/>
          </a:stretch>
        </p:blipFill>
        <p:spPr>
          <a:xfrm>
            <a:off x="9922069" y="2253236"/>
            <a:ext cx="673823" cy="711601"/>
          </a:xfrm>
          <a:prstGeom prst="rect">
            <a:avLst/>
          </a:prstGeom>
          <a:noFill/>
          <a:ln>
            <a:noFill/>
          </a:ln>
          <a:effectLst>
            <a:outerShdw blurRad="57150" dist="19050" dir="5400000" algn="bl" rotWithShape="0">
              <a:srgbClr val="000000">
                <a:alpha val="50000"/>
              </a:srgbClr>
            </a:outerShdw>
          </a:effectLst>
        </p:spPr>
      </p:pic>
      <p:pic>
        <p:nvPicPr>
          <p:cNvPr id="3133" name="Google Shape;3133;p179"/>
          <p:cNvPicPr preferRelativeResize="0"/>
          <p:nvPr/>
        </p:nvPicPr>
        <p:blipFill>
          <a:blip r:embed="rId4">
            <a:alphaModFix/>
          </a:blip>
          <a:stretch>
            <a:fillRect/>
          </a:stretch>
        </p:blipFill>
        <p:spPr>
          <a:xfrm>
            <a:off x="10595902" y="2050036"/>
            <a:ext cx="673823" cy="711601"/>
          </a:xfrm>
          <a:prstGeom prst="rect">
            <a:avLst/>
          </a:prstGeom>
          <a:noFill/>
          <a:ln>
            <a:noFill/>
          </a:ln>
          <a:effectLst>
            <a:outerShdw blurRad="57150" dist="19050" dir="5400000" algn="bl" rotWithShape="0">
              <a:srgbClr val="000000">
                <a:alpha val="50000"/>
              </a:srgbClr>
            </a:outerShdw>
          </a:effectLst>
        </p:spPr>
      </p:pic>
      <p:pic>
        <p:nvPicPr>
          <p:cNvPr id="3134" name="Google Shape;3134;p179"/>
          <p:cNvPicPr preferRelativeResize="0"/>
          <p:nvPr/>
        </p:nvPicPr>
        <p:blipFill>
          <a:blip r:embed="rId4">
            <a:alphaModFix/>
          </a:blip>
          <a:stretch>
            <a:fillRect/>
          </a:stretch>
        </p:blipFill>
        <p:spPr>
          <a:xfrm>
            <a:off x="11019569" y="2253236"/>
            <a:ext cx="673823" cy="711601"/>
          </a:xfrm>
          <a:prstGeom prst="rect">
            <a:avLst/>
          </a:prstGeom>
          <a:noFill/>
          <a:ln>
            <a:noFill/>
          </a:ln>
          <a:effectLst>
            <a:outerShdw blurRad="57150" dist="19050" dir="5400000" algn="bl" rotWithShape="0">
              <a:srgbClr val="000000">
                <a:alpha val="50000"/>
              </a:srgbClr>
            </a:outerShdw>
          </a:effectLst>
        </p:spPr>
      </p:pic>
      <p:sp>
        <p:nvSpPr>
          <p:cNvPr id="3135" name="Google Shape;3135;p179"/>
          <p:cNvSpPr txBox="1"/>
          <p:nvPr/>
        </p:nvSpPr>
        <p:spPr>
          <a:xfrm>
            <a:off x="7702295" y="2532800"/>
            <a:ext cx="1226000" cy="504400"/>
          </a:xfrm>
          <a:prstGeom prst="rect">
            <a:avLst/>
          </a:prstGeom>
          <a:noFill/>
          <a:ln>
            <a:noFill/>
          </a:ln>
        </p:spPr>
        <p:txBody>
          <a:bodyPr spcFirstLastPara="1" wrap="square" lIns="121900" tIns="121900" rIns="121900" bIns="121900" anchor="ctr" anchorCtr="0">
            <a:noAutofit/>
          </a:bodyPr>
          <a:lstStyle/>
          <a:p>
            <a:pPr algn="ctr"/>
            <a:r>
              <a:rPr lang="en" sz="1600">
                <a:solidFill>
                  <a:srgbClr val="FFFFFF"/>
                </a:solidFill>
                <a:latin typeface="Roboto Medium"/>
                <a:ea typeface="Roboto Medium"/>
                <a:cs typeface="Roboto Medium"/>
                <a:sym typeface="Roboto Medium"/>
              </a:rPr>
              <a:t>Server</a:t>
            </a:r>
            <a:endParaRPr sz="16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350666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2"/>
        <p:cNvGrpSpPr/>
        <p:nvPr/>
      </p:nvGrpSpPr>
      <p:grpSpPr>
        <a:xfrm>
          <a:off x="0" y="0"/>
          <a:ext cx="0" cy="0"/>
          <a:chOff x="0" y="0"/>
          <a:chExt cx="0" cy="0"/>
        </a:xfrm>
      </p:grpSpPr>
      <p:sp>
        <p:nvSpPr>
          <p:cNvPr id="3103" name="Google Shape;3103;p177"/>
          <p:cNvSpPr txBox="1">
            <a:spLocks noGrp="1"/>
          </p:cNvSpPr>
          <p:nvPr>
            <p:ph type="title"/>
          </p:nvPr>
        </p:nvSpPr>
        <p:spPr>
          <a:xfrm>
            <a:off x="316133" y="2784633"/>
            <a:ext cx="11460400" cy="1056400"/>
          </a:xfrm>
          <a:prstGeom prst="rect">
            <a:avLst/>
          </a:prstGeom>
        </p:spPr>
        <p:txBody>
          <a:bodyPr spcFirstLastPara="1" vert="horz" wrap="square" lIns="121900" tIns="121900" rIns="121900" bIns="121900" rtlCol="0" anchor="t" anchorCtr="0">
            <a:noAutofit/>
          </a:bodyPr>
          <a:lstStyle/>
          <a:p>
            <a:r>
              <a:rPr lang="en" b="1" dirty="0">
                <a:latin typeface="Roboto"/>
                <a:ea typeface="Roboto"/>
                <a:cs typeface="Roboto"/>
                <a:sym typeface="Roboto"/>
              </a:rPr>
              <a:t>Critical Question:</a:t>
            </a:r>
            <a:endParaRPr b="1" dirty="0">
              <a:latin typeface="Roboto"/>
              <a:ea typeface="Roboto"/>
              <a:cs typeface="Roboto"/>
              <a:sym typeface="Roboto"/>
            </a:endParaRPr>
          </a:p>
          <a:p>
            <a:r>
              <a:rPr lang="en" dirty="0">
                <a:latin typeface="Roboto Light"/>
                <a:ea typeface="Roboto Light"/>
                <a:cs typeface="Roboto Light"/>
                <a:sym typeface="Roboto Light"/>
              </a:rPr>
              <a:t>What Is a WEB CLIENT?</a:t>
            </a:r>
            <a:br>
              <a:rPr lang="en" dirty="0">
                <a:latin typeface="Roboto Light"/>
                <a:ea typeface="Roboto Light"/>
                <a:cs typeface="Roboto Light"/>
                <a:sym typeface="Roboto Light"/>
              </a:rPr>
            </a:br>
            <a:r>
              <a:rPr lang="en" dirty="0">
                <a:latin typeface="Roboto Light"/>
                <a:ea typeface="Roboto Light"/>
                <a:cs typeface="Roboto Light"/>
                <a:sym typeface="Roboto Light"/>
              </a:rPr>
              <a:t>(Google It If You Must) </a:t>
            </a:r>
            <a:endParaRPr dirty="0">
              <a:latin typeface="Roboto Light"/>
              <a:ea typeface="Roboto Light"/>
              <a:cs typeface="Roboto Light"/>
              <a:sym typeface="Roboto Light"/>
            </a:endParaRPr>
          </a:p>
          <a:p>
            <a:endParaRPr dirty="0">
              <a:latin typeface="Roboto Light"/>
              <a:ea typeface="Roboto Light"/>
              <a:cs typeface="Roboto Light"/>
              <a:sym typeface="Roboto Light"/>
            </a:endParaRPr>
          </a:p>
        </p:txBody>
      </p:sp>
      <p:pic>
        <p:nvPicPr>
          <p:cNvPr id="3104" name="Google Shape;3104;p177"/>
          <p:cNvPicPr preferRelativeResize="0"/>
          <p:nvPr/>
        </p:nvPicPr>
        <p:blipFill>
          <a:blip r:embed="rId3">
            <a:alphaModFix/>
          </a:blip>
          <a:stretch>
            <a:fillRect/>
          </a:stretch>
        </p:blipFill>
        <p:spPr>
          <a:xfrm>
            <a:off x="5265851" y="979033"/>
            <a:ext cx="1660300" cy="1805600"/>
          </a:xfrm>
          <a:prstGeom prst="rect">
            <a:avLst/>
          </a:prstGeom>
          <a:noFill/>
          <a:ln>
            <a:noFill/>
          </a:ln>
        </p:spPr>
      </p:pic>
    </p:spTree>
    <p:extLst>
      <p:ext uri="{BB962C8B-B14F-4D97-AF65-F5344CB8AC3E}">
        <p14:creationId xmlns:p14="http://schemas.microsoft.com/office/powerpoint/2010/main" val="154861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2574649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9"/>
        <p:cNvGrpSpPr/>
        <p:nvPr/>
      </p:nvGrpSpPr>
      <p:grpSpPr>
        <a:xfrm>
          <a:off x="0" y="0"/>
          <a:ext cx="0" cy="0"/>
          <a:chOff x="0" y="0"/>
          <a:chExt cx="0" cy="0"/>
        </a:xfrm>
      </p:grpSpPr>
      <p:sp>
        <p:nvSpPr>
          <p:cNvPr id="3140" name="Google Shape;3140;p180"/>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t>Definition of Web Client</a:t>
            </a:r>
            <a:endParaRPr/>
          </a:p>
        </p:txBody>
      </p:sp>
      <p:sp>
        <p:nvSpPr>
          <p:cNvPr id="3141" name="Google Shape;3141;p180"/>
          <p:cNvSpPr txBox="1">
            <a:spLocks noGrp="1"/>
          </p:cNvSpPr>
          <p:nvPr>
            <p:ph type="subTitle" idx="1"/>
          </p:nvPr>
        </p:nvSpPr>
        <p:spPr>
          <a:xfrm>
            <a:off x="0" y="901300"/>
            <a:ext cx="12192000" cy="486400"/>
          </a:xfrm>
          <a:prstGeom prst="rect">
            <a:avLst/>
          </a:prstGeom>
        </p:spPr>
        <p:txBody>
          <a:bodyPr spcFirstLastPara="1" vert="horz" wrap="square" lIns="609600" tIns="121900" rIns="609600" bIns="0" rtlCol="0" anchor="t" anchorCtr="0">
            <a:noAutofit/>
          </a:bodyPr>
          <a:lstStyle/>
          <a:p>
            <a:pPr marL="0" indent="0"/>
            <a:r>
              <a:rPr lang="en"/>
              <a:t>A </a:t>
            </a:r>
            <a:r>
              <a:rPr lang="en" b="1"/>
              <a:t>web client</a:t>
            </a:r>
            <a:r>
              <a:rPr lang="en"/>
              <a:t> lets the user request something on the server and then shows the result (response) from the server.</a:t>
            </a:r>
            <a:endParaRPr/>
          </a:p>
        </p:txBody>
      </p:sp>
      <p:sp>
        <p:nvSpPr>
          <p:cNvPr id="3142" name="Google Shape;3142;p180"/>
          <p:cNvSpPr txBox="1">
            <a:spLocks noGrp="1"/>
          </p:cNvSpPr>
          <p:nvPr>
            <p:ph type="body" idx="3"/>
          </p:nvPr>
        </p:nvSpPr>
        <p:spPr>
          <a:xfrm>
            <a:off x="233" y="2216867"/>
            <a:ext cx="12192000" cy="4325200"/>
          </a:xfrm>
          <a:prstGeom prst="rect">
            <a:avLst/>
          </a:prstGeom>
        </p:spPr>
        <p:txBody>
          <a:bodyPr spcFirstLastPara="1" vert="horz" wrap="square" lIns="1219200" tIns="121900" rIns="1219200" bIns="121900" rtlCol="0" anchor="t" anchorCtr="0">
            <a:noAutofit/>
          </a:bodyPr>
          <a:lstStyle/>
          <a:p>
            <a:pPr marL="0" indent="0">
              <a:lnSpc>
                <a:spcPct val="115000"/>
              </a:lnSpc>
              <a:buNone/>
            </a:pPr>
            <a:r>
              <a:rPr lang="en" i="1"/>
              <a:t>When we talk about client, though, we usually mean both (or either) the human user and the browser application. The browser is the piece of the software that knows how to communicate with the server. The browser's other big job is interpreting the HTML code (sent by the server) and rendering the web page to the user. </a:t>
            </a:r>
            <a:endParaRPr i="1"/>
          </a:p>
          <a:p>
            <a:pPr marL="0" indent="0">
              <a:lnSpc>
                <a:spcPct val="115000"/>
              </a:lnSpc>
              <a:spcBef>
                <a:spcPts val="1067"/>
              </a:spcBef>
              <a:buClr>
                <a:schemeClr val="dk1"/>
              </a:buClr>
              <a:buSzPts val="1100"/>
              <a:buNone/>
            </a:pPr>
            <a:r>
              <a:rPr lang="en" sz="1600" b="1">
                <a:solidFill>
                  <a:schemeClr val="dk1"/>
                </a:solidFill>
              </a:rPr>
              <a:t>— Kathy Sierra, </a:t>
            </a:r>
            <a:r>
              <a:rPr lang="en" sz="1600" b="1" i="1">
                <a:solidFill>
                  <a:schemeClr val="dk1"/>
                </a:solidFill>
              </a:rPr>
              <a:t>Head First Servlets and JSP (O’Reilly, 2004)</a:t>
            </a:r>
            <a:endParaRPr sz="1600" b="1" i="1">
              <a:solidFill>
                <a:schemeClr val="dk1"/>
              </a:solidFill>
            </a:endParaRPr>
          </a:p>
          <a:p>
            <a:pPr marL="0" indent="0">
              <a:lnSpc>
                <a:spcPct val="115000"/>
              </a:lnSpc>
              <a:spcBef>
                <a:spcPts val="1067"/>
              </a:spcBef>
              <a:spcAft>
                <a:spcPts val="1067"/>
              </a:spcAft>
              <a:buNone/>
            </a:pPr>
            <a:endParaRPr sz="1600" b="1"/>
          </a:p>
        </p:txBody>
      </p:sp>
      <p:pic>
        <p:nvPicPr>
          <p:cNvPr id="3143" name="Google Shape;3143;p180"/>
          <p:cNvPicPr preferRelativeResize="0"/>
          <p:nvPr/>
        </p:nvPicPr>
        <p:blipFill>
          <a:blip r:embed="rId3">
            <a:alphaModFix/>
          </a:blip>
          <a:stretch>
            <a:fillRect/>
          </a:stretch>
        </p:blipFill>
        <p:spPr>
          <a:xfrm>
            <a:off x="483533" y="2011300"/>
            <a:ext cx="701200" cy="613533"/>
          </a:xfrm>
          <a:prstGeom prst="rect">
            <a:avLst/>
          </a:prstGeom>
          <a:noFill/>
          <a:ln>
            <a:noFill/>
          </a:ln>
        </p:spPr>
      </p:pic>
      <p:pic>
        <p:nvPicPr>
          <p:cNvPr id="3144" name="Google Shape;3144;p180"/>
          <p:cNvPicPr preferRelativeResize="0"/>
          <p:nvPr/>
        </p:nvPicPr>
        <p:blipFill>
          <a:blip r:embed="rId3">
            <a:alphaModFix/>
          </a:blip>
          <a:stretch>
            <a:fillRect/>
          </a:stretch>
        </p:blipFill>
        <p:spPr>
          <a:xfrm rot="10800000">
            <a:off x="5263667" y="3254767"/>
            <a:ext cx="701200" cy="613533"/>
          </a:xfrm>
          <a:prstGeom prst="rect">
            <a:avLst/>
          </a:prstGeom>
          <a:noFill/>
          <a:ln>
            <a:noFill/>
          </a:ln>
        </p:spPr>
      </p:pic>
    </p:spTree>
    <p:extLst>
      <p:ext uri="{BB962C8B-B14F-4D97-AF65-F5344CB8AC3E}">
        <p14:creationId xmlns:p14="http://schemas.microsoft.com/office/powerpoint/2010/main" val="304582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8"/>
        <p:cNvGrpSpPr/>
        <p:nvPr/>
      </p:nvGrpSpPr>
      <p:grpSpPr>
        <a:xfrm>
          <a:off x="0" y="0"/>
          <a:ext cx="0" cy="0"/>
          <a:chOff x="0" y="0"/>
          <a:chExt cx="0" cy="0"/>
        </a:xfrm>
      </p:grpSpPr>
      <p:sp>
        <p:nvSpPr>
          <p:cNvPr id="3149" name="Google Shape;3149;p181"/>
          <p:cNvSpPr/>
          <p:nvPr/>
        </p:nvSpPr>
        <p:spPr>
          <a:xfrm rot="560">
            <a:off x="5118100" y="2820033"/>
            <a:ext cx="2454000" cy="3032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50" name="Google Shape;3150;p181"/>
          <p:cNvSpPr/>
          <p:nvPr/>
        </p:nvSpPr>
        <p:spPr>
          <a:xfrm>
            <a:off x="364200" y="3949967"/>
            <a:ext cx="3293600" cy="7116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algn="ctr"/>
            <a:r>
              <a:rPr lang="en" sz="1467">
                <a:solidFill>
                  <a:schemeClr val="dk1"/>
                </a:solidFill>
                <a:latin typeface="Roboto"/>
                <a:ea typeface="Roboto"/>
                <a:cs typeface="Roboto"/>
                <a:sym typeface="Roboto"/>
              </a:rPr>
              <a:t>Browser gets the HTML and renders </a:t>
            </a:r>
            <a:br>
              <a:rPr lang="en" sz="1467">
                <a:solidFill>
                  <a:schemeClr val="dk1"/>
                </a:solidFill>
                <a:latin typeface="Roboto"/>
                <a:ea typeface="Roboto"/>
                <a:cs typeface="Roboto"/>
                <a:sym typeface="Roboto"/>
              </a:rPr>
            </a:br>
            <a:r>
              <a:rPr lang="en" sz="1467">
                <a:solidFill>
                  <a:schemeClr val="dk1"/>
                </a:solidFill>
                <a:latin typeface="Roboto"/>
                <a:ea typeface="Roboto"/>
                <a:cs typeface="Roboto"/>
                <a:sym typeface="Roboto"/>
              </a:rPr>
              <a:t>it into a display for the user</a:t>
            </a:r>
            <a:endParaRPr sz="1467">
              <a:solidFill>
                <a:schemeClr val="dk1"/>
              </a:solidFill>
              <a:latin typeface="Roboto"/>
              <a:ea typeface="Roboto"/>
              <a:cs typeface="Roboto"/>
              <a:sym typeface="Roboto"/>
            </a:endParaRPr>
          </a:p>
        </p:txBody>
      </p:sp>
      <p:pic>
        <p:nvPicPr>
          <p:cNvPr id="3151" name="Google Shape;3151;p181"/>
          <p:cNvPicPr preferRelativeResize="0"/>
          <p:nvPr/>
        </p:nvPicPr>
        <p:blipFill rotWithShape="1">
          <a:blip r:embed="rId3">
            <a:alphaModFix/>
          </a:blip>
          <a:srcRect/>
          <a:stretch/>
        </p:blipFill>
        <p:spPr>
          <a:xfrm>
            <a:off x="3537701" y="3774064"/>
            <a:ext cx="1651801" cy="1481533"/>
          </a:xfrm>
          <a:prstGeom prst="rect">
            <a:avLst/>
          </a:prstGeom>
          <a:noFill/>
          <a:ln>
            <a:noFill/>
          </a:ln>
        </p:spPr>
      </p:pic>
      <p:sp>
        <p:nvSpPr>
          <p:cNvPr id="3152" name="Google Shape;3152;p181"/>
          <p:cNvSpPr/>
          <p:nvPr/>
        </p:nvSpPr>
        <p:spPr>
          <a:xfrm>
            <a:off x="6267633" y="5061551"/>
            <a:ext cx="3058000" cy="7116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algn="ctr"/>
            <a:r>
              <a:rPr lang="en" sz="1467">
                <a:solidFill>
                  <a:schemeClr val="dk1"/>
                </a:solidFill>
                <a:latin typeface="Roboto"/>
                <a:ea typeface="Roboto"/>
                <a:cs typeface="Roboto"/>
                <a:sym typeface="Roboto"/>
              </a:rPr>
              <a:t>Server formats the response and sends it to the client (browser)</a:t>
            </a:r>
            <a:endParaRPr sz="1467">
              <a:solidFill>
                <a:schemeClr val="dk1"/>
              </a:solidFill>
              <a:latin typeface="Roboto"/>
              <a:ea typeface="Roboto"/>
              <a:cs typeface="Roboto"/>
              <a:sym typeface="Roboto"/>
            </a:endParaRPr>
          </a:p>
        </p:txBody>
      </p:sp>
      <p:sp>
        <p:nvSpPr>
          <p:cNvPr id="3153" name="Google Shape;3153;p181"/>
          <p:cNvSpPr/>
          <p:nvPr/>
        </p:nvSpPr>
        <p:spPr>
          <a:xfrm>
            <a:off x="4873667" y="1360817"/>
            <a:ext cx="3058000" cy="7116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algn="ctr"/>
            <a:r>
              <a:rPr lang="en" sz="1467">
                <a:solidFill>
                  <a:schemeClr val="dk1"/>
                </a:solidFill>
                <a:latin typeface="Roboto"/>
                <a:ea typeface="Roboto"/>
                <a:cs typeface="Roboto"/>
                <a:sym typeface="Roboto"/>
              </a:rPr>
              <a:t>Browser formats the request and sends it to the server.</a:t>
            </a:r>
            <a:endParaRPr sz="1467">
              <a:solidFill>
                <a:schemeClr val="dk1"/>
              </a:solidFill>
              <a:latin typeface="Roboto"/>
              <a:ea typeface="Roboto"/>
              <a:cs typeface="Roboto"/>
              <a:sym typeface="Roboto"/>
            </a:endParaRPr>
          </a:p>
        </p:txBody>
      </p:sp>
      <p:sp>
        <p:nvSpPr>
          <p:cNvPr id="3154" name="Google Shape;3154;p181"/>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solidFill>
                  <a:schemeClr val="dk1"/>
                </a:solidFill>
              </a:rPr>
              <a:t>Web Client Definition</a:t>
            </a:r>
            <a:endParaRPr/>
          </a:p>
        </p:txBody>
      </p:sp>
      <p:pic>
        <p:nvPicPr>
          <p:cNvPr id="3155" name="Google Shape;3155;p181"/>
          <p:cNvPicPr preferRelativeResize="0"/>
          <p:nvPr/>
        </p:nvPicPr>
        <p:blipFill rotWithShape="1">
          <a:blip r:embed="rId3">
            <a:alphaModFix/>
          </a:blip>
          <a:srcRect/>
          <a:stretch/>
        </p:blipFill>
        <p:spPr>
          <a:xfrm>
            <a:off x="3537701" y="2198398"/>
            <a:ext cx="1651801" cy="1481533"/>
          </a:xfrm>
          <a:prstGeom prst="rect">
            <a:avLst/>
          </a:prstGeom>
          <a:noFill/>
          <a:ln>
            <a:noFill/>
          </a:ln>
        </p:spPr>
      </p:pic>
      <p:sp>
        <p:nvSpPr>
          <p:cNvPr id="3156" name="Google Shape;3156;p181"/>
          <p:cNvSpPr/>
          <p:nvPr/>
        </p:nvSpPr>
        <p:spPr>
          <a:xfrm rot="10800000">
            <a:off x="5067133" y="3940700"/>
            <a:ext cx="2752000" cy="303600"/>
          </a:xfrm>
          <a:prstGeom prst="homePlate">
            <a:avLst>
              <a:gd name="adj" fmla="val 50000"/>
            </a:avLst>
          </a:prstGeom>
          <a:solidFill>
            <a:srgbClr val="FF00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157" name="Google Shape;3157;p181"/>
          <p:cNvPicPr preferRelativeResize="0"/>
          <p:nvPr/>
        </p:nvPicPr>
        <p:blipFill>
          <a:blip r:embed="rId4">
            <a:alphaModFix/>
          </a:blip>
          <a:stretch>
            <a:fillRect/>
          </a:stretch>
        </p:blipFill>
        <p:spPr>
          <a:xfrm>
            <a:off x="7441734" y="2514633"/>
            <a:ext cx="2014167" cy="2190400"/>
          </a:xfrm>
          <a:prstGeom prst="rect">
            <a:avLst/>
          </a:prstGeom>
          <a:noFill/>
          <a:ln>
            <a:noFill/>
          </a:ln>
        </p:spPr>
      </p:pic>
      <p:pic>
        <p:nvPicPr>
          <p:cNvPr id="3158" name="Google Shape;3158;p181"/>
          <p:cNvPicPr preferRelativeResize="0"/>
          <p:nvPr/>
        </p:nvPicPr>
        <p:blipFill>
          <a:blip r:embed="rId5">
            <a:alphaModFix/>
          </a:blip>
          <a:stretch>
            <a:fillRect/>
          </a:stretch>
        </p:blipFill>
        <p:spPr>
          <a:xfrm>
            <a:off x="5871094" y="1900310"/>
            <a:ext cx="1063133" cy="1122733"/>
          </a:xfrm>
          <a:prstGeom prst="rect">
            <a:avLst/>
          </a:prstGeom>
          <a:noFill/>
          <a:ln>
            <a:noFill/>
          </a:ln>
        </p:spPr>
      </p:pic>
      <p:sp>
        <p:nvSpPr>
          <p:cNvPr id="3159" name="Google Shape;3159;p181"/>
          <p:cNvSpPr/>
          <p:nvPr/>
        </p:nvSpPr>
        <p:spPr>
          <a:xfrm>
            <a:off x="5566033" y="2092600"/>
            <a:ext cx="1088800" cy="3200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00FFFF"/>
                </a:solidFill>
                <a:latin typeface="Roboto"/>
                <a:ea typeface="Roboto"/>
                <a:cs typeface="Roboto"/>
                <a:sym typeface="Roboto"/>
              </a:rPr>
              <a:t>Request</a:t>
            </a:r>
            <a:endParaRPr sz="1200" b="1">
              <a:solidFill>
                <a:srgbClr val="00FFFF"/>
              </a:solidFill>
              <a:latin typeface="Roboto"/>
              <a:ea typeface="Roboto"/>
              <a:cs typeface="Roboto"/>
              <a:sym typeface="Roboto"/>
            </a:endParaRPr>
          </a:p>
        </p:txBody>
      </p:sp>
      <p:sp>
        <p:nvSpPr>
          <p:cNvPr id="3160" name="Google Shape;3160;p181"/>
          <p:cNvSpPr txBox="1"/>
          <p:nvPr/>
        </p:nvSpPr>
        <p:spPr>
          <a:xfrm>
            <a:off x="7702295" y="2634400"/>
            <a:ext cx="1226000" cy="504400"/>
          </a:xfrm>
          <a:prstGeom prst="rect">
            <a:avLst/>
          </a:prstGeom>
          <a:noFill/>
          <a:ln>
            <a:noFill/>
          </a:ln>
        </p:spPr>
        <p:txBody>
          <a:bodyPr spcFirstLastPara="1" wrap="square" lIns="121900" tIns="121900" rIns="121900" bIns="121900" anchor="ctr" anchorCtr="0">
            <a:noAutofit/>
          </a:bodyPr>
          <a:lstStyle/>
          <a:p>
            <a:pPr algn="ctr"/>
            <a:r>
              <a:rPr lang="en" sz="1600">
                <a:solidFill>
                  <a:srgbClr val="FFFFFF"/>
                </a:solidFill>
                <a:latin typeface="Roboto Medium"/>
                <a:ea typeface="Roboto Medium"/>
                <a:cs typeface="Roboto Medium"/>
                <a:sym typeface="Roboto Medium"/>
              </a:rPr>
              <a:t>Server</a:t>
            </a:r>
            <a:endParaRPr sz="1600">
              <a:solidFill>
                <a:srgbClr val="FFFFFF"/>
              </a:solidFill>
              <a:latin typeface="Roboto"/>
              <a:ea typeface="Roboto"/>
              <a:cs typeface="Roboto"/>
              <a:sym typeface="Roboto"/>
            </a:endParaRPr>
          </a:p>
        </p:txBody>
      </p:sp>
      <p:sp>
        <p:nvSpPr>
          <p:cNvPr id="3161" name="Google Shape;3161;p181"/>
          <p:cNvSpPr/>
          <p:nvPr/>
        </p:nvSpPr>
        <p:spPr>
          <a:xfrm rot="714">
            <a:off x="1801640" y="2820047"/>
            <a:ext cx="1926400" cy="3032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62" name="Google Shape;3162;p181"/>
          <p:cNvSpPr/>
          <p:nvPr/>
        </p:nvSpPr>
        <p:spPr>
          <a:xfrm>
            <a:off x="364184" y="2615833"/>
            <a:ext cx="2014000" cy="711600"/>
          </a:xfrm>
          <a:prstGeom prst="roundRect">
            <a:avLst>
              <a:gd name="adj" fmla="val 16667"/>
            </a:avLst>
          </a:prstGeom>
          <a:solidFill>
            <a:srgbClr val="000000"/>
          </a:solidFill>
          <a:ln>
            <a:noFill/>
          </a:ln>
        </p:spPr>
        <p:txBody>
          <a:bodyPr spcFirstLastPara="1" wrap="square" lIns="121900" tIns="121900" rIns="121900" bIns="121900" anchor="ctr" anchorCtr="0">
            <a:noAutofit/>
          </a:bodyPr>
          <a:lstStyle/>
          <a:p>
            <a:pPr algn="ctr"/>
            <a:r>
              <a:rPr lang="en" sz="1467">
                <a:solidFill>
                  <a:srgbClr val="FFFFFF"/>
                </a:solidFill>
                <a:latin typeface="Roboto"/>
                <a:ea typeface="Roboto"/>
                <a:cs typeface="Roboto"/>
                <a:sym typeface="Roboto"/>
              </a:rPr>
              <a:t>User clicks a link </a:t>
            </a:r>
            <a:br>
              <a:rPr lang="en" sz="1467">
                <a:solidFill>
                  <a:srgbClr val="FFFFFF"/>
                </a:solidFill>
                <a:latin typeface="Roboto"/>
                <a:ea typeface="Roboto"/>
                <a:cs typeface="Roboto"/>
                <a:sym typeface="Roboto"/>
              </a:rPr>
            </a:br>
            <a:r>
              <a:rPr lang="en" sz="1467">
                <a:solidFill>
                  <a:srgbClr val="FFFFFF"/>
                </a:solidFill>
                <a:latin typeface="Roboto"/>
                <a:ea typeface="Roboto"/>
                <a:cs typeface="Roboto"/>
                <a:sym typeface="Roboto"/>
              </a:rPr>
              <a:t>in the browser </a:t>
            </a:r>
            <a:endParaRPr sz="1467">
              <a:solidFill>
                <a:srgbClr val="FFFFFF"/>
              </a:solidFill>
              <a:latin typeface="Roboto"/>
              <a:ea typeface="Roboto"/>
              <a:cs typeface="Roboto"/>
              <a:sym typeface="Roboto"/>
            </a:endParaRPr>
          </a:p>
        </p:txBody>
      </p:sp>
      <p:pic>
        <p:nvPicPr>
          <p:cNvPr id="3163" name="Google Shape;3163;p181"/>
          <p:cNvPicPr preferRelativeResize="0"/>
          <p:nvPr/>
        </p:nvPicPr>
        <p:blipFill>
          <a:blip r:embed="rId6">
            <a:alphaModFix/>
          </a:blip>
          <a:stretch>
            <a:fillRect/>
          </a:stretch>
        </p:blipFill>
        <p:spPr>
          <a:xfrm>
            <a:off x="839632" y="1185669"/>
            <a:ext cx="1063133" cy="1430167"/>
          </a:xfrm>
          <a:prstGeom prst="rect">
            <a:avLst/>
          </a:prstGeom>
          <a:noFill/>
          <a:ln>
            <a:noFill/>
          </a:ln>
        </p:spPr>
      </p:pic>
      <p:sp>
        <p:nvSpPr>
          <p:cNvPr id="3164" name="Google Shape;3164;p181"/>
          <p:cNvSpPr/>
          <p:nvPr/>
        </p:nvSpPr>
        <p:spPr>
          <a:xfrm>
            <a:off x="3847200" y="2822251"/>
            <a:ext cx="1032800" cy="303600"/>
          </a:xfrm>
          <a:prstGeom prst="roundRect">
            <a:avLst>
              <a:gd name="adj" fmla="val 16667"/>
            </a:avLst>
          </a:prstGeom>
          <a:solidFill>
            <a:srgbClr val="00FFFF"/>
          </a:solidFill>
          <a:ln>
            <a:noFill/>
          </a:ln>
        </p:spPr>
        <p:txBody>
          <a:bodyPr spcFirstLastPara="1" wrap="square" lIns="121900" tIns="121900" rIns="121900" bIns="121900" anchor="ctr" anchorCtr="0">
            <a:noAutofit/>
          </a:bodyPr>
          <a:lstStyle/>
          <a:p>
            <a:pPr algn="ctr"/>
            <a:r>
              <a:rPr lang="en" sz="1333">
                <a:solidFill>
                  <a:schemeClr val="dk1"/>
                </a:solidFill>
                <a:latin typeface="Roboto Light"/>
                <a:ea typeface="Roboto Light"/>
                <a:cs typeface="Roboto Light"/>
                <a:sym typeface="Roboto Light"/>
              </a:rPr>
              <a:t>Click Here</a:t>
            </a:r>
            <a:endParaRPr sz="1333">
              <a:solidFill>
                <a:schemeClr val="dk1"/>
              </a:solidFill>
              <a:latin typeface="Roboto"/>
              <a:ea typeface="Roboto"/>
              <a:cs typeface="Roboto"/>
              <a:sym typeface="Roboto"/>
            </a:endParaRPr>
          </a:p>
        </p:txBody>
      </p:sp>
      <p:pic>
        <p:nvPicPr>
          <p:cNvPr id="3165" name="Google Shape;3165;p181"/>
          <p:cNvPicPr preferRelativeResize="0"/>
          <p:nvPr/>
        </p:nvPicPr>
        <p:blipFill>
          <a:blip r:embed="rId5">
            <a:alphaModFix/>
          </a:blip>
          <a:stretch>
            <a:fillRect/>
          </a:stretch>
        </p:blipFill>
        <p:spPr>
          <a:xfrm>
            <a:off x="6378594" y="4055076"/>
            <a:ext cx="1063133" cy="1122733"/>
          </a:xfrm>
          <a:prstGeom prst="rect">
            <a:avLst/>
          </a:prstGeom>
          <a:noFill/>
          <a:ln>
            <a:noFill/>
          </a:ln>
        </p:spPr>
      </p:pic>
      <p:sp>
        <p:nvSpPr>
          <p:cNvPr id="3166" name="Google Shape;3166;p181"/>
          <p:cNvSpPr/>
          <p:nvPr/>
        </p:nvSpPr>
        <p:spPr>
          <a:xfrm>
            <a:off x="6073533" y="4247367"/>
            <a:ext cx="1088800" cy="3200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FF00FF"/>
                </a:solidFill>
                <a:latin typeface="Roboto"/>
                <a:ea typeface="Roboto"/>
                <a:cs typeface="Roboto"/>
                <a:sym typeface="Roboto"/>
              </a:rPr>
              <a:t>Response</a:t>
            </a:r>
            <a:endParaRPr sz="1200" b="1">
              <a:solidFill>
                <a:srgbClr val="FF00FF"/>
              </a:solidFill>
              <a:latin typeface="Roboto"/>
              <a:ea typeface="Roboto"/>
              <a:cs typeface="Roboto"/>
              <a:sym typeface="Roboto"/>
            </a:endParaRPr>
          </a:p>
        </p:txBody>
      </p:sp>
      <p:pic>
        <p:nvPicPr>
          <p:cNvPr id="3167" name="Google Shape;3167;p181"/>
          <p:cNvPicPr preferRelativeResize="0"/>
          <p:nvPr/>
        </p:nvPicPr>
        <p:blipFill>
          <a:blip r:embed="rId7">
            <a:alphaModFix/>
          </a:blip>
          <a:stretch>
            <a:fillRect/>
          </a:stretch>
        </p:blipFill>
        <p:spPr>
          <a:xfrm>
            <a:off x="3972100" y="3953467"/>
            <a:ext cx="780733" cy="780733"/>
          </a:xfrm>
          <a:prstGeom prst="rect">
            <a:avLst/>
          </a:prstGeom>
          <a:noFill/>
          <a:ln>
            <a:noFill/>
          </a:ln>
        </p:spPr>
      </p:pic>
      <p:sp>
        <p:nvSpPr>
          <p:cNvPr id="3168" name="Google Shape;3168;p181"/>
          <p:cNvSpPr txBox="1"/>
          <p:nvPr/>
        </p:nvSpPr>
        <p:spPr>
          <a:xfrm>
            <a:off x="2844800" y="1257300"/>
            <a:ext cx="1651600" cy="413600"/>
          </a:xfrm>
          <a:prstGeom prst="rect">
            <a:avLst/>
          </a:prstGeom>
          <a:noFill/>
          <a:ln>
            <a:noFill/>
          </a:ln>
        </p:spPr>
        <p:txBody>
          <a:bodyPr spcFirstLastPara="1" wrap="square" lIns="121900" tIns="121900" rIns="121900" bIns="121900" anchor="t" anchorCtr="0">
            <a:noAutofit/>
          </a:bodyPr>
          <a:lstStyle/>
          <a:p>
            <a:endParaRPr sz="2400"/>
          </a:p>
        </p:txBody>
      </p:sp>
      <p:sp>
        <p:nvSpPr>
          <p:cNvPr id="3169" name="Google Shape;3169;p181"/>
          <p:cNvSpPr/>
          <p:nvPr/>
        </p:nvSpPr>
        <p:spPr>
          <a:xfrm>
            <a:off x="3536667" y="2349433"/>
            <a:ext cx="1651600" cy="504400"/>
          </a:xfrm>
          <a:prstGeom prst="roundRect">
            <a:avLst>
              <a:gd name="adj" fmla="val 16667"/>
            </a:avLst>
          </a:prstGeom>
          <a:noFill/>
          <a:ln>
            <a:noFill/>
          </a:ln>
        </p:spPr>
        <p:txBody>
          <a:bodyPr spcFirstLastPara="1" wrap="square" lIns="121900" tIns="121900" rIns="121900" bIns="121900" anchor="ctr" anchorCtr="0">
            <a:noAutofit/>
          </a:bodyPr>
          <a:lstStyle/>
          <a:p>
            <a:pPr algn="ctr"/>
            <a:r>
              <a:rPr lang="en" sz="1467">
                <a:solidFill>
                  <a:schemeClr val="dk1"/>
                </a:solidFill>
                <a:latin typeface="Roboto"/>
                <a:ea typeface="Roboto"/>
                <a:cs typeface="Roboto"/>
                <a:sym typeface="Roboto"/>
              </a:rPr>
              <a:t>Fun emojis!</a:t>
            </a:r>
            <a:endParaRPr sz="1467">
              <a:solidFill>
                <a:schemeClr val="dk1"/>
              </a:solidFill>
              <a:latin typeface="Roboto"/>
              <a:ea typeface="Roboto"/>
              <a:cs typeface="Roboto"/>
              <a:sym typeface="Roboto"/>
            </a:endParaRPr>
          </a:p>
        </p:txBody>
      </p:sp>
      <p:sp>
        <p:nvSpPr>
          <p:cNvPr id="3170" name="Google Shape;3170;p181"/>
          <p:cNvSpPr/>
          <p:nvPr/>
        </p:nvSpPr>
        <p:spPr>
          <a:xfrm>
            <a:off x="9455900" y="3327433"/>
            <a:ext cx="2014000" cy="7808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algn="ctr"/>
            <a:r>
              <a:rPr lang="en" sz="1467">
                <a:solidFill>
                  <a:schemeClr val="dk1"/>
                </a:solidFill>
                <a:latin typeface="Roboto"/>
                <a:ea typeface="Roboto"/>
                <a:cs typeface="Roboto"/>
                <a:sym typeface="Roboto"/>
              </a:rPr>
              <a:t>Server finds the requested data</a:t>
            </a:r>
            <a:endParaRPr sz="1467">
              <a:solidFill>
                <a:schemeClr val="dk1"/>
              </a:solidFill>
              <a:latin typeface="Roboto"/>
              <a:ea typeface="Roboto"/>
              <a:cs typeface="Roboto"/>
              <a:sym typeface="Roboto"/>
            </a:endParaRPr>
          </a:p>
        </p:txBody>
      </p:sp>
      <p:pic>
        <p:nvPicPr>
          <p:cNvPr id="3171" name="Google Shape;3171;p181"/>
          <p:cNvPicPr preferRelativeResize="0"/>
          <p:nvPr/>
        </p:nvPicPr>
        <p:blipFill>
          <a:blip r:embed="rId5">
            <a:alphaModFix/>
          </a:blip>
          <a:stretch>
            <a:fillRect/>
          </a:stretch>
        </p:blipFill>
        <p:spPr>
          <a:xfrm>
            <a:off x="9820794" y="2377810"/>
            <a:ext cx="1063133" cy="1122733"/>
          </a:xfrm>
          <a:prstGeom prst="rect">
            <a:avLst/>
          </a:prstGeom>
          <a:noFill/>
          <a:ln>
            <a:noFill/>
          </a:ln>
        </p:spPr>
      </p:pic>
    </p:spTree>
    <p:extLst>
      <p:ext uri="{BB962C8B-B14F-4D97-AF65-F5344CB8AC3E}">
        <p14:creationId xmlns:p14="http://schemas.microsoft.com/office/powerpoint/2010/main" val="1501084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5"/>
        <p:cNvGrpSpPr/>
        <p:nvPr/>
      </p:nvGrpSpPr>
      <p:grpSpPr>
        <a:xfrm>
          <a:off x="0" y="0"/>
          <a:ext cx="0" cy="0"/>
          <a:chOff x="0" y="0"/>
          <a:chExt cx="0" cy="0"/>
        </a:xfrm>
      </p:grpSpPr>
      <p:sp>
        <p:nvSpPr>
          <p:cNvPr id="3176" name="Google Shape;3176;p182"/>
          <p:cNvSpPr txBox="1">
            <a:spLocks noGrp="1"/>
          </p:cNvSpPr>
          <p:nvPr>
            <p:ph type="title"/>
          </p:nvPr>
        </p:nvSpPr>
        <p:spPr>
          <a:xfrm>
            <a:off x="-134800" y="5646133"/>
            <a:ext cx="11960400" cy="846000"/>
          </a:xfrm>
          <a:prstGeom prst="rect">
            <a:avLst/>
          </a:prstGeom>
        </p:spPr>
        <p:txBody>
          <a:bodyPr spcFirstLastPara="1" vert="horz" wrap="square" lIns="609600" tIns="12167" rIns="1341100" bIns="0" rtlCol="0" anchor="t" anchorCtr="0">
            <a:noAutofit/>
          </a:bodyPr>
          <a:lstStyle/>
          <a:p>
            <a:endParaRPr/>
          </a:p>
        </p:txBody>
      </p:sp>
      <p:sp>
        <p:nvSpPr>
          <p:cNvPr id="3177" name="Google Shape;3177;p182"/>
          <p:cNvSpPr txBox="1">
            <a:spLocks noGrp="1"/>
          </p:cNvSpPr>
          <p:nvPr>
            <p:ph type="title" idx="2"/>
          </p:nvPr>
        </p:nvSpPr>
        <p:spPr>
          <a:xfrm>
            <a:off x="365800" y="1218067"/>
            <a:ext cx="11460400" cy="3685600"/>
          </a:xfrm>
          <a:prstGeom prst="rect">
            <a:avLst/>
          </a:prstGeom>
        </p:spPr>
        <p:txBody>
          <a:bodyPr spcFirstLastPara="1" vert="horz" wrap="square" lIns="3657600" tIns="121900" rIns="121900" bIns="121900" rtlCol="0" anchor="t" anchorCtr="0">
            <a:noAutofit/>
          </a:bodyPr>
          <a:lstStyle/>
          <a:p>
            <a:pPr>
              <a:buClr>
                <a:schemeClr val="dk1"/>
              </a:buClr>
              <a:buSzPts val="1100"/>
            </a:pPr>
            <a:r>
              <a:rPr lang="en" sz="4000" b="1"/>
              <a:t>Activity:</a:t>
            </a:r>
            <a:endParaRPr sz="4000" b="1"/>
          </a:p>
          <a:p>
            <a:pPr>
              <a:spcBef>
                <a:spcPts val="533"/>
              </a:spcBef>
              <a:buClr>
                <a:schemeClr val="dk1"/>
              </a:buClr>
              <a:buSzPts val="1100"/>
            </a:pPr>
            <a:r>
              <a:rPr lang="en" sz="2400"/>
              <a:t>Turn to the person next to you and take turns </a:t>
            </a:r>
            <a:br>
              <a:rPr lang="en" sz="2400"/>
            </a:br>
            <a:r>
              <a:rPr lang="en" sz="2400"/>
              <a:t>explaining the following terms to each other:</a:t>
            </a:r>
            <a:endParaRPr sz="2400"/>
          </a:p>
          <a:p>
            <a:pPr marL="426709" indent="-274313">
              <a:spcBef>
                <a:spcPts val="533"/>
              </a:spcBef>
              <a:buSzPts val="1800"/>
              <a:buChar char="●"/>
            </a:pPr>
            <a:r>
              <a:rPr lang="en" sz="2400"/>
              <a:t>Server</a:t>
            </a:r>
            <a:endParaRPr sz="2400"/>
          </a:p>
          <a:p>
            <a:pPr marL="426709" indent="-274313">
              <a:buSzPts val="1800"/>
              <a:buChar char="●"/>
            </a:pPr>
            <a:r>
              <a:rPr lang="en" sz="2400"/>
              <a:t>Web client</a:t>
            </a:r>
            <a:endParaRPr sz="2400"/>
          </a:p>
          <a:p>
            <a:pPr marL="426709" indent="-274313">
              <a:buSzPts val="1800"/>
              <a:buChar char="●"/>
            </a:pPr>
            <a:r>
              <a:rPr lang="en" sz="2400"/>
              <a:t>Request</a:t>
            </a:r>
            <a:endParaRPr sz="2400"/>
          </a:p>
          <a:p>
            <a:pPr marL="426709" indent="-274313">
              <a:buSzPts val="1800"/>
              <a:buChar char="●"/>
            </a:pPr>
            <a:r>
              <a:rPr lang="en" sz="2400"/>
              <a:t>Response</a:t>
            </a:r>
            <a:endParaRPr sz="2400"/>
          </a:p>
          <a:p>
            <a:pPr>
              <a:spcBef>
                <a:spcPts val="533"/>
              </a:spcBef>
              <a:spcAft>
                <a:spcPts val="533"/>
              </a:spcAft>
            </a:pPr>
            <a:endParaRPr/>
          </a:p>
        </p:txBody>
      </p:sp>
    </p:spTree>
    <p:extLst>
      <p:ext uri="{BB962C8B-B14F-4D97-AF65-F5344CB8AC3E}">
        <p14:creationId xmlns:p14="http://schemas.microsoft.com/office/powerpoint/2010/main" val="27883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9"/>
        <p:cNvGrpSpPr/>
        <p:nvPr/>
      </p:nvGrpSpPr>
      <p:grpSpPr>
        <a:xfrm>
          <a:off x="0" y="0"/>
          <a:ext cx="0" cy="0"/>
          <a:chOff x="0" y="0"/>
          <a:chExt cx="0" cy="0"/>
        </a:xfrm>
      </p:grpSpPr>
      <p:sp>
        <p:nvSpPr>
          <p:cNvPr id="3190" name="Google Shape;3190;p184"/>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a:t>Node.JS</a:t>
            </a:r>
            <a:endParaRPr/>
          </a:p>
        </p:txBody>
      </p:sp>
    </p:spTree>
    <p:extLst>
      <p:ext uri="{BB962C8B-B14F-4D97-AF65-F5344CB8AC3E}">
        <p14:creationId xmlns:p14="http://schemas.microsoft.com/office/powerpoint/2010/main" val="2596993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0"/>
        <p:cNvGrpSpPr/>
        <p:nvPr/>
      </p:nvGrpSpPr>
      <p:grpSpPr>
        <a:xfrm>
          <a:off x="0" y="0"/>
          <a:ext cx="0" cy="0"/>
          <a:chOff x="0" y="0"/>
          <a:chExt cx="0" cy="0"/>
        </a:xfrm>
      </p:grpSpPr>
      <p:sp>
        <p:nvSpPr>
          <p:cNvPr id="3201" name="Google Shape;3201;p186"/>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t>Definition of NodeJS</a:t>
            </a:r>
            <a:endParaRPr/>
          </a:p>
        </p:txBody>
      </p:sp>
      <p:sp>
        <p:nvSpPr>
          <p:cNvPr id="3202" name="Google Shape;3202;p186"/>
          <p:cNvSpPr txBox="1">
            <a:spLocks noGrp="1"/>
          </p:cNvSpPr>
          <p:nvPr>
            <p:ph type="subTitle" idx="1"/>
          </p:nvPr>
        </p:nvSpPr>
        <p:spPr>
          <a:xfrm>
            <a:off x="0" y="901300"/>
            <a:ext cx="12331600" cy="486400"/>
          </a:xfrm>
          <a:prstGeom prst="rect">
            <a:avLst/>
          </a:prstGeom>
        </p:spPr>
        <p:txBody>
          <a:bodyPr spcFirstLastPara="1" vert="horz" wrap="square" lIns="609600" tIns="121900" rIns="609600" bIns="0" rtlCol="0" anchor="t" anchorCtr="0">
            <a:noAutofit/>
          </a:bodyPr>
          <a:lstStyle/>
          <a:p>
            <a:pPr marL="0" indent="0">
              <a:buClr>
                <a:schemeClr val="dk1"/>
              </a:buClr>
              <a:buSzPts val="1100"/>
            </a:pPr>
            <a:r>
              <a:rPr lang="en" b="1" dirty="0"/>
              <a:t>Node.js</a:t>
            </a:r>
            <a:r>
              <a:rPr lang="en" dirty="0"/>
              <a:t> is an open source, cross-platform</a:t>
            </a:r>
            <a:r>
              <a:rPr lang="en" b="1" dirty="0"/>
              <a:t> </a:t>
            </a:r>
            <a:r>
              <a:rPr lang="en" b="1" u="sng" dirty="0"/>
              <a:t>JavaScript</a:t>
            </a:r>
            <a:r>
              <a:rPr lang="en" b="1" dirty="0"/>
              <a:t> runtime environment designed to be run </a:t>
            </a:r>
            <a:r>
              <a:rPr lang="en" b="1" u="sng" dirty="0"/>
              <a:t>outside of browsers</a:t>
            </a:r>
            <a:r>
              <a:rPr lang="en" dirty="0"/>
              <a:t>.</a:t>
            </a:r>
          </a:p>
          <a:p>
            <a:pPr marL="0" indent="0">
              <a:buClr>
                <a:schemeClr val="dk1"/>
              </a:buClr>
              <a:buSzPts val="1100"/>
            </a:pPr>
            <a:r>
              <a:rPr lang="en" dirty="0"/>
              <a:t>(Heretofore you would have learned PHP or Java) </a:t>
            </a:r>
            <a:endParaRPr dirty="0"/>
          </a:p>
          <a:p>
            <a:pPr marL="0" indent="0">
              <a:buClr>
                <a:schemeClr val="dk1"/>
              </a:buClr>
              <a:buSzPts val="1100"/>
            </a:pPr>
            <a:endParaRPr dirty="0"/>
          </a:p>
          <a:p>
            <a:pPr marL="0" indent="0"/>
            <a:r>
              <a:rPr lang="en" dirty="0"/>
              <a:t>It is a general utility that can be used for a variety of purposes including asset compilation, scripting, monitoring, and </a:t>
            </a:r>
            <a:r>
              <a:rPr lang="en" b="1" dirty="0"/>
              <a:t>most notably as the basis for web servers.</a:t>
            </a:r>
            <a:endParaRPr b="1" dirty="0"/>
          </a:p>
        </p:txBody>
      </p:sp>
      <p:pic>
        <p:nvPicPr>
          <p:cNvPr id="3203" name="Google Shape;3203;p186"/>
          <p:cNvPicPr preferRelativeResize="0"/>
          <p:nvPr/>
        </p:nvPicPr>
        <p:blipFill>
          <a:blip r:embed="rId3">
            <a:alphaModFix/>
          </a:blip>
          <a:stretch>
            <a:fillRect/>
          </a:stretch>
        </p:blipFill>
        <p:spPr>
          <a:xfrm>
            <a:off x="3251595" y="3927555"/>
            <a:ext cx="5688809" cy="1789517"/>
          </a:xfrm>
          <a:prstGeom prst="rect">
            <a:avLst/>
          </a:prstGeom>
          <a:noFill/>
          <a:ln>
            <a:noFill/>
          </a:ln>
        </p:spPr>
      </p:pic>
    </p:spTree>
    <p:extLst>
      <p:ext uri="{BB962C8B-B14F-4D97-AF65-F5344CB8AC3E}">
        <p14:creationId xmlns:p14="http://schemas.microsoft.com/office/powerpoint/2010/main" val="1839471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7"/>
        <p:cNvGrpSpPr/>
        <p:nvPr/>
      </p:nvGrpSpPr>
      <p:grpSpPr>
        <a:xfrm>
          <a:off x="0" y="0"/>
          <a:ext cx="0" cy="0"/>
          <a:chOff x="0" y="0"/>
          <a:chExt cx="0" cy="0"/>
        </a:xfrm>
      </p:grpSpPr>
      <p:sp>
        <p:nvSpPr>
          <p:cNvPr id="3208" name="Google Shape;3208;p187"/>
          <p:cNvSpPr txBox="1">
            <a:spLocks noGrp="1"/>
          </p:cNvSpPr>
          <p:nvPr>
            <p:ph type="title"/>
          </p:nvPr>
        </p:nvSpPr>
        <p:spPr>
          <a:xfrm>
            <a:off x="-134800" y="5646133"/>
            <a:ext cx="11960400" cy="846000"/>
          </a:xfrm>
          <a:prstGeom prst="rect">
            <a:avLst/>
          </a:prstGeom>
        </p:spPr>
        <p:txBody>
          <a:bodyPr spcFirstLastPara="1" vert="horz" wrap="square" lIns="609600" tIns="12167" rIns="1341100" bIns="0" rtlCol="0" anchor="t" anchorCtr="0">
            <a:noAutofit/>
          </a:bodyPr>
          <a:lstStyle/>
          <a:p>
            <a:endParaRPr/>
          </a:p>
        </p:txBody>
      </p:sp>
      <p:sp>
        <p:nvSpPr>
          <p:cNvPr id="3209" name="Google Shape;3209;p187"/>
          <p:cNvSpPr txBox="1">
            <a:spLocks noGrp="1"/>
          </p:cNvSpPr>
          <p:nvPr>
            <p:ph type="title" idx="2"/>
          </p:nvPr>
        </p:nvSpPr>
        <p:spPr>
          <a:xfrm>
            <a:off x="365200" y="1390500"/>
            <a:ext cx="11460400" cy="3685600"/>
          </a:xfrm>
          <a:prstGeom prst="rect">
            <a:avLst/>
          </a:prstGeom>
        </p:spPr>
        <p:txBody>
          <a:bodyPr spcFirstLastPara="1" vert="horz" wrap="square" lIns="3657600" tIns="121900" rIns="121900" bIns="121900" rtlCol="0" anchor="t" anchorCtr="0">
            <a:noAutofit/>
          </a:bodyPr>
          <a:lstStyle/>
          <a:p>
            <a:r>
              <a:rPr lang="en" sz="4000" b="1"/>
              <a:t>Activity:</a:t>
            </a:r>
            <a:endParaRPr sz="4000" b="1"/>
          </a:p>
          <a:p>
            <a:pPr>
              <a:spcBef>
                <a:spcPts val="533"/>
              </a:spcBef>
              <a:spcAft>
                <a:spcPts val="533"/>
              </a:spcAft>
            </a:pPr>
            <a:r>
              <a:rPr lang="en">
                <a:latin typeface="Roboto Light"/>
                <a:ea typeface="Roboto Light"/>
                <a:cs typeface="Roboto Light"/>
                <a:sym typeface="Roboto Light"/>
              </a:rPr>
              <a:t>Take a few moments to research five companies that actively use NodeJS in production.</a:t>
            </a:r>
            <a:endParaRPr>
              <a:latin typeface="Roboto Light"/>
              <a:ea typeface="Roboto Light"/>
              <a:cs typeface="Roboto Light"/>
              <a:sym typeface="Roboto Light"/>
            </a:endParaRPr>
          </a:p>
        </p:txBody>
      </p:sp>
    </p:spTree>
    <p:extLst>
      <p:ext uri="{BB962C8B-B14F-4D97-AF65-F5344CB8AC3E}">
        <p14:creationId xmlns:p14="http://schemas.microsoft.com/office/powerpoint/2010/main" val="180752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3"/>
        <p:cNvGrpSpPr/>
        <p:nvPr/>
      </p:nvGrpSpPr>
      <p:grpSpPr>
        <a:xfrm>
          <a:off x="0" y="0"/>
          <a:ext cx="0" cy="0"/>
          <a:chOff x="0" y="0"/>
          <a:chExt cx="0" cy="0"/>
        </a:xfrm>
      </p:grpSpPr>
      <p:sp>
        <p:nvSpPr>
          <p:cNvPr id="3214" name="Google Shape;3214;p188"/>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t>Why Use NodeJS as a Server?</a:t>
            </a:r>
            <a:endParaRPr/>
          </a:p>
        </p:txBody>
      </p:sp>
      <p:sp>
        <p:nvSpPr>
          <p:cNvPr id="3215" name="Google Shape;3215;p188"/>
          <p:cNvSpPr txBox="1">
            <a:spLocks noGrp="1"/>
          </p:cNvSpPr>
          <p:nvPr>
            <p:ph type="subTitle" idx="1"/>
          </p:nvPr>
        </p:nvSpPr>
        <p:spPr>
          <a:xfrm>
            <a:off x="0" y="901300"/>
            <a:ext cx="12192000" cy="486400"/>
          </a:xfrm>
          <a:prstGeom prst="rect">
            <a:avLst/>
          </a:prstGeom>
        </p:spPr>
        <p:txBody>
          <a:bodyPr spcFirstLastPara="1" vert="horz" wrap="square" lIns="609600" tIns="121900" rIns="609600" bIns="0" rtlCol="0" anchor="t" anchorCtr="0">
            <a:noAutofit/>
          </a:bodyPr>
          <a:lstStyle/>
          <a:p>
            <a:pPr marL="0" indent="0"/>
            <a:endParaRPr/>
          </a:p>
        </p:txBody>
      </p:sp>
      <p:sp>
        <p:nvSpPr>
          <p:cNvPr id="3216" name="Google Shape;3216;p188"/>
          <p:cNvSpPr txBox="1">
            <a:spLocks noGrp="1"/>
          </p:cNvSpPr>
          <p:nvPr>
            <p:ph type="subTitle" idx="3"/>
          </p:nvPr>
        </p:nvSpPr>
        <p:spPr>
          <a:xfrm>
            <a:off x="16300" y="1864000"/>
            <a:ext cx="12224800" cy="809200"/>
          </a:xfrm>
          <a:prstGeom prst="rect">
            <a:avLst/>
          </a:prstGeom>
        </p:spPr>
        <p:txBody>
          <a:bodyPr spcFirstLastPara="1" vert="horz" wrap="square" lIns="2072633" tIns="0" rIns="609600" bIns="0" rtlCol="0" anchor="ctr" anchorCtr="0">
            <a:noAutofit/>
          </a:bodyPr>
          <a:lstStyle/>
          <a:p>
            <a:pPr marL="0" indent="0"/>
            <a:r>
              <a:rPr lang="en" b="1"/>
              <a:t>NodeJS reuses Javascript</a:t>
            </a:r>
            <a:r>
              <a:rPr lang="en"/>
              <a:t>, which means a front-end Javascript developer can build an entire server themselves.</a:t>
            </a:r>
            <a:endParaRPr/>
          </a:p>
        </p:txBody>
      </p:sp>
      <p:sp>
        <p:nvSpPr>
          <p:cNvPr id="3217" name="Google Shape;3217;p188"/>
          <p:cNvSpPr txBox="1">
            <a:spLocks noGrp="1"/>
          </p:cNvSpPr>
          <p:nvPr>
            <p:ph type="subTitle" idx="4"/>
          </p:nvPr>
        </p:nvSpPr>
        <p:spPr>
          <a:xfrm>
            <a:off x="-16300" y="2978067"/>
            <a:ext cx="12224800" cy="809200"/>
          </a:xfrm>
          <a:prstGeom prst="rect">
            <a:avLst/>
          </a:prstGeom>
        </p:spPr>
        <p:txBody>
          <a:bodyPr spcFirstLastPara="1" vert="horz" wrap="square" lIns="2072633" tIns="0" rIns="609600" bIns="0" rtlCol="0" anchor="ctr" anchorCtr="0">
            <a:noAutofit/>
          </a:bodyPr>
          <a:lstStyle/>
          <a:p>
            <a:pPr marL="0" indent="0"/>
            <a:r>
              <a:rPr lang="en" b="1"/>
              <a:t>It’s easily extendable</a:t>
            </a:r>
            <a:r>
              <a:rPr lang="en"/>
              <a:t>. Numerous plugins exist to expand the capabilities of Node.</a:t>
            </a:r>
            <a:endParaRPr/>
          </a:p>
        </p:txBody>
      </p:sp>
      <p:sp>
        <p:nvSpPr>
          <p:cNvPr id="3218" name="Google Shape;3218;p188"/>
          <p:cNvSpPr txBox="1">
            <a:spLocks noGrp="1"/>
          </p:cNvSpPr>
          <p:nvPr>
            <p:ph type="subTitle" idx="5"/>
          </p:nvPr>
        </p:nvSpPr>
        <p:spPr>
          <a:xfrm>
            <a:off x="0" y="4101700"/>
            <a:ext cx="12224800" cy="809200"/>
          </a:xfrm>
          <a:prstGeom prst="rect">
            <a:avLst/>
          </a:prstGeom>
        </p:spPr>
        <p:txBody>
          <a:bodyPr spcFirstLastPara="1" vert="horz" wrap="square" lIns="2072633" tIns="0" rIns="609600" bIns="0" rtlCol="0" anchor="ctr" anchorCtr="0">
            <a:noAutofit/>
          </a:bodyPr>
          <a:lstStyle/>
          <a:p>
            <a:pPr marL="0" indent="0"/>
            <a:r>
              <a:rPr lang="en" b="1"/>
              <a:t>Fast implementation</a:t>
            </a:r>
            <a:r>
              <a:rPr lang="en"/>
              <a:t>, which allows you to create an entire working server with only a few lines of code.</a:t>
            </a:r>
            <a:endParaRPr/>
          </a:p>
        </p:txBody>
      </p:sp>
      <p:sp>
        <p:nvSpPr>
          <p:cNvPr id="3219" name="Google Shape;3219;p188"/>
          <p:cNvSpPr txBox="1">
            <a:spLocks noGrp="1"/>
          </p:cNvSpPr>
          <p:nvPr>
            <p:ph type="subTitle" idx="6"/>
          </p:nvPr>
        </p:nvSpPr>
        <p:spPr>
          <a:xfrm>
            <a:off x="-16400" y="5225300"/>
            <a:ext cx="12224800" cy="809200"/>
          </a:xfrm>
          <a:prstGeom prst="rect">
            <a:avLst/>
          </a:prstGeom>
        </p:spPr>
        <p:txBody>
          <a:bodyPr spcFirstLastPara="1" vert="horz" wrap="square" lIns="2072633" tIns="0" rIns="609600" bIns="0" rtlCol="0" anchor="ctr" anchorCtr="0">
            <a:noAutofit/>
          </a:bodyPr>
          <a:lstStyle/>
          <a:p>
            <a:pPr marL="0" indent="0"/>
            <a:r>
              <a:rPr lang="en" b="1"/>
              <a:t>Single-Threaded Asynchronous Model</a:t>
            </a:r>
            <a:r>
              <a:rPr lang="en"/>
              <a:t>, which means it can handle multiple requests simultaneously and not get bottlenecked. </a:t>
            </a:r>
            <a:endParaRPr/>
          </a:p>
        </p:txBody>
      </p:sp>
    </p:spTree>
    <p:extLst>
      <p:ext uri="{BB962C8B-B14F-4D97-AF65-F5344CB8AC3E}">
        <p14:creationId xmlns:p14="http://schemas.microsoft.com/office/powerpoint/2010/main" val="353720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89"/>
        <p:cNvGrpSpPr/>
        <p:nvPr/>
      </p:nvGrpSpPr>
      <p:grpSpPr>
        <a:xfrm>
          <a:off x="0" y="0"/>
          <a:ext cx="0" cy="0"/>
          <a:chOff x="0" y="0"/>
          <a:chExt cx="0" cy="0"/>
        </a:xfrm>
      </p:grpSpPr>
      <p:sp>
        <p:nvSpPr>
          <p:cNvPr id="3190" name="Google Shape;3190;p184"/>
          <p:cNvSpPr txBox="1">
            <a:spLocks noGrp="1"/>
          </p:cNvSpPr>
          <p:nvPr>
            <p:ph type="title"/>
          </p:nvPr>
        </p:nvSpPr>
        <p:spPr>
          <a:xfrm>
            <a:off x="365767" y="1545021"/>
            <a:ext cx="11460400" cy="2296012"/>
          </a:xfrm>
          <a:prstGeom prst="rect">
            <a:avLst/>
          </a:prstGeom>
        </p:spPr>
        <p:txBody>
          <a:bodyPr spcFirstLastPara="1" vert="horz" wrap="square" lIns="121900" tIns="121900" rIns="121900" bIns="121900" rtlCol="0" anchor="t" anchorCtr="0">
            <a:noAutofit/>
          </a:bodyPr>
          <a:lstStyle/>
          <a:p>
            <a:r>
              <a:rPr lang="en" dirty="0" err="1"/>
              <a:t>Node.JS</a:t>
            </a:r>
            <a:br>
              <a:rPr lang="en" dirty="0"/>
            </a:br>
            <a:r>
              <a:rPr lang="en" dirty="0"/>
              <a:t>Synchronous</a:t>
            </a:r>
            <a:br>
              <a:rPr lang="en" dirty="0"/>
            </a:br>
            <a:r>
              <a:rPr lang="en" dirty="0"/>
              <a:t>VS</a:t>
            </a:r>
            <a:br>
              <a:rPr lang="en" dirty="0"/>
            </a:br>
            <a:r>
              <a:rPr lang="en" dirty="0"/>
              <a:t>Asynchronous</a:t>
            </a:r>
            <a:br>
              <a:rPr lang="en" dirty="0"/>
            </a:br>
            <a:r>
              <a:rPr lang="en" dirty="0"/>
              <a:t>Threading</a:t>
            </a:r>
            <a:endParaRPr dirty="0"/>
          </a:p>
        </p:txBody>
      </p:sp>
    </p:spTree>
    <p:extLst>
      <p:ext uri="{BB962C8B-B14F-4D97-AF65-F5344CB8AC3E}">
        <p14:creationId xmlns:p14="http://schemas.microsoft.com/office/powerpoint/2010/main" val="3095624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3"/>
        <p:cNvGrpSpPr/>
        <p:nvPr/>
      </p:nvGrpSpPr>
      <p:grpSpPr>
        <a:xfrm>
          <a:off x="0" y="0"/>
          <a:ext cx="0" cy="0"/>
          <a:chOff x="0" y="0"/>
          <a:chExt cx="0" cy="0"/>
        </a:xfrm>
      </p:grpSpPr>
      <p:sp>
        <p:nvSpPr>
          <p:cNvPr id="3224" name="Google Shape;3224;p189"/>
          <p:cNvSpPr/>
          <p:nvPr/>
        </p:nvSpPr>
        <p:spPr>
          <a:xfrm>
            <a:off x="359633" y="2413000"/>
            <a:ext cx="11464000" cy="3782000"/>
          </a:xfrm>
          <a:prstGeom prst="roundRect">
            <a:avLst>
              <a:gd name="adj" fmla="val 16667"/>
            </a:avLst>
          </a:prstGeom>
          <a:solidFill>
            <a:srgbClr val="F3F3F3"/>
          </a:solidFill>
          <a:ln>
            <a:noFill/>
          </a:ln>
        </p:spPr>
        <p:txBody>
          <a:bodyPr spcFirstLastPara="1" wrap="square" lIns="170667" tIns="1097267" rIns="121900" bIns="0" anchor="ctr" anchorCtr="0">
            <a:noAutofit/>
          </a:bodyPr>
          <a:lstStyle/>
          <a:p>
            <a:endParaRPr sz="1467">
              <a:solidFill>
                <a:schemeClr val="dk1"/>
              </a:solidFill>
              <a:latin typeface="Roboto"/>
              <a:ea typeface="Roboto"/>
              <a:cs typeface="Roboto"/>
              <a:sym typeface="Roboto"/>
            </a:endParaRPr>
          </a:p>
        </p:txBody>
      </p:sp>
      <p:sp>
        <p:nvSpPr>
          <p:cNvPr id="3225" name="Google Shape;3225;p189"/>
          <p:cNvSpPr/>
          <p:nvPr/>
        </p:nvSpPr>
        <p:spPr>
          <a:xfrm>
            <a:off x="9084533" y="3267000"/>
            <a:ext cx="2226000" cy="2660800"/>
          </a:xfrm>
          <a:prstGeom prst="roundRect">
            <a:avLst>
              <a:gd name="adj" fmla="val 16667"/>
            </a:avLst>
          </a:prstGeom>
          <a:solidFill>
            <a:srgbClr val="FFFFFF"/>
          </a:solidFill>
          <a:ln>
            <a:noFill/>
          </a:ln>
        </p:spPr>
        <p:txBody>
          <a:bodyPr spcFirstLastPara="1" wrap="square" lIns="170667" tIns="1097267" rIns="121900" bIns="0" anchor="ctr" anchorCtr="0">
            <a:noAutofit/>
          </a:bodyPr>
          <a:lstStyle/>
          <a:p>
            <a:r>
              <a:rPr lang="en" sz="1467">
                <a:solidFill>
                  <a:schemeClr val="dk1"/>
                </a:solidFill>
                <a:latin typeface="Roboto"/>
                <a:ea typeface="Roboto"/>
                <a:cs typeface="Roboto"/>
                <a:sym typeface="Roboto"/>
              </a:rPr>
              <a:t>Server creates a new thread for each request or waits for an available thread.</a:t>
            </a:r>
            <a:endParaRPr sz="1467">
              <a:solidFill>
                <a:schemeClr val="dk1"/>
              </a:solidFill>
              <a:latin typeface="Roboto"/>
              <a:ea typeface="Roboto"/>
              <a:cs typeface="Roboto"/>
              <a:sym typeface="Roboto"/>
            </a:endParaRPr>
          </a:p>
        </p:txBody>
      </p:sp>
      <p:sp>
        <p:nvSpPr>
          <p:cNvPr id="3226" name="Google Shape;3226;p189"/>
          <p:cNvSpPr/>
          <p:nvPr/>
        </p:nvSpPr>
        <p:spPr>
          <a:xfrm rot="10800000" flipH="1">
            <a:off x="2700467" y="3635100"/>
            <a:ext cx="1617600" cy="303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27" name="Google Shape;3227;p189"/>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t>Synchronous Threading</a:t>
            </a:r>
            <a:endParaRPr/>
          </a:p>
        </p:txBody>
      </p:sp>
      <p:sp>
        <p:nvSpPr>
          <p:cNvPr id="3228" name="Google Shape;3228;p189"/>
          <p:cNvSpPr txBox="1">
            <a:spLocks noGrp="1"/>
          </p:cNvSpPr>
          <p:nvPr>
            <p:ph type="subTitle" idx="1"/>
          </p:nvPr>
        </p:nvSpPr>
        <p:spPr>
          <a:xfrm>
            <a:off x="0" y="901300"/>
            <a:ext cx="12192000" cy="486400"/>
          </a:xfrm>
          <a:prstGeom prst="rect">
            <a:avLst/>
          </a:prstGeom>
        </p:spPr>
        <p:txBody>
          <a:bodyPr spcFirstLastPara="1" vert="horz" wrap="square" lIns="609600" tIns="121900" rIns="609600" bIns="0" rtlCol="0" anchor="t" anchorCtr="0">
            <a:noAutofit/>
          </a:bodyPr>
          <a:lstStyle/>
          <a:p>
            <a:pPr marL="0" indent="0"/>
            <a:r>
              <a:rPr lang="en"/>
              <a:t>In synchronous threading, each request requires its own thread. No other request can pass through that thread until it completes. This can create bottlenecks. </a:t>
            </a:r>
            <a:endParaRPr/>
          </a:p>
        </p:txBody>
      </p:sp>
      <p:pic>
        <p:nvPicPr>
          <p:cNvPr id="3229" name="Google Shape;3229;p189"/>
          <p:cNvPicPr preferRelativeResize="0"/>
          <p:nvPr/>
        </p:nvPicPr>
        <p:blipFill>
          <a:blip r:embed="rId3">
            <a:alphaModFix/>
          </a:blip>
          <a:stretch>
            <a:fillRect/>
          </a:stretch>
        </p:blipFill>
        <p:spPr>
          <a:xfrm>
            <a:off x="1981099" y="3122802"/>
            <a:ext cx="858789" cy="906933"/>
          </a:xfrm>
          <a:prstGeom prst="rect">
            <a:avLst/>
          </a:prstGeom>
          <a:noFill/>
          <a:ln>
            <a:noFill/>
          </a:ln>
        </p:spPr>
      </p:pic>
      <p:sp>
        <p:nvSpPr>
          <p:cNvPr id="3230" name="Google Shape;3230;p189"/>
          <p:cNvSpPr/>
          <p:nvPr/>
        </p:nvSpPr>
        <p:spPr>
          <a:xfrm>
            <a:off x="1744833" y="3315100"/>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00FFFF"/>
                </a:solidFill>
                <a:latin typeface="Roboto"/>
                <a:ea typeface="Roboto"/>
                <a:cs typeface="Roboto"/>
                <a:sym typeface="Roboto"/>
              </a:rPr>
              <a:t>Request</a:t>
            </a:r>
            <a:endParaRPr sz="1200" b="1">
              <a:solidFill>
                <a:srgbClr val="00FFFF"/>
              </a:solidFill>
              <a:latin typeface="Roboto"/>
              <a:ea typeface="Roboto"/>
              <a:cs typeface="Roboto"/>
              <a:sym typeface="Roboto"/>
            </a:endParaRPr>
          </a:p>
        </p:txBody>
      </p:sp>
      <p:grpSp>
        <p:nvGrpSpPr>
          <p:cNvPr id="3231" name="Google Shape;3231;p189"/>
          <p:cNvGrpSpPr/>
          <p:nvPr/>
        </p:nvGrpSpPr>
        <p:grpSpPr>
          <a:xfrm>
            <a:off x="4501367" y="3180001"/>
            <a:ext cx="2606667" cy="2834807"/>
            <a:chOff x="3418250" y="2181525"/>
            <a:chExt cx="1955000" cy="2126105"/>
          </a:xfrm>
        </p:grpSpPr>
        <p:pic>
          <p:nvPicPr>
            <p:cNvPr id="3232" name="Google Shape;3232;p189"/>
            <p:cNvPicPr preferRelativeResize="0"/>
            <p:nvPr/>
          </p:nvPicPr>
          <p:blipFill>
            <a:blip r:embed="rId4">
              <a:alphaModFix/>
            </a:blip>
            <a:stretch>
              <a:fillRect/>
            </a:stretch>
          </p:blipFill>
          <p:spPr>
            <a:xfrm>
              <a:off x="3418250" y="2181525"/>
              <a:ext cx="1955000" cy="2126105"/>
            </a:xfrm>
            <a:prstGeom prst="rect">
              <a:avLst/>
            </a:prstGeom>
            <a:noFill/>
            <a:ln>
              <a:noFill/>
            </a:ln>
          </p:spPr>
        </p:pic>
        <p:sp>
          <p:nvSpPr>
            <p:cNvPr id="3233" name="Google Shape;3233;p189"/>
            <p:cNvSpPr txBox="1"/>
            <p:nvPr/>
          </p:nvSpPr>
          <p:spPr>
            <a:xfrm>
              <a:off x="3635375" y="2412750"/>
              <a:ext cx="1505400" cy="378300"/>
            </a:xfrm>
            <a:prstGeom prst="rect">
              <a:avLst/>
            </a:prstGeom>
            <a:noFill/>
            <a:ln>
              <a:noFill/>
            </a:ln>
          </p:spPr>
          <p:txBody>
            <a:bodyPr spcFirstLastPara="1" wrap="square" lIns="121900" tIns="121900" rIns="121900" bIns="121900" anchor="ctr" anchorCtr="0">
              <a:noAutofit/>
            </a:bodyPr>
            <a:lstStyle/>
            <a:p>
              <a:pPr algn="ctr"/>
              <a:r>
                <a:rPr lang="en" sz="1600" b="1">
                  <a:solidFill>
                    <a:srgbClr val="FFFFFF"/>
                  </a:solidFill>
                  <a:latin typeface="Roboto"/>
                  <a:ea typeface="Roboto"/>
                  <a:cs typeface="Roboto"/>
                  <a:sym typeface="Roboto"/>
                </a:rPr>
                <a:t>Server Processing</a:t>
              </a:r>
              <a:endParaRPr sz="1600" b="1">
                <a:solidFill>
                  <a:srgbClr val="FFFFFF"/>
                </a:solidFill>
                <a:latin typeface="Roboto"/>
                <a:ea typeface="Roboto"/>
                <a:cs typeface="Roboto"/>
                <a:sym typeface="Roboto"/>
              </a:endParaRPr>
            </a:p>
          </p:txBody>
        </p:sp>
      </p:grpSp>
      <p:sp>
        <p:nvSpPr>
          <p:cNvPr id="3234" name="Google Shape;3234;p189"/>
          <p:cNvSpPr/>
          <p:nvPr/>
        </p:nvSpPr>
        <p:spPr>
          <a:xfrm rot="10800000">
            <a:off x="7312100" y="3726333"/>
            <a:ext cx="772000" cy="242400"/>
          </a:xfrm>
          <a:prstGeom prst="homePlate">
            <a:avLst>
              <a:gd name="adj" fmla="val 50000"/>
            </a:avLst>
          </a:prstGeom>
          <a:solidFill>
            <a:srgbClr val="FF00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235" name="Google Shape;3235;p189"/>
          <p:cNvPicPr preferRelativeResize="0"/>
          <p:nvPr/>
        </p:nvPicPr>
        <p:blipFill>
          <a:blip r:embed="rId5">
            <a:alphaModFix/>
          </a:blip>
          <a:stretch>
            <a:fillRect/>
          </a:stretch>
        </p:blipFill>
        <p:spPr>
          <a:xfrm>
            <a:off x="8084101" y="3267949"/>
            <a:ext cx="589868" cy="761776"/>
          </a:xfrm>
          <a:prstGeom prst="rect">
            <a:avLst/>
          </a:prstGeom>
          <a:noFill/>
          <a:ln>
            <a:noFill/>
          </a:ln>
        </p:spPr>
      </p:pic>
      <p:sp>
        <p:nvSpPr>
          <p:cNvPr id="3236" name="Google Shape;3236;p189"/>
          <p:cNvSpPr/>
          <p:nvPr/>
        </p:nvSpPr>
        <p:spPr>
          <a:xfrm>
            <a:off x="7593433" y="3398117"/>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FF00FF"/>
                </a:solidFill>
                <a:latin typeface="Roboto"/>
                <a:ea typeface="Roboto"/>
                <a:cs typeface="Roboto"/>
                <a:sym typeface="Roboto"/>
              </a:rPr>
              <a:t>Thread</a:t>
            </a:r>
            <a:endParaRPr sz="1200" b="1">
              <a:solidFill>
                <a:srgbClr val="FF00FF"/>
              </a:solidFill>
              <a:latin typeface="Roboto"/>
              <a:ea typeface="Roboto"/>
              <a:cs typeface="Roboto"/>
              <a:sym typeface="Roboto"/>
            </a:endParaRPr>
          </a:p>
        </p:txBody>
      </p:sp>
      <p:sp>
        <p:nvSpPr>
          <p:cNvPr id="3237" name="Google Shape;3237;p189"/>
          <p:cNvSpPr/>
          <p:nvPr/>
        </p:nvSpPr>
        <p:spPr>
          <a:xfrm rot="10800000" flipH="1">
            <a:off x="2425700" y="4554633"/>
            <a:ext cx="1892400" cy="303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238" name="Google Shape;3238;p189"/>
          <p:cNvPicPr preferRelativeResize="0"/>
          <p:nvPr/>
        </p:nvPicPr>
        <p:blipFill>
          <a:blip r:embed="rId3">
            <a:alphaModFix/>
          </a:blip>
          <a:stretch>
            <a:fillRect/>
          </a:stretch>
        </p:blipFill>
        <p:spPr>
          <a:xfrm>
            <a:off x="1981099" y="4042335"/>
            <a:ext cx="858789" cy="906933"/>
          </a:xfrm>
          <a:prstGeom prst="rect">
            <a:avLst/>
          </a:prstGeom>
          <a:noFill/>
          <a:ln>
            <a:noFill/>
          </a:ln>
        </p:spPr>
      </p:pic>
      <p:sp>
        <p:nvSpPr>
          <p:cNvPr id="3239" name="Google Shape;3239;p189"/>
          <p:cNvSpPr/>
          <p:nvPr/>
        </p:nvSpPr>
        <p:spPr>
          <a:xfrm>
            <a:off x="1744833" y="4234633"/>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00FFFF"/>
                </a:solidFill>
                <a:latin typeface="Roboto"/>
                <a:ea typeface="Roboto"/>
                <a:cs typeface="Roboto"/>
                <a:sym typeface="Roboto"/>
              </a:rPr>
              <a:t>Request</a:t>
            </a:r>
            <a:endParaRPr sz="1200" b="1">
              <a:solidFill>
                <a:srgbClr val="00FFFF"/>
              </a:solidFill>
              <a:latin typeface="Roboto"/>
              <a:ea typeface="Roboto"/>
              <a:cs typeface="Roboto"/>
              <a:sym typeface="Roboto"/>
            </a:endParaRPr>
          </a:p>
        </p:txBody>
      </p:sp>
      <p:sp>
        <p:nvSpPr>
          <p:cNvPr id="3240" name="Google Shape;3240;p189"/>
          <p:cNvSpPr/>
          <p:nvPr/>
        </p:nvSpPr>
        <p:spPr>
          <a:xfrm rot="10800000" flipH="1">
            <a:off x="2700467" y="5463600"/>
            <a:ext cx="1630400" cy="303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241" name="Google Shape;3241;p189"/>
          <p:cNvPicPr preferRelativeResize="0"/>
          <p:nvPr/>
        </p:nvPicPr>
        <p:blipFill>
          <a:blip r:embed="rId3">
            <a:alphaModFix/>
          </a:blip>
          <a:stretch>
            <a:fillRect/>
          </a:stretch>
        </p:blipFill>
        <p:spPr>
          <a:xfrm>
            <a:off x="1981099" y="4951302"/>
            <a:ext cx="858789" cy="906933"/>
          </a:xfrm>
          <a:prstGeom prst="rect">
            <a:avLst/>
          </a:prstGeom>
          <a:noFill/>
          <a:ln>
            <a:noFill/>
          </a:ln>
        </p:spPr>
      </p:pic>
      <p:sp>
        <p:nvSpPr>
          <p:cNvPr id="3242" name="Google Shape;3242;p189"/>
          <p:cNvSpPr/>
          <p:nvPr/>
        </p:nvSpPr>
        <p:spPr>
          <a:xfrm>
            <a:off x="1744833" y="5143600"/>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00FFFF"/>
                </a:solidFill>
                <a:latin typeface="Roboto"/>
                <a:ea typeface="Roboto"/>
                <a:cs typeface="Roboto"/>
                <a:sym typeface="Roboto"/>
              </a:rPr>
              <a:t>Request</a:t>
            </a:r>
            <a:endParaRPr sz="1200" b="1">
              <a:solidFill>
                <a:srgbClr val="00FFFF"/>
              </a:solidFill>
              <a:latin typeface="Roboto"/>
              <a:ea typeface="Roboto"/>
              <a:cs typeface="Roboto"/>
              <a:sym typeface="Roboto"/>
            </a:endParaRPr>
          </a:p>
        </p:txBody>
      </p:sp>
      <p:sp>
        <p:nvSpPr>
          <p:cNvPr id="3243" name="Google Shape;3243;p189"/>
          <p:cNvSpPr/>
          <p:nvPr/>
        </p:nvSpPr>
        <p:spPr>
          <a:xfrm rot="10800000">
            <a:off x="7312100" y="4639533"/>
            <a:ext cx="772000" cy="242400"/>
          </a:xfrm>
          <a:prstGeom prst="homePlate">
            <a:avLst>
              <a:gd name="adj" fmla="val 50000"/>
            </a:avLst>
          </a:prstGeom>
          <a:solidFill>
            <a:srgbClr val="FF00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244" name="Google Shape;3244;p189"/>
          <p:cNvPicPr preferRelativeResize="0"/>
          <p:nvPr/>
        </p:nvPicPr>
        <p:blipFill>
          <a:blip r:embed="rId5">
            <a:alphaModFix/>
          </a:blip>
          <a:stretch>
            <a:fillRect/>
          </a:stretch>
        </p:blipFill>
        <p:spPr>
          <a:xfrm>
            <a:off x="8084101" y="4181149"/>
            <a:ext cx="589868" cy="761776"/>
          </a:xfrm>
          <a:prstGeom prst="rect">
            <a:avLst/>
          </a:prstGeom>
          <a:noFill/>
          <a:ln>
            <a:noFill/>
          </a:ln>
        </p:spPr>
      </p:pic>
      <p:sp>
        <p:nvSpPr>
          <p:cNvPr id="3245" name="Google Shape;3245;p189"/>
          <p:cNvSpPr/>
          <p:nvPr/>
        </p:nvSpPr>
        <p:spPr>
          <a:xfrm>
            <a:off x="7593433" y="4311317"/>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FF00FF"/>
                </a:solidFill>
                <a:latin typeface="Roboto"/>
                <a:ea typeface="Roboto"/>
                <a:cs typeface="Roboto"/>
                <a:sym typeface="Roboto"/>
              </a:rPr>
              <a:t>Thread</a:t>
            </a:r>
            <a:endParaRPr sz="1200" b="1">
              <a:solidFill>
                <a:srgbClr val="FF00FF"/>
              </a:solidFill>
              <a:latin typeface="Roboto"/>
              <a:ea typeface="Roboto"/>
              <a:cs typeface="Roboto"/>
              <a:sym typeface="Roboto"/>
            </a:endParaRPr>
          </a:p>
        </p:txBody>
      </p:sp>
      <p:sp>
        <p:nvSpPr>
          <p:cNvPr id="3246" name="Google Shape;3246;p189"/>
          <p:cNvSpPr/>
          <p:nvPr/>
        </p:nvSpPr>
        <p:spPr>
          <a:xfrm rot="10800000">
            <a:off x="7312100" y="5605933"/>
            <a:ext cx="772000" cy="242400"/>
          </a:xfrm>
          <a:prstGeom prst="homePlate">
            <a:avLst>
              <a:gd name="adj" fmla="val 50000"/>
            </a:avLst>
          </a:prstGeom>
          <a:solidFill>
            <a:srgbClr val="FF00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247" name="Google Shape;3247;p189"/>
          <p:cNvPicPr preferRelativeResize="0"/>
          <p:nvPr/>
        </p:nvPicPr>
        <p:blipFill>
          <a:blip r:embed="rId5">
            <a:alphaModFix/>
          </a:blip>
          <a:stretch>
            <a:fillRect/>
          </a:stretch>
        </p:blipFill>
        <p:spPr>
          <a:xfrm>
            <a:off x="8084101" y="5147549"/>
            <a:ext cx="589868" cy="761776"/>
          </a:xfrm>
          <a:prstGeom prst="rect">
            <a:avLst/>
          </a:prstGeom>
          <a:noFill/>
          <a:ln>
            <a:noFill/>
          </a:ln>
        </p:spPr>
      </p:pic>
      <p:sp>
        <p:nvSpPr>
          <p:cNvPr id="3248" name="Google Shape;3248;p189"/>
          <p:cNvSpPr/>
          <p:nvPr/>
        </p:nvSpPr>
        <p:spPr>
          <a:xfrm>
            <a:off x="7593433" y="5277717"/>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FF00FF"/>
                </a:solidFill>
                <a:latin typeface="Roboto"/>
                <a:ea typeface="Roboto"/>
                <a:cs typeface="Roboto"/>
                <a:sym typeface="Roboto"/>
              </a:rPr>
              <a:t>Thread</a:t>
            </a:r>
            <a:endParaRPr sz="1200" b="1">
              <a:solidFill>
                <a:srgbClr val="FF00FF"/>
              </a:solidFill>
              <a:latin typeface="Roboto"/>
              <a:ea typeface="Roboto"/>
              <a:cs typeface="Roboto"/>
              <a:sym typeface="Roboto"/>
            </a:endParaRPr>
          </a:p>
        </p:txBody>
      </p:sp>
      <p:pic>
        <p:nvPicPr>
          <p:cNvPr id="3249" name="Google Shape;3249;p189"/>
          <p:cNvPicPr preferRelativeResize="0"/>
          <p:nvPr/>
        </p:nvPicPr>
        <p:blipFill>
          <a:blip r:embed="rId6">
            <a:alphaModFix/>
          </a:blip>
          <a:stretch>
            <a:fillRect/>
          </a:stretch>
        </p:blipFill>
        <p:spPr>
          <a:xfrm>
            <a:off x="9650018" y="3488299"/>
            <a:ext cx="1095033" cy="1096333"/>
          </a:xfrm>
          <a:prstGeom prst="rect">
            <a:avLst/>
          </a:prstGeom>
          <a:noFill/>
          <a:ln>
            <a:noFill/>
          </a:ln>
        </p:spPr>
      </p:pic>
      <p:pic>
        <p:nvPicPr>
          <p:cNvPr id="3250" name="Google Shape;3250;p189"/>
          <p:cNvPicPr preferRelativeResize="0"/>
          <p:nvPr/>
        </p:nvPicPr>
        <p:blipFill>
          <a:blip r:embed="rId7">
            <a:alphaModFix/>
          </a:blip>
          <a:stretch>
            <a:fillRect/>
          </a:stretch>
        </p:blipFill>
        <p:spPr>
          <a:xfrm>
            <a:off x="845667" y="3009865"/>
            <a:ext cx="654220" cy="711600"/>
          </a:xfrm>
          <a:prstGeom prst="rect">
            <a:avLst/>
          </a:prstGeom>
          <a:noFill/>
          <a:ln>
            <a:noFill/>
          </a:ln>
        </p:spPr>
      </p:pic>
      <p:pic>
        <p:nvPicPr>
          <p:cNvPr id="3251" name="Google Shape;3251;p189"/>
          <p:cNvPicPr preferRelativeResize="0"/>
          <p:nvPr/>
        </p:nvPicPr>
        <p:blipFill>
          <a:blip r:embed="rId8">
            <a:alphaModFix/>
          </a:blip>
          <a:stretch>
            <a:fillRect/>
          </a:stretch>
        </p:blipFill>
        <p:spPr>
          <a:xfrm flipH="1">
            <a:off x="845665" y="3947086"/>
            <a:ext cx="609600" cy="823493"/>
          </a:xfrm>
          <a:prstGeom prst="rect">
            <a:avLst/>
          </a:prstGeom>
          <a:noFill/>
          <a:ln>
            <a:noFill/>
          </a:ln>
        </p:spPr>
      </p:pic>
      <p:pic>
        <p:nvPicPr>
          <p:cNvPr id="3252" name="Google Shape;3252;p189"/>
          <p:cNvPicPr preferRelativeResize="0"/>
          <p:nvPr/>
        </p:nvPicPr>
        <p:blipFill>
          <a:blip r:embed="rId9">
            <a:alphaModFix/>
          </a:blip>
          <a:stretch>
            <a:fillRect/>
          </a:stretch>
        </p:blipFill>
        <p:spPr>
          <a:xfrm>
            <a:off x="789500" y="5036700"/>
            <a:ext cx="721944" cy="711600"/>
          </a:xfrm>
          <a:prstGeom prst="rect">
            <a:avLst/>
          </a:prstGeom>
          <a:noFill/>
          <a:ln>
            <a:noFill/>
          </a:ln>
        </p:spPr>
      </p:pic>
      <p:sp>
        <p:nvSpPr>
          <p:cNvPr id="3253" name="Google Shape;3253;p189"/>
          <p:cNvSpPr txBox="1"/>
          <p:nvPr/>
        </p:nvSpPr>
        <p:spPr>
          <a:xfrm>
            <a:off x="0" y="2527300"/>
            <a:ext cx="12192000" cy="533600"/>
          </a:xfrm>
          <a:prstGeom prst="rect">
            <a:avLst/>
          </a:prstGeom>
          <a:noFill/>
          <a:ln>
            <a:noFill/>
          </a:ln>
        </p:spPr>
        <p:txBody>
          <a:bodyPr spcFirstLastPara="1" wrap="square" lIns="121900" tIns="121900" rIns="121900" bIns="121900" anchor="t" anchorCtr="0">
            <a:noAutofit/>
          </a:bodyPr>
          <a:lstStyle/>
          <a:p>
            <a:pPr algn="ctr"/>
            <a:r>
              <a:rPr lang="en" sz="2400" b="1"/>
              <a:t>Traditional Multi-Threaded Server Model</a:t>
            </a:r>
            <a:endParaRPr sz="2400" b="1"/>
          </a:p>
        </p:txBody>
      </p:sp>
    </p:spTree>
    <p:extLst>
      <p:ext uri="{BB962C8B-B14F-4D97-AF65-F5344CB8AC3E}">
        <p14:creationId xmlns:p14="http://schemas.microsoft.com/office/powerpoint/2010/main" val="1442903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7"/>
        <p:cNvGrpSpPr/>
        <p:nvPr/>
      </p:nvGrpSpPr>
      <p:grpSpPr>
        <a:xfrm>
          <a:off x="0" y="0"/>
          <a:ext cx="0" cy="0"/>
          <a:chOff x="0" y="0"/>
          <a:chExt cx="0" cy="0"/>
        </a:xfrm>
      </p:grpSpPr>
      <p:sp>
        <p:nvSpPr>
          <p:cNvPr id="3258" name="Google Shape;3258;p190"/>
          <p:cNvSpPr/>
          <p:nvPr/>
        </p:nvSpPr>
        <p:spPr>
          <a:xfrm>
            <a:off x="359633" y="2743200"/>
            <a:ext cx="11464000" cy="3553200"/>
          </a:xfrm>
          <a:prstGeom prst="roundRect">
            <a:avLst>
              <a:gd name="adj" fmla="val 16667"/>
            </a:avLst>
          </a:prstGeom>
          <a:solidFill>
            <a:srgbClr val="F3F3F3"/>
          </a:solidFill>
          <a:ln>
            <a:noFill/>
          </a:ln>
        </p:spPr>
        <p:txBody>
          <a:bodyPr spcFirstLastPara="1" wrap="square" lIns="170667" tIns="1097267" rIns="121900" bIns="0" anchor="ctr" anchorCtr="0">
            <a:noAutofit/>
          </a:bodyPr>
          <a:lstStyle/>
          <a:p>
            <a:endParaRPr sz="1467">
              <a:solidFill>
                <a:schemeClr val="dk1"/>
              </a:solidFill>
              <a:latin typeface="Roboto"/>
              <a:ea typeface="Roboto"/>
              <a:cs typeface="Roboto"/>
              <a:sym typeface="Roboto"/>
            </a:endParaRPr>
          </a:p>
        </p:txBody>
      </p:sp>
      <p:sp>
        <p:nvSpPr>
          <p:cNvPr id="3259" name="Google Shape;3259;p190"/>
          <p:cNvSpPr/>
          <p:nvPr/>
        </p:nvSpPr>
        <p:spPr>
          <a:xfrm>
            <a:off x="7154133" y="3530600"/>
            <a:ext cx="3945600" cy="1963200"/>
          </a:xfrm>
          <a:prstGeom prst="roundRect">
            <a:avLst>
              <a:gd name="adj" fmla="val 16667"/>
            </a:avLst>
          </a:prstGeom>
          <a:solidFill>
            <a:srgbClr val="FFFFFF"/>
          </a:solidFill>
          <a:ln>
            <a:noFill/>
          </a:ln>
        </p:spPr>
        <p:txBody>
          <a:bodyPr spcFirstLastPara="1" wrap="square" lIns="170667" tIns="1097267" rIns="121900" bIns="121900" anchor="b" anchorCtr="0">
            <a:noAutofit/>
          </a:bodyPr>
          <a:lstStyle/>
          <a:p>
            <a:r>
              <a:rPr lang="en" sz="1467">
                <a:solidFill>
                  <a:schemeClr val="dk1"/>
                </a:solidFill>
                <a:latin typeface="Roboto"/>
                <a:ea typeface="Roboto"/>
                <a:cs typeface="Roboto"/>
                <a:sym typeface="Roboto"/>
              </a:rPr>
              <a:t>Server handles all requests using a single thread through </a:t>
            </a:r>
            <a:r>
              <a:rPr lang="en" sz="1467" b="1">
                <a:solidFill>
                  <a:schemeClr val="dk1"/>
                </a:solidFill>
                <a:latin typeface="Roboto"/>
                <a:ea typeface="Roboto"/>
                <a:cs typeface="Roboto"/>
                <a:sym typeface="Roboto"/>
              </a:rPr>
              <a:t>event-based callbacks.</a:t>
            </a:r>
            <a:endParaRPr sz="1467" b="1">
              <a:solidFill>
                <a:schemeClr val="dk1"/>
              </a:solidFill>
              <a:latin typeface="Roboto"/>
              <a:ea typeface="Roboto"/>
              <a:cs typeface="Roboto"/>
              <a:sym typeface="Roboto"/>
            </a:endParaRPr>
          </a:p>
        </p:txBody>
      </p:sp>
      <p:sp>
        <p:nvSpPr>
          <p:cNvPr id="3260" name="Google Shape;3260;p190"/>
          <p:cNvSpPr/>
          <p:nvPr/>
        </p:nvSpPr>
        <p:spPr>
          <a:xfrm rot="10800000" flipH="1">
            <a:off x="2700467" y="3736700"/>
            <a:ext cx="1617600" cy="303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61" name="Google Shape;3261;p190"/>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a:t>Asynchronous Threading (the Node Way)</a:t>
            </a:r>
            <a:endParaRPr/>
          </a:p>
        </p:txBody>
      </p:sp>
      <p:sp>
        <p:nvSpPr>
          <p:cNvPr id="3262" name="Google Shape;3262;p190"/>
          <p:cNvSpPr txBox="1">
            <a:spLocks noGrp="1"/>
          </p:cNvSpPr>
          <p:nvPr>
            <p:ph type="subTitle" idx="1"/>
          </p:nvPr>
        </p:nvSpPr>
        <p:spPr>
          <a:xfrm>
            <a:off x="0" y="901300"/>
            <a:ext cx="12192000" cy="486400"/>
          </a:xfrm>
          <a:prstGeom prst="rect">
            <a:avLst/>
          </a:prstGeom>
        </p:spPr>
        <p:txBody>
          <a:bodyPr spcFirstLastPara="1" vert="horz" wrap="square" lIns="609600" tIns="121900" rIns="609600" bIns="0" rtlCol="0" anchor="t" anchorCtr="0">
            <a:noAutofit/>
          </a:bodyPr>
          <a:lstStyle/>
          <a:p>
            <a:pPr marL="0" indent="0"/>
            <a:r>
              <a:rPr lang="en"/>
              <a:t>In Node-based asynchronous threading, a single thread is used throughout. </a:t>
            </a:r>
            <a:br>
              <a:rPr lang="en"/>
            </a:br>
            <a:r>
              <a:rPr lang="en"/>
              <a:t>Each thread is “put to the side” using callbacks and responded to when ready. Because of this, there is no limit on the number of requests that can be responded to and there is no bottleneck. </a:t>
            </a:r>
            <a:endParaRPr/>
          </a:p>
        </p:txBody>
      </p:sp>
      <p:pic>
        <p:nvPicPr>
          <p:cNvPr id="3263" name="Google Shape;3263;p190"/>
          <p:cNvPicPr preferRelativeResize="0"/>
          <p:nvPr/>
        </p:nvPicPr>
        <p:blipFill>
          <a:blip r:embed="rId3">
            <a:alphaModFix/>
          </a:blip>
          <a:stretch>
            <a:fillRect/>
          </a:stretch>
        </p:blipFill>
        <p:spPr>
          <a:xfrm>
            <a:off x="1981099" y="3224402"/>
            <a:ext cx="858789" cy="906933"/>
          </a:xfrm>
          <a:prstGeom prst="rect">
            <a:avLst/>
          </a:prstGeom>
          <a:noFill/>
          <a:ln>
            <a:noFill/>
          </a:ln>
        </p:spPr>
      </p:pic>
      <p:sp>
        <p:nvSpPr>
          <p:cNvPr id="3264" name="Google Shape;3264;p190"/>
          <p:cNvSpPr/>
          <p:nvPr/>
        </p:nvSpPr>
        <p:spPr>
          <a:xfrm>
            <a:off x="1744833" y="3416700"/>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00FFFF"/>
                </a:solidFill>
                <a:latin typeface="Roboto"/>
                <a:ea typeface="Roboto"/>
                <a:cs typeface="Roboto"/>
                <a:sym typeface="Roboto"/>
              </a:rPr>
              <a:t>Request</a:t>
            </a:r>
            <a:endParaRPr sz="1200" b="1">
              <a:solidFill>
                <a:srgbClr val="00FFFF"/>
              </a:solidFill>
              <a:latin typeface="Roboto"/>
              <a:ea typeface="Roboto"/>
              <a:cs typeface="Roboto"/>
              <a:sym typeface="Roboto"/>
            </a:endParaRPr>
          </a:p>
        </p:txBody>
      </p:sp>
      <p:grpSp>
        <p:nvGrpSpPr>
          <p:cNvPr id="3265" name="Google Shape;3265;p190"/>
          <p:cNvGrpSpPr/>
          <p:nvPr/>
        </p:nvGrpSpPr>
        <p:grpSpPr>
          <a:xfrm>
            <a:off x="4501367" y="3281601"/>
            <a:ext cx="2606667" cy="2834807"/>
            <a:chOff x="3418250" y="2181525"/>
            <a:chExt cx="1955000" cy="2126105"/>
          </a:xfrm>
        </p:grpSpPr>
        <p:pic>
          <p:nvPicPr>
            <p:cNvPr id="3266" name="Google Shape;3266;p190"/>
            <p:cNvPicPr preferRelativeResize="0"/>
            <p:nvPr/>
          </p:nvPicPr>
          <p:blipFill>
            <a:blip r:embed="rId4">
              <a:alphaModFix/>
            </a:blip>
            <a:stretch>
              <a:fillRect/>
            </a:stretch>
          </p:blipFill>
          <p:spPr>
            <a:xfrm>
              <a:off x="3418250" y="2181525"/>
              <a:ext cx="1955000" cy="2126105"/>
            </a:xfrm>
            <a:prstGeom prst="rect">
              <a:avLst/>
            </a:prstGeom>
            <a:noFill/>
            <a:ln>
              <a:noFill/>
            </a:ln>
          </p:spPr>
        </p:pic>
        <p:sp>
          <p:nvSpPr>
            <p:cNvPr id="3267" name="Google Shape;3267;p190"/>
            <p:cNvSpPr txBox="1"/>
            <p:nvPr/>
          </p:nvSpPr>
          <p:spPr>
            <a:xfrm>
              <a:off x="3635375" y="2412750"/>
              <a:ext cx="1505400" cy="378300"/>
            </a:xfrm>
            <a:prstGeom prst="rect">
              <a:avLst/>
            </a:prstGeom>
            <a:noFill/>
            <a:ln>
              <a:noFill/>
            </a:ln>
          </p:spPr>
          <p:txBody>
            <a:bodyPr spcFirstLastPara="1" wrap="square" lIns="121900" tIns="121900" rIns="121900" bIns="121900" anchor="ctr" anchorCtr="0">
              <a:noAutofit/>
            </a:bodyPr>
            <a:lstStyle/>
            <a:p>
              <a:pPr algn="ctr"/>
              <a:r>
                <a:rPr lang="en" sz="1600" b="1">
                  <a:solidFill>
                    <a:srgbClr val="FFFFFF"/>
                  </a:solidFill>
                  <a:latin typeface="Roboto"/>
                  <a:ea typeface="Roboto"/>
                  <a:cs typeface="Roboto"/>
                  <a:sym typeface="Roboto"/>
                </a:rPr>
                <a:t>Server Processing</a:t>
              </a:r>
              <a:endParaRPr sz="1600" b="1">
                <a:solidFill>
                  <a:srgbClr val="FFFFFF"/>
                </a:solidFill>
                <a:latin typeface="Roboto"/>
                <a:ea typeface="Roboto"/>
                <a:cs typeface="Roboto"/>
                <a:sym typeface="Roboto"/>
              </a:endParaRPr>
            </a:p>
          </p:txBody>
        </p:sp>
      </p:grpSp>
      <p:sp>
        <p:nvSpPr>
          <p:cNvPr id="3268" name="Google Shape;3268;p190"/>
          <p:cNvSpPr/>
          <p:nvPr/>
        </p:nvSpPr>
        <p:spPr>
          <a:xfrm rot="10800000" flipH="1">
            <a:off x="2425700" y="4656233"/>
            <a:ext cx="1892400" cy="303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269" name="Google Shape;3269;p190"/>
          <p:cNvPicPr preferRelativeResize="0"/>
          <p:nvPr/>
        </p:nvPicPr>
        <p:blipFill>
          <a:blip r:embed="rId3">
            <a:alphaModFix/>
          </a:blip>
          <a:stretch>
            <a:fillRect/>
          </a:stretch>
        </p:blipFill>
        <p:spPr>
          <a:xfrm>
            <a:off x="1981099" y="4143935"/>
            <a:ext cx="858789" cy="906933"/>
          </a:xfrm>
          <a:prstGeom prst="rect">
            <a:avLst/>
          </a:prstGeom>
          <a:noFill/>
          <a:ln>
            <a:noFill/>
          </a:ln>
        </p:spPr>
      </p:pic>
      <p:sp>
        <p:nvSpPr>
          <p:cNvPr id="3270" name="Google Shape;3270;p190"/>
          <p:cNvSpPr/>
          <p:nvPr/>
        </p:nvSpPr>
        <p:spPr>
          <a:xfrm>
            <a:off x="1744833" y="4336233"/>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00FFFF"/>
                </a:solidFill>
                <a:latin typeface="Roboto"/>
                <a:ea typeface="Roboto"/>
                <a:cs typeface="Roboto"/>
                <a:sym typeface="Roboto"/>
              </a:rPr>
              <a:t>Request</a:t>
            </a:r>
            <a:endParaRPr sz="1200" b="1">
              <a:solidFill>
                <a:srgbClr val="00FFFF"/>
              </a:solidFill>
              <a:latin typeface="Roboto"/>
              <a:ea typeface="Roboto"/>
              <a:cs typeface="Roboto"/>
              <a:sym typeface="Roboto"/>
            </a:endParaRPr>
          </a:p>
        </p:txBody>
      </p:sp>
      <p:sp>
        <p:nvSpPr>
          <p:cNvPr id="3271" name="Google Shape;3271;p190"/>
          <p:cNvSpPr/>
          <p:nvPr/>
        </p:nvSpPr>
        <p:spPr>
          <a:xfrm rot="10800000" flipH="1">
            <a:off x="2700467" y="5565200"/>
            <a:ext cx="1630400" cy="303600"/>
          </a:xfrm>
          <a:prstGeom prst="homePlate">
            <a:avLst>
              <a:gd name="adj" fmla="val 50000"/>
            </a:avLst>
          </a:prstGeom>
          <a:solidFill>
            <a:srgbClr val="00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272" name="Google Shape;3272;p190"/>
          <p:cNvPicPr preferRelativeResize="0"/>
          <p:nvPr/>
        </p:nvPicPr>
        <p:blipFill>
          <a:blip r:embed="rId3">
            <a:alphaModFix/>
          </a:blip>
          <a:stretch>
            <a:fillRect/>
          </a:stretch>
        </p:blipFill>
        <p:spPr>
          <a:xfrm>
            <a:off x="1981099" y="5052902"/>
            <a:ext cx="858789" cy="906933"/>
          </a:xfrm>
          <a:prstGeom prst="rect">
            <a:avLst/>
          </a:prstGeom>
          <a:noFill/>
          <a:ln>
            <a:noFill/>
          </a:ln>
        </p:spPr>
      </p:pic>
      <p:sp>
        <p:nvSpPr>
          <p:cNvPr id="3273" name="Google Shape;3273;p190"/>
          <p:cNvSpPr/>
          <p:nvPr/>
        </p:nvSpPr>
        <p:spPr>
          <a:xfrm>
            <a:off x="1744833" y="5245200"/>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00FFFF"/>
                </a:solidFill>
                <a:latin typeface="Roboto"/>
                <a:ea typeface="Roboto"/>
                <a:cs typeface="Roboto"/>
                <a:sym typeface="Roboto"/>
              </a:rPr>
              <a:t>Request</a:t>
            </a:r>
            <a:endParaRPr sz="1200" b="1">
              <a:solidFill>
                <a:srgbClr val="00FFFF"/>
              </a:solidFill>
              <a:latin typeface="Roboto"/>
              <a:ea typeface="Roboto"/>
              <a:cs typeface="Roboto"/>
              <a:sym typeface="Roboto"/>
            </a:endParaRPr>
          </a:p>
        </p:txBody>
      </p:sp>
      <p:sp>
        <p:nvSpPr>
          <p:cNvPr id="3274" name="Google Shape;3274;p190"/>
          <p:cNvSpPr/>
          <p:nvPr/>
        </p:nvSpPr>
        <p:spPr>
          <a:xfrm rot="10800000">
            <a:off x="6654900" y="4352833"/>
            <a:ext cx="2496000" cy="242400"/>
          </a:xfrm>
          <a:prstGeom prst="homePlate">
            <a:avLst>
              <a:gd name="adj" fmla="val 50000"/>
            </a:avLst>
          </a:prstGeom>
          <a:solidFill>
            <a:srgbClr val="FF00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275" name="Google Shape;3275;p190"/>
          <p:cNvPicPr preferRelativeResize="0"/>
          <p:nvPr/>
        </p:nvPicPr>
        <p:blipFill>
          <a:blip r:embed="rId5">
            <a:alphaModFix/>
          </a:blip>
          <a:stretch>
            <a:fillRect/>
          </a:stretch>
        </p:blipFill>
        <p:spPr>
          <a:xfrm>
            <a:off x="9150901" y="3894449"/>
            <a:ext cx="589868" cy="761776"/>
          </a:xfrm>
          <a:prstGeom prst="rect">
            <a:avLst/>
          </a:prstGeom>
          <a:noFill/>
          <a:ln>
            <a:noFill/>
          </a:ln>
        </p:spPr>
      </p:pic>
      <p:sp>
        <p:nvSpPr>
          <p:cNvPr id="3276" name="Google Shape;3276;p190"/>
          <p:cNvSpPr/>
          <p:nvPr/>
        </p:nvSpPr>
        <p:spPr>
          <a:xfrm>
            <a:off x="8660233" y="4024617"/>
            <a:ext cx="858800" cy="248400"/>
          </a:xfrm>
          <a:prstGeom prst="roundRect">
            <a:avLst>
              <a:gd name="adj" fmla="val 16667"/>
            </a:avLst>
          </a:prstGeom>
          <a:solidFill>
            <a:srgbClr val="000000"/>
          </a:solidFill>
          <a:ln>
            <a:noFill/>
          </a:ln>
        </p:spPr>
        <p:txBody>
          <a:bodyPr spcFirstLastPara="1" wrap="square" lIns="0" tIns="0" rIns="0" bIns="0" anchor="ctr" anchorCtr="0">
            <a:noAutofit/>
          </a:bodyPr>
          <a:lstStyle/>
          <a:p>
            <a:pPr algn="ctr"/>
            <a:r>
              <a:rPr lang="en" sz="1200" b="1">
                <a:solidFill>
                  <a:srgbClr val="FF00FF"/>
                </a:solidFill>
                <a:latin typeface="Roboto"/>
                <a:ea typeface="Roboto"/>
                <a:cs typeface="Roboto"/>
                <a:sym typeface="Roboto"/>
              </a:rPr>
              <a:t>Thread</a:t>
            </a:r>
            <a:endParaRPr sz="1200" b="1">
              <a:solidFill>
                <a:srgbClr val="FF00FF"/>
              </a:solidFill>
              <a:latin typeface="Roboto"/>
              <a:ea typeface="Roboto"/>
              <a:cs typeface="Roboto"/>
              <a:sym typeface="Roboto"/>
            </a:endParaRPr>
          </a:p>
        </p:txBody>
      </p:sp>
      <p:pic>
        <p:nvPicPr>
          <p:cNvPr id="3277" name="Google Shape;3277;p190"/>
          <p:cNvPicPr preferRelativeResize="0"/>
          <p:nvPr/>
        </p:nvPicPr>
        <p:blipFill>
          <a:blip r:embed="rId6">
            <a:alphaModFix/>
          </a:blip>
          <a:stretch>
            <a:fillRect/>
          </a:stretch>
        </p:blipFill>
        <p:spPr>
          <a:xfrm>
            <a:off x="845667" y="3111465"/>
            <a:ext cx="654220" cy="711600"/>
          </a:xfrm>
          <a:prstGeom prst="rect">
            <a:avLst/>
          </a:prstGeom>
          <a:noFill/>
          <a:ln>
            <a:noFill/>
          </a:ln>
        </p:spPr>
      </p:pic>
      <p:pic>
        <p:nvPicPr>
          <p:cNvPr id="3278" name="Google Shape;3278;p190"/>
          <p:cNvPicPr preferRelativeResize="0"/>
          <p:nvPr/>
        </p:nvPicPr>
        <p:blipFill>
          <a:blip r:embed="rId7">
            <a:alphaModFix/>
          </a:blip>
          <a:stretch>
            <a:fillRect/>
          </a:stretch>
        </p:blipFill>
        <p:spPr>
          <a:xfrm flipH="1">
            <a:off x="845665" y="4048686"/>
            <a:ext cx="609600" cy="823493"/>
          </a:xfrm>
          <a:prstGeom prst="rect">
            <a:avLst/>
          </a:prstGeom>
          <a:noFill/>
          <a:ln>
            <a:noFill/>
          </a:ln>
        </p:spPr>
      </p:pic>
      <p:pic>
        <p:nvPicPr>
          <p:cNvPr id="3279" name="Google Shape;3279;p190"/>
          <p:cNvPicPr preferRelativeResize="0"/>
          <p:nvPr/>
        </p:nvPicPr>
        <p:blipFill>
          <a:blip r:embed="rId8">
            <a:alphaModFix/>
          </a:blip>
          <a:stretch>
            <a:fillRect/>
          </a:stretch>
        </p:blipFill>
        <p:spPr>
          <a:xfrm>
            <a:off x="789500" y="5138300"/>
            <a:ext cx="721944" cy="711600"/>
          </a:xfrm>
          <a:prstGeom prst="rect">
            <a:avLst/>
          </a:prstGeom>
          <a:noFill/>
          <a:ln>
            <a:noFill/>
          </a:ln>
        </p:spPr>
      </p:pic>
      <p:sp>
        <p:nvSpPr>
          <p:cNvPr id="3280" name="Google Shape;3280;p190"/>
          <p:cNvSpPr txBox="1"/>
          <p:nvPr/>
        </p:nvSpPr>
        <p:spPr>
          <a:xfrm>
            <a:off x="0" y="2832100"/>
            <a:ext cx="12192000" cy="533600"/>
          </a:xfrm>
          <a:prstGeom prst="rect">
            <a:avLst/>
          </a:prstGeom>
          <a:noFill/>
          <a:ln>
            <a:noFill/>
          </a:ln>
        </p:spPr>
        <p:txBody>
          <a:bodyPr spcFirstLastPara="1" wrap="square" lIns="121900" tIns="121900" rIns="121900" bIns="121900" anchor="t" anchorCtr="0">
            <a:noAutofit/>
          </a:bodyPr>
          <a:lstStyle/>
          <a:p>
            <a:pPr algn="ctr"/>
            <a:r>
              <a:rPr lang="en" sz="2400" b="1"/>
              <a:t>Node.js Single-Threaded Server Model</a:t>
            </a:r>
            <a:endParaRPr sz="2400" b="1"/>
          </a:p>
        </p:txBody>
      </p:sp>
    </p:spTree>
    <p:extLst>
      <p:ext uri="{BB962C8B-B14F-4D97-AF65-F5344CB8AC3E}">
        <p14:creationId xmlns:p14="http://schemas.microsoft.com/office/powerpoint/2010/main" val="158727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Day of the Week</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3" name="TextBox 2">
            <a:extLst>
              <a:ext uri="{FF2B5EF4-FFF2-40B4-BE49-F238E27FC236}">
                <a16:creationId xmlns:a16="http://schemas.microsoft.com/office/drawing/2014/main" id="{742413F3-7FDD-964D-A929-84BF8B69C2E9}"/>
              </a:ext>
            </a:extLst>
          </p:cNvPr>
          <p:cNvSpPr txBox="1"/>
          <p:nvPr/>
        </p:nvSpPr>
        <p:spPr>
          <a:xfrm>
            <a:off x="693683" y="1355834"/>
            <a:ext cx="9354207" cy="3693319"/>
          </a:xfrm>
          <a:prstGeom prst="rect">
            <a:avLst/>
          </a:prstGeom>
          <a:noFill/>
        </p:spPr>
        <p:txBody>
          <a:bodyPr wrap="square" rtlCol="0">
            <a:spAutoFit/>
          </a:bodyPr>
          <a:lstStyle/>
          <a:p>
            <a:pPr marL="81280" lvl="0" indent="0">
              <a:buNone/>
            </a:pPr>
            <a:r>
              <a:rPr lang="en-US" dirty="0">
                <a:latin typeface="Courier"/>
              </a:rPr>
              <a:t>Write a </a:t>
            </a:r>
            <a:r>
              <a:rPr lang="en-US" b="1" dirty="0">
                <a:solidFill>
                  <a:srgbClr val="007020"/>
                </a:solidFill>
                <a:latin typeface="Courier"/>
              </a:rPr>
              <a:t>function</a:t>
            </a:r>
            <a:r>
              <a:rPr lang="en-US" dirty="0">
                <a:latin typeface="Courier"/>
              </a:rPr>
              <a:t> that takes </a:t>
            </a:r>
            <a:r>
              <a:rPr lang="en-US" b="1" dirty="0">
                <a:solidFill>
                  <a:srgbClr val="007020"/>
                </a:solidFill>
                <a:latin typeface="Courier"/>
              </a:rPr>
              <a:t>in</a:t>
            </a:r>
            <a:r>
              <a:rPr lang="en-US" dirty="0">
                <a:latin typeface="Courier"/>
              </a:rPr>
              <a:t> a number and </a:t>
            </a:r>
          </a:p>
          <a:p>
            <a:pPr marL="81280" lvl="0" indent="0">
              <a:buNone/>
            </a:pPr>
            <a:r>
              <a:rPr lang="en-US" dirty="0">
                <a:latin typeface="Courier"/>
              </a:rPr>
              <a:t>returns the corresponding day </a:t>
            </a:r>
            <a:r>
              <a:rPr lang="en-US" b="1" dirty="0">
                <a:solidFill>
                  <a:srgbClr val="007020"/>
                </a:solidFill>
                <a:latin typeface="Courier"/>
              </a:rPr>
              <a:t>of</a:t>
            </a:r>
            <a:r>
              <a:rPr lang="en-US" dirty="0">
                <a:latin typeface="Courier"/>
              </a:rPr>
              <a:t> the </a:t>
            </a:r>
            <a:r>
              <a:rPr lang="en-US" dirty="0">
                <a:solidFill>
                  <a:srgbClr val="19177C"/>
                </a:solidFill>
                <a:latin typeface="Courier"/>
              </a:rPr>
              <a:t>week</a:t>
            </a:r>
            <a:r>
              <a:rPr lang="en-US" dirty="0">
                <a:latin typeface="Courier"/>
              </a:rPr>
              <a:t>.</a:t>
            </a:r>
            <a:br>
              <a:rPr lang="en-US" dirty="0"/>
            </a:br>
            <a:br>
              <a:rPr lang="en-US" dirty="0"/>
            </a:br>
            <a:r>
              <a:rPr lang="en-US" dirty="0">
                <a:latin typeface="Courier"/>
              </a:rPr>
              <a:t>Ex</a:t>
            </a:r>
            <a:r>
              <a:rPr lang="en-US" dirty="0">
                <a:solidFill>
                  <a:srgbClr val="666666"/>
                </a:solidFill>
                <a:latin typeface="Courier"/>
              </a:rPr>
              <a:t>:</a:t>
            </a:r>
            <a:br>
              <a:rPr lang="en-US" dirty="0"/>
            </a:br>
            <a:r>
              <a:rPr lang="en-US" dirty="0">
                <a:latin typeface="Courier"/>
              </a:rPr>
              <a:t>Input</a:t>
            </a:r>
            <a:r>
              <a:rPr lang="en-US" dirty="0">
                <a:solidFill>
                  <a:srgbClr val="666666"/>
                </a:solidFill>
                <a:latin typeface="Courier"/>
              </a:rPr>
              <a:t>:</a:t>
            </a:r>
            <a:r>
              <a:rPr lang="en-US" dirty="0">
                <a:latin typeface="Courier"/>
              </a:rPr>
              <a:t> </a:t>
            </a:r>
            <a:r>
              <a:rPr lang="en-US" dirty="0">
                <a:solidFill>
                  <a:srgbClr val="40A070"/>
                </a:solidFill>
                <a:latin typeface="Courier"/>
              </a:rPr>
              <a:t>1</a:t>
            </a:r>
            <a:br>
              <a:rPr lang="en-US" dirty="0"/>
            </a:br>
            <a:r>
              <a:rPr lang="en-US" dirty="0">
                <a:latin typeface="Courier"/>
              </a:rPr>
              <a:t>Output</a:t>
            </a:r>
            <a:r>
              <a:rPr lang="en-US" dirty="0">
                <a:solidFill>
                  <a:srgbClr val="666666"/>
                </a:solidFill>
                <a:latin typeface="Courier"/>
              </a:rPr>
              <a:t>:</a:t>
            </a:r>
            <a:r>
              <a:rPr lang="en-US" dirty="0">
                <a:latin typeface="Courier"/>
              </a:rPr>
              <a:t> </a:t>
            </a:r>
            <a:r>
              <a:rPr lang="en-US" dirty="0">
                <a:solidFill>
                  <a:srgbClr val="4070A0"/>
                </a:solidFill>
                <a:latin typeface="Courier"/>
              </a:rPr>
              <a:t>'Monday'</a:t>
            </a:r>
            <a:br>
              <a:rPr lang="en-US" dirty="0"/>
            </a:br>
            <a:br>
              <a:rPr lang="en-US" dirty="0"/>
            </a:br>
            <a:r>
              <a:rPr lang="en-US" dirty="0">
                <a:latin typeface="Courier"/>
              </a:rPr>
              <a:t>Input</a:t>
            </a:r>
            <a:r>
              <a:rPr lang="en-US" dirty="0">
                <a:solidFill>
                  <a:srgbClr val="666666"/>
                </a:solidFill>
                <a:latin typeface="Courier"/>
              </a:rPr>
              <a:t>:</a:t>
            </a:r>
            <a:r>
              <a:rPr lang="en-US" dirty="0">
                <a:latin typeface="Courier"/>
              </a:rPr>
              <a:t> </a:t>
            </a:r>
            <a:r>
              <a:rPr lang="en-US" dirty="0">
                <a:solidFill>
                  <a:srgbClr val="40A070"/>
                </a:solidFill>
                <a:latin typeface="Courier"/>
              </a:rPr>
              <a:t>5</a:t>
            </a:r>
            <a:br>
              <a:rPr lang="en-US" dirty="0"/>
            </a:br>
            <a:r>
              <a:rPr lang="en-US" dirty="0">
                <a:latin typeface="Courier"/>
              </a:rPr>
              <a:t>Output</a:t>
            </a:r>
            <a:r>
              <a:rPr lang="en-US" dirty="0">
                <a:solidFill>
                  <a:srgbClr val="666666"/>
                </a:solidFill>
                <a:latin typeface="Courier"/>
              </a:rPr>
              <a:t>:</a:t>
            </a:r>
            <a:r>
              <a:rPr lang="en-US" dirty="0">
                <a:latin typeface="Courier"/>
              </a:rPr>
              <a:t> </a:t>
            </a:r>
            <a:r>
              <a:rPr lang="en-US" dirty="0">
                <a:solidFill>
                  <a:srgbClr val="4070A0"/>
                </a:solidFill>
                <a:latin typeface="Courier"/>
              </a:rPr>
              <a:t>'Friday'</a:t>
            </a:r>
            <a:br>
              <a:rPr lang="en-US" dirty="0"/>
            </a:br>
            <a:br>
              <a:rPr lang="en-US" dirty="0"/>
            </a:br>
            <a:r>
              <a:rPr lang="en-US" dirty="0">
                <a:latin typeface="Courier"/>
              </a:rPr>
              <a:t>Input</a:t>
            </a:r>
            <a:r>
              <a:rPr lang="en-US" dirty="0">
                <a:solidFill>
                  <a:srgbClr val="666666"/>
                </a:solidFill>
                <a:latin typeface="Courier"/>
              </a:rPr>
              <a:t>:</a:t>
            </a:r>
            <a:r>
              <a:rPr lang="en-US" dirty="0">
                <a:latin typeface="Courier"/>
              </a:rPr>
              <a:t> </a:t>
            </a:r>
            <a:r>
              <a:rPr lang="en-US" dirty="0">
                <a:solidFill>
                  <a:srgbClr val="40A070"/>
                </a:solidFill>
                <a:latin typeface="Courier"/>
              </a:rPr>
              <a:t>8</a:t>
            </a:r>
            <a:br>
              <a:rPr lang="en-US" dirty="0"/>
            </a:br>
            <a:r>
              <a:rPr lang="en-US" dirty="0">
                <a:latin typeface="Courier"/>
              </a:rPr>
              <a:t>Output</a:t>
            </a:r>
            <a:r>
              <a:rPr lang="en-US" dirty="0">
                <a:solidFill>
                  <a:srgbClr val="666666"/>
                </a:solidFill>
                <a:latin typeface="Courier"/>
              </a:rPr>
              <a:t>:</a:t>
            </a:r>
            <a:r>
              <a:rPr lang="en-US" dirty="0">
                <a:latin typeface="Courier"/>
              </a:rPr>
              <a:t> </a:t>
            </a:r>
            <a:r>
              <a:rPr lang="en-US" b="1" dirty="0">
                <a:solidFill>
                  <a:srgbClr val="007020"/>
                </a:solidFill>
                <a:latin typeface="Courier"/>
              </a:rPr>
              <a:t>undefined</a:t>
            </a:r>
          </a:p>
          <a:p>
            <a:endParaRPr lang="en-US" dirty="0"/>
          </a:p>
        </p:txBody>
      </p:sp>
    </p:spTree>
    <p:extLst>
      <p:ext uri="{BB962C8B-B14F-4D97-AF65-F5344CB8AC3E}">
        <p14:creationId xmlns:p14="http://schemas.microsoft.com/office/powerpoint/2010/main" val="531128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 Everyone Do: Quick Node Check (10:24 AM - 10:34 AM, (10 mins)</a:t>
            </a:r>
          </a:p>
        </p:txBody>
      </p:sp>
      <p:sp>
        <p:nvSpPr>
          <p:cNvPr id="3" name="Content Placeholder 2"/>
          <p:cNvSpPr>
            <a:spLocks noGrp="1"/>
          </p:cNvSpPr>
          <p:nvPr>
            <p:ph idx="1"/>
          </p:nvPr>
        </p:nvSpPr>
        <p:spPr/>
        <p:txBody>
          <a:bodyPr/>
          <a:lstStyle/>
          <a:p>
            <a:pPr lvl="1"/>
            <a:r>
              <a:rPr dirty="0"/>
              <a:t>Next have students open up their bash/terminal. To confirm that everyone has Node installed, they should simply type </a:t>
            </a:r>
            <a:r>
              <a:rPr sz="1800" dirty="0">
                <a:latin typeface="Courier"/>
              </a:rPr>
              <a:t>node</a:t>
            </a:r>
            <a:r>
              <a:rPr dirty="0"/>
              <a:t> and then hit </a:t>
            </a:r>
            <a:r>
              <a:rPr sz="1800" dirty="0">
                <a:latin typeface="Courier"/>
              </a:rPr>
              <a:t>enter</a:t>
            </a:r>
            <a:r>
              <a:rPr dirty="0"/>
              <a:t>.</a:t>
            </a:r>
          </a:p>
          <a:p>
            <a:pPr lvl="1"/>
            <a:r>
              <a:rPr dirty="0"/>
              <a:t>Immediately after they should type </a:t>
            </a:r>
            <a:r>
              <a:rPr sz="1800" dirty="0">
                <a:latin typeface="Courier"/>
              </a:rPr>
              <a:t>1+1</a:t>
            </a:r>
            <a:r>
              <a:rPr dirty="0"/>
              <a:t> and hit enter. The result should say 2. If it didn’t, then they should raise their hand so a TA can assist them in installing Node.</a:t>
            </a:r>
          </a:p>
          <a:p>
            <a:pPr lvl="1"/>
            <a:r>
              <a:rPr dirty="0"/>
              <a:t>Next have every student type </a:t>
            </a:r>
            <a:r>
              <a:rPr sz="1800" dirty="0" err="1">
                <a:latin typeface="Courier"/>
              </a:rPr>
              <a:t>ctrl+c</a:t>
            </a:r>
            <a:r>
              <a:rPr dirty="0"/>
              <a:t> or </a:t>
            </a:r>
            <a:r>
              <a:rPr sz="1800" dirty="0" err="1">
                <a:latin typeface="Courier"/>
              </a:rPr>
              <a:t>cmd+c</a:t>
            </a:r>
            <a:r>
              <a:rPr dirty="0"/>
              <a:t> to exit Node. (Important as many students will not do this.)</a:t>
            </a:r>
          </a:p>
          <a:p>
            <a:pPr lvl="1">
              <a:buNone/>
            </a:pPr>
            <a:r>
              <a:rPr dirty="0"/>
              <a:t>3-TestingNode_1</a:t>
            </a:r>
          </a:p>
          <a:p>
            <a:pPr lvl="1"/>
            <a:r>
              <a:rPr dirty="0"/>
              <a:t>Point out to students that they will know they have quit Node when the cursor changes to show them the file path once again.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04801"/>
            <a:ext cx="9603275" cy="1548954"/>
          </a:xfrm>
        </p:spPr>
        <p:txBody>
          <a:bodyPr>
            <a:normAutofit/>
          </a:bodyPr>
          <a:lstStyle/>
          <a:p>
            <a:pPr marL="0" lvl="0" indent="0">
              <a:buNone/>
            </a:pPr>
            <a:r>
              <a:rPr dirty="0"/>
              <a:t>5. Instructor Do: </a:t>
            </a:r>
            <a:br>
              <a:rPr lang="en-US" dirty="0"/>
            </a:br>
            <a:r>
              <a:rPr dirty="0" err="1"/>
              <a:t>Hello.js</a:t>
            </a:r>
            <a:r>
              <a:rPr dirty="0"/>
              <a:t> Demo </a:t>
            </a:r>
            <a:br>
              <a:rPr lang="en-US" dirty="0"/>
            </a:br>
            <a:r>
              <a:rPr dirty="0"/>
              <a:t>(10:34 AM - 10:39 AM, (5 mins)</a:t>
            </a:r>
          </a:p>
        </p:txBody>
      </p:sp>
      <p:sp>
        <p:nvSpPr>
          <p:cNvPr id="3" name="Content Placeholder 2"/>
          <p:cNvSpPr>
            <a:spLocks noGrp="1"/>
          </p:cNvSpPr>
          <p:nvPr>
            <p:ph idx="1"/>
          </p:nvPr>
        </p:nvSpPr>
        <p:spPr/>
        <p:txBody>
          <a:bodyPr/>
          <a:lstStyle/>
          <a:p>
            <a:pPr lvl="1"/>
            <a:r>
              <a:rPr dirty="0"/>
              <a:t>Create a new file (or open the file </a:t>
            </a:r>
            <a:r>
              <a:rPr sz="1800" dirty="0" err="1">
                <a:latin typeface="Courier"/>
              </a:rPr>
              <a:t>hello.js</a:t>
            </a:r>
            <a:r>
              <a:rPr dirty="0"/>
              <a:t> inside the </a:t>
            </a:r>
            <a:r>
              <a:rPr sz="1800" dirty="0">
                <a:latin typeface="Courier"/>
              </a:rPr>
              <a:t>01-HelloNode</a:t>
            </a:r>
            <a:r>
              <a:rPr dirty="0"/>
              <a:t> folder). Then run the file via bash using the command </a:t>
            </a:r>
            <a:r>
              <a:rPr sz="1800" dirty="0">
                <a:latin typeface="Courier"/>
              </a:rPr>
              <a:t>node </a:t>
            </a:r>
            <a:r>
              <a:rPr sz="1800" dirty="0" err="1">
                <a:latin typeface="Courier"/>
              </a:rPr>
              <a:t>hello.js</a:t>
            </a:r>
            <a:r>
              <a:rPr dirty="0"/>
              <a:t>.</a:t>
            </a:r>
          </a:p>
          <a:p>
            <a:pPr lvl="1"/>
            <a:r>
              <a:rPr dirty="0"/>
              <a:t>Point out to students that this program printed the word </a:t>
            </a:r>
            <a:r>
              <a:rPr sz="1800" dirty="0" err="1">
                <a:latin typeface="Courier"/>
              </a:rPr>
              <a:t>Hellooooo</a:t>
            </a:r>
            <a:r>
              <a:rPr dirty="0"/>
              <a:t> in the command window.</a:t>
            </a:r>
          </a:p>
          <a:p>
            <a:pPr lvl="1">
              <a:buNone/>
            </a:pPr>
            <a:r>
              <a:rPr dirty="0"/>
              <a:t>4-NodeHello</a:t>
            </a:r>
          </a:p>
          <a:p>
            <a:pPr lvl="1"/>
            <a:r>
              <a:rPr dirty="0"/>
              <a:t>Point out that this is a big deal because it means we just ran JavaScript OUTSIDE of our browser window. This is powerful stuff since servers aren’t “browsers”. Woo </a:t>
            </a:r>
            <a:r>
              <a:rPr dirty="0" err="1"/>
              <a:t>hoo</a:t>
            </a:r>
            <a:r>
              <a:rPr dirty="0"/>
              <a:t>!!</a:t>
            </a:r>
          </a:p>
          <a:p>
            <a:pPr lvl="1"/>
            <a:r>
              <a:rPr lang="en-US" dirty="0"/>
              <a:t>10-nodejs/01-Activities/01-HelloNode</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30925"/>
            <a:ext cx="9603275" cy="1422830"/>
          </a:xfrm>
        </p:spPr>
        <p:txBody>
          <a:bodyPr>
            <a:normAutofit/>
          </a:bodyPr>
          <a:lstStyle/>
          <a:p>
            <a:pPr marL="0" lvl="0" indent="0">
              <a:buNone/>
            </a:pPr>
            <a:r>
              <a:rPr dirty="0"/>
              <a:t>6. Students Do: </a:t>
            </a:r>
            <a:br>
              <a:rPr lang="en-US" dirty="0"/>
            </a:br>
            <a:r>
              <a:rPr dirty="0" err="1"/>
              <a:t>Sriracha.js</a:t>
            </a:r>
            <a:r>
              <a:rPr dirty="0"/>
              <a:t> Activity </a:t>
            </a:r>
            <a:br>
              <a:rPr lang="en-US" dirty="0"/>
            </a:br>
            <a:r>
              <a:rPr dirty="0"/>
              <a:t>(10:39 AM - 10:49 AM, (10 mins)</a:t>
            </a:r>
          </a:p>
        </p:txBody>
      </p:sp>
      <p:sp>
        <p:nvSpPr>
          <p:cNvPr id="3" name="Content Placeholder 2"/>
          <p:cNvSpPr>
            <a:spLocks noGrp="1"/>
          </p:cNvSpPr>
          <p:nvPr>
            <p:ph idx="1"/>
          </p:nvPr>
        </p:nvSpPr>
        <p:spPr/>
        <p:txBody>
          <a:bodyPr>
            <a:normAutofit/>
          </a:bodyPr>
          <a:lstStyle/>
          <a:p>
            <a:pPr lvl="1"/>
            <a:r>
              <a:rPr lang="en-US" dirty="0"/>
              <a:t>10-nodejs/01-Activities/02-Sriracha</a:t>
            </a:r>
          </a:p>
          <a:p>
            <a:pPr lvl="1"/>
            <a:r>
              <a:rPr b="1" dirty="0"/>
              <a:t>Instructions:</a:t>
            </a:r>
          </a:p>
          <a:p>
            <a:pPr lvl="2"/>
            <a:r>
              <a:rPr dirty="0"/>
              <a:t>Create a file called </a:t>
            </a:r>
            <a:r>
              <a:rPr sz="1800" dirty="0" err="1">
                <a:latin typeface="Courier"/>
              </a:rPr>
              <a:t>sriracha.js</a:t>
            </a:r>
            <a:r>
              <a:rPr dirty="0"/>
              <a:t> somewhere on your computer.</a:t>
            </a:r>
          </a:p>
          <a:p>
            <a:pPr lvl="2"/>
            <a:r>
              <a:rPr dirty="0"/>
              <a:t>Inside the file use JavaScript to log the words: “Sriracha. Goes great on…. nothing.” (or everything. You choose.)</a:t>
            </a:r>
          </a:p>
          <a:p>
            <a:pPr lvl="2"/>
            <a:r>
              <a:rPr dirty="0"/>
              <a:t>Then run the program using Node in your terminal/bash window.</a:t>
            </a:r>
          </a:p>
          <a:p>
            <a:pPr lvl="2"/>
            <a:r>
              <a:rPr dirty="0"/>
              <a:t>Confirm that it logged the text as you would expect.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78373"/>
            <a:ext cx="9603275" cy="1475382"/>
          </a:xfrm>
        </p:spPr>
        <p:txBody>
          <a:bodyPr>
            <a:normAutofit/>
          </a:bodyPr>
          <a:lstStyle/>
          <a:p>
            <a:pPr marL="0" lvl="0" indent="0">
              <a:buNone/>
            </a:pPr>
            <a:r>
              <a:rPr dirty="0"/>
              <a:t>7. Instructor Do:</a:t>
            </a:r>
            <a:br>
              <a:rPr lang="en-US" dirty="0"/>
            </a:br>
            <a:r>
              <a:rPr dirty="0"/>
              <a:t> </a:t>
            </a:r>
            <a:r>
              <a:rPr dirty="0" err="1"/>
              <a:t>Arguments.js</a:t>
            </a:r>
            <a:r>
              <a:rPr dirty="0"/>
              <a:t> Demo </a:t>
            </a:r>
            <a:br>
              <a:rPr lang="en-US" dirty="0"/>
            </a:br>
            <a:r>
              <a:rPr dirty="0"/>
              <a:t>(10:49 AM - 10:54 AM, (5 mins)</a:t>
            </a:r>
          </a:p>
        </p:txBody>
      </p:sp>
      <p:sp>
        <p:nvSpPr>
          <p:cNvPr id="3" name="Content Placeholder 2"/>
          <p:cNvSpPr>
            <a:spLocks noGrp="1"/>
          </p:cNvSpPr>
          <p:nvPr>
            <p:ph idx="1"/>
          </p:nvPr>
        </p:nvSpPr>
        <p:spPr/>
        <p:txBody>
          <a:bodyPr>
            <a:normAutofit/>
          </a:bodyPr>
          <a:lstStyle/>
          <a:p>
            <a:pPr lvl="1"/>
            <a:r>
              <a:rPr lang="en-US" dirty="0"/>
              <a:t>10-nodejs/01-Activities/03-Arguments/</a:t>
            </a:r>
            <a:r>
              <a:rPr lang="en-US" dirty="0" err="1"/>
              <a:t>arguments.js</a:t>
            </a:r>
            <a:endParaRPr lang="en-US" dirty="0"/>
          </a:p>
          <a:p>
            <a:pPr lvl="1"/>
            <a:r>
              <a:rPr dirty="0"/>
              <a:t>What is being printed here?</a:t>
            </a:r>
          </a:p>
          <a:p>
            <a:pPr lvl="1"/>
            <a:r>
              <a:rPr sz="1800" dirty="0" err="1">
                <a:latin typeface="Courier"/>
              </a:rPr>
              <a:t>process.argv</a:t>
            </a:r>
            <a:r>
              <a:rPr dirty="0"/>
              <a:t> is just printing back the path to Node and the path to our </a:t>
            </a:r>
            <a:r>
              <a:rPr dirty="0" err="1"/>
              <a:t>argument.js</a:t>
            </a:r>
            <a:r>
              <a:rPr dirty="0"/>
              <a:t> file.</a:t>
            </a:r>
          </a:p>
          <a:p>
            <a:pPr lvl="1"/>
            <a:r>
              <a:rPr lang="en-US" dirty="0"/>
              <a:t>I</a:t>
            </a:r>
            <a:r>
              <a:rPr dirty="0"/>
              <a:t>n each case, </a:t>
            </a:r>
            <a:r>
              <a:rPr sz="1800" dirty="0" err="1">
                <a:latin typeface="Courier"/>
              </a:rPr>
              <a:t>process.argv</a:t>
            </a:r>
            <a:r>
              <a:rPr dirty="0"/>
              <a:t> is re-printing the “arguments” in the form of an array.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83779"/>
            <a:ext cx="9603275" cy="1569975"/>
          </a:xfrm>
        </p:spPr>
        <p:txBody>
          <a:bodyPr>
            <a:normAutofit/>
          </a:bodyPr>
          <a:lstStyle/>
          <a:p>
            <a:pPr marL="0" lvl="0" indent="0">
              <a:buNone/>
            </a:pPr>
            <a:r>
              <a:rPr dirty="0"/>
              <a:t>8. Instructor Do: </a:t>
            </a:r>
            <a:br>
              <a:rPr lang="en-US" dirty="0"/>
            </a:br>
            <a:r>
              <a:rPr dirty="0" err="1"/>
              <a:t>Arguments.js</a:t>
            </a:r>
            <a:r>
              <a:rPr dirty="0"/>
              <a:t> Addition Demo </a:t>
            </a:r>
            <a:br>
              <a:rPr lang="en-US" dirty="0"/>
            </a:br>
            <a:r>
              <a:rPr dirty="0"/>
              <a:t>(10:54 AM - 10:59 AM, (5 mins)</a:t>
            </a:r>
          </a:p>
        </p:txBody>
      </p:sp>
      <p:sp>
        <p:nvSpPr>
          <p:cNvPr id="3" name="Content Placeholder 2"/>
          <p:cNvSpPr>
            <a:spLocks noGrp="1"/>
          </p:cNvSpPr>
          <p:nvPr>
            <p:ph idx="1"/>
          </p:nvPr>
        </p:nvSpPr>
        <p:spPr/>
        <p:txBody>
          <a:bodyPr>
            <a:normAutofit/>
          </a:bodyPr>
          <a:lstStyle/>
          <a:p>
            <a:pPr lvl="1"/>
            <a:r>
              <a:rPr lang="en-US" sz="2800" dirty="0"/>
              <a:t>10-nodejs/01-Activities/04-ArgumentsAddition</a:t>
            </a:r>
          </a:p>
          <a:p>
            <a:pPr lvl="1"/>
            <a:endParaRPr lang="en-US" sz="2800" dirty="0"/>
          </a:p>
          <a:p>
            <a:pPr lvl="1"/>
            <a:r>
              <a:rPr lang="en-US" sz="2800" dirty="0" err="1"/>
              <a:t>ConCatenation</a:t>
            </a:r>
            <a:endParaRPr lang="en-US" sz="2800" dirty="0"/>
          </a:p>
          <a:p>
            <a:pPr lvl="1"/>
            <a:r>
              <a:rPr lang="en-US" sz="2800" dirty="0"/>
              <a:t>Vs</a:t>
            </a:r>
          </a:p>
          <a:p>
            <a:pPr lvl="1"/>
            <a:r>
              <a:rPr lang="en-US" sz="2800" dirty="0"/>
              <a:t>Addition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89099"/>
            <a:ext cx="9603275" cy="1364656"/>
          </a:xfrm>
        </p:spPr>
        <p:txBody>
          <a:bodyPr>
            <a:normAutofit fontScale="90000"/>
          </a:bodyPr>
          <a:lstStyle/>
          <a:p>
            <a:pPr marL="0" lvl="0" indent="0">
              <a:buNone/>
            </a:pPr>
            <a:r>
              <a:rPr dirty="0"/>
              <a:t>9. Partners Do: </a:t>
            </a:r>
            <a:br>
              <a:rPr lang="en-US" dirty="0"/>
            </a:br>
            <a:r>
              <a:rPr dirty="0"/>
              <a:t>Parameter Check Activity </a:t>
            </a:r>
            <a:br>
              <a:rPr lang="en-US" dirty="0"/>
            </a:br>
            <a:r>
              <a:rPr dirty="0"/>
              <a:t>(10:59 AM - 11:09 AM, (10 mins)</a:t>
            </a:r>
          </a:p>
        </p:txBody>
      </p:sp>
      <p:sp>
        <p:nvSpPr>
          <p:cNvPr id="3" name="Content Placeholder 2"/>
          <p:cNvSpPr>
            <a:spLocks noGrp="1"/>
          </p:cNvSpPr>
          <p:nvPr>
            <p:ph idx="1"/>
          </p:nvPr>
        </p:nvSpPr>
        <p:spPr/>
        <p:txBody>
          <a:bodyPr/>
          <a:lstStyle/>
          <a:p>
            <a:pPr lvl="1"/>
            <a:r>
              <a:rPr lang="en-US" dirty="0"/>
              <a:t>10-nodejs/01-Activities/05-ParameterCheck</a:t>
            </a:r>
          </a:p>
          <a:p>
            <a:pPr lvl="1"/>
            <a:r>
              <a:rPr b="1" dirty="0"/>
              <a:t>Instructions:</a:t>
            </a:r>
          </a:p>
          <a:p>
            <a:pPr lvl="2"/>
            <a:r>
              <a:rPr dirty="0"/>
              <a:t>Create a command line node application that takes in two parameters and outputs whether they are equal or not.</a:t>
            </a:r>
          </a:p>
          <a:p>
            <a:pPr lvl="2"/>
            <a:r>
              <a:rPr dirty="0"/>
              <a:t>HINT: Start by simply logging the value of each argument to console. Then use your usual JavaScript approach (recall that Node is still just JavaScript).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89099"/>
            <a:ext cx="9603275" cy="1364656"/>
          </a:xfrm>
        </p:spPr>
        <p:txBody>
          <a:bodyPr>
            <a:normAutofit fontScale="90000"/>
          </a:bodyPr>
          <a:lstStyle/>
          <a:p>
            <a:pPr marL="0" lvl="0" indent="0">
              <a:buNone/>
            </a:pPr>
            <a:r>
              <a:rPr dirty="0"/>
              <a:t>10. Instructor Do: </a:t>
            </a:r>
            <a:br>
              <a:rPr lang="en-US" dirty="0"/>
            </a:br>
            <a:r>
              <a:rPr dirty="0"/>
              <a:t>Review Parameter Check Activity </a:t>
            </a:r>
            <a:br>
              <a:rPr lang="en-US" dirty="0"/>
            </a:br>
            <a:r>
              <a:rPr dirty="0"/>
              <a:t>(11:09 AM - 11:14 AM, (5 mins)</a:t>
            </a:r>
          </a:p>
        </p:txBody>
      </p:sp>
      <p:sp>
        <p:nvSpPr>
          <p:cNvPr id="3" name="Content Placeholder 2"/>
          <p:cNvSpPr>
            <a:spLocks noGrp="1"/>
          </p:cNvSpPr>
          <p:nvPr>
            <p:ph idx="1"/>
          </p:nvPr>
        </p:nvSpPr>
        <p:spPr/>
        <p:txBody>
          <a:bodyPr>
            <a:normAutofit/>
          </a:bodyPr>
          <a:lstStyle/>
          <a:p>
            <a:pPr lvl="1"/>
            <a:r>
              <a:rPr lang="en-US" sz="3600" dirty="0"/>
              <a:t>10-nodejs/01-Activities/05-ParameterCheck</a:t>
            </a:r>
          </a:p>
          <a:p>
            <a:r>
              <a:rPr lang="en-US" dirty="0"/>
              <a:t>* Create a command line node application that takes in two parameters and outputs whether they are equal or not.</a:t>
            </a:r>
            <a:br>
              <a:rPr lang="en-US" dirty="0"/>
            </a:br>
            <a:endParaRPr lang="en-US" dirty="0"/>
          </a:p>
          <a:p>
            <a:r>
              <a:rPr lang="en-US" dirty="0"/>
              <a:t>* Start by simply logging the value of each argument to console. Then use your usual JavaScript approach (recall that Node is still just JavaScript).</a:t>
            </a:r>
            <a:br>
              <a:rPr lang="en-US" dirty="0"/>
            </a:br>
            <a:endParaRPr lang="en-US" dirty="0"/>
          </a:p>
          <a:p>
            <a:pPr marL="457200" lvl="1" indent="0">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57201"/>
            <a:ext cx="9603275" cy="1396554"/>
          </a:xfrm>
        </p:spPr>
        <p:txBody>
          <a:bodyPr>
            <a:normAutofit fontScale="90000"/>
          </a:bodyPr>
          <a:lstStyle/>
          <a:p>
            <a:pPr marL="0" lvl="0" indent="0">
              <a:buNone/>
            </a:pPr>
            <a:r>
              <a:rPr dirty="0"/>
              <a:t>11. Students Do: </a:t>
            </a:r>
            <a:br>
              <a:rPr lang="en-US" dirty="0"/>
            </a:br>
            <a:r>
              <a:rPr dirty="0" err="1"/>
              <a:t>Calculator.js</a:t>
            </a:r>
            <a:r>
              <a:rPr dirty="0"/>
              <a:t> Activity </a:t>
            </a:r>
            <a:br>
              <a:rPr lang="en-US" dirty="0"/>
            </a:br>
            <a:r>
              <a:rPr dirty="0"/>
              <a:t>(11:14 AM - 11:44 AM, (30 mins)</a:t>
            </a:r>
          </a:p>
        </p:txBody>
      </p:sp>
      <p:sp>
        <p:nvSpPr>
          <p:cNvPr id="3" name="Content Placeholder 2"/>
          <p:cNvSpPr>
            <a:spLocks noGrp="1"/>
          </p:cNvSpPr>
          <p:nvPr>
            <p:ph idx="1"/>
          </p:nvPr>
        </p:nvSpPr>
        <p:spPr/>
        <p:txBody>
          <a:bodyPr>
            <a:normAutofit fontScale="85000" lnSpcReduction="10000"/>
          </a:bodyPr>
          <a:lstStyle/>
          <a:p>
            <a:pPr lvl="1"/>
            <a:r>
              <a:rPr lang="en-US" dirty="0"/>
              <a:t>10-nodejs/01-Activities/06-Calculator</a:t>
            </a:r>
            <a:r>
              <a:rPr b="1" dirty="0"/>
              <a:t>Instructions:</a:t>
            </a:r>
          </a:p>
          <a:p>
            <a:pPr lvl="2"/>
            <a:r>
              <a:rPr dirty="0"/>
              <a:t>Create a command-line node application that takes in parameters like this:</a:t>
            </a:r>
          </a:p>
          <a:p>
            <a:pPr lvl="2"/>
            <a:r>
              <a:rPr sz="1800" dirty="0">
                <a:latin typeface="Courier"/>
              </a:rPr>
              <a:t>node </a:t>
            </a:r>
            <a:r>
              <a:rPr sz="1800" dirty="0" err="1">
                <a:latin typeface="Courier"/>
              </a:rPr>
              <a:t>calculator.js</a:t>
            </a:r>
            <a:r>
              <a:rPr sz="1800" dirty="0">
                <a:latin typeface="Courier"/>
              </a:rPr>
              <a:t> add 1 2</a:t>
            </a:r>
            <a:r>
              <a:rPr dirty="0"/>
              <a:t> … and outputs 3</a:t>
            </a:r>
          </a:p>
          <a:p>
            <a:pPr lvl="2"/>
            <a:r>
              <a:rPr sz="1800" dirty="0">
                <a:latin typeface="Courier"/>
              </a:rPr>
              <a:t>node </a:t>
            </a:r>
            <a:r>
              <a:rPr sz="1800" dirty="0" err="1">
                <a:latin typeface="Courier"/>
              </a:rPr>
              <a:t>calculator.js</a:t>
            </a:r>
            <a:r>
              <a:rPr sz="1800" dirty="0">
                <a:latin typeface="Courier"/>
              </a:rPr>
              <a:t> subtract 5 2</a:t>
            </a:r>
            <a:r>
              <a:rPr dirty="0"/>
              <a:t> … and outputs 3</a:t>
            </a:r>
          </a:p>
          <a:p>
            <a:pPr lvl="2"/>
            <a:r>
              <a:rPr sz="1800" dirty="0">
                <a:latin typeface="Courier"/>
              </a:rPr>
              <a:t>node </a:t>
            </a:r>
            <a:r>
              <a:rPr sz="1800" dirty="0" err="1">
                <a:latin typeface="Courier"/>
              </a:rPr>
              <a:t>calculator.js</a:t>
            </a:r>
            <a:r>
              <a:rPr sz="1800" dirty="0">
                <a:latin typeface="Courier"/>
              </a:rPr>
              <a:t> multiply 3 2</a:t>
            </a:r>
            <a:r>
              <a:rPr dirty="0"/>
              <a:t> … and outputs 6</a:t>
            </a:r>
          </a:p>
          <a:p>
            <a:pPr lvl="2"/>
            <a:r>
              <a:rPr sz="1800" dirty="0">
                <a:latin typeface="Courier"/>
              </a:rPr>
              <a:t>node </a:t>
            </a:r>
            <a:r>
              <a:rPr sz="1800" dirty="0" err="1">
                <a:latin typeface="Courier"/>
              </a:rPr>
              <a:t>calculator.js</a:t>
            </a:r>
            <a:r>
              <a:rPr sz="1800" dirty="0">
                <a:latin typeface="Courier"/>
              </a:rPr>
              <a:t> divide 8 2</a:t>
            </a:r>
            <a:r>
              <a:rPr dirty="0"/>
              <a:t> … and outputs 4</a:t>
            </a:r>
          </a:p>
          <a:p>
            <a:pPr lvl="2"/>
            <a:r>
              <a:rPr sz="1800" dirty="0">
                <a:latin typeface="Courier"/>
              </a:rPr>
              <a:t>node </a:t>
            </a:r>
            <a:r>
              <a:rPr sz="1800" dirty="0" err="1">
                <a:latin typeface="Courier"/>
              </a:rPr>
              <a:t>calculator.js</a:t>
            </a:r>
            <a:r>
              <a:rPr sz="1800" dirty="0">
                <a:latin typeface="Courier"/>
              </a:rPr>
              <a:t> remainder 7 2</a:t>
            </a:r>
            <a:r>
              <a:rPr dirty="0"/>
              <a:t>… and outputs 1</a:t>
            </a:r>
          </a:p>
          <a:p>
            <a:pPr lvl="2"/>
            <a:r>
              <a:rPr dirty="0"/>
              <a:t>Bonus: Enable your calculator application to also handle the below cases: </a:t>
            </a:r>
            <a:endParaRPr lang="en-US" dirty="0"/>
          </a:p>
          <a:p>
            <a:pPr lvl="2"/>
            <a:r>
              <a:rPr sz="1800" dirty="0">
                <a:latin typeface="Courier"/>
              </a:rPr>
              <a:t>node </a:t>
            </a:r>
            <a:r>
              <a:rPr sz="1800" dirty="0" err="1">
                <a:latin typeface="Courier"/>
              </a:rPr>
              <a:t>calculator.js</a:t>
            </a:r>
            <a:r>
              <a:rPr sz="1800" dirty="0">
                <a:latin typeface="Courier"/>
              </a:rPr>
              <a:t> exp 7 2</a:t>
            </a:r>
            <a:r>
              <a:rPr dirty="0"/>
              <a:t> … and output 49 (7 squared) </a:t>
            </a:r>
            <a:endParaRPr lang="en-US" dirty="0"/>
          </a:p>
          <a:p>
            <a:pPr lvl="2"/>
            <a:r>
              <a:rPr sz="1800" dirty="0">
                <a:latin typeface="Courier"/>
              </a:rPr>
              <a:t>node </a:t>
            </a:r>
            <a:r>
              <a:rPr sz="1800" dirty="0" err="1">
                <a:latin typeface="Courier"/>
              </a:rPr>
              <a:t>calculator.js</a:t>
            </a:r>
            <a:r>
              <a:rPr sz="1800" dirty="0">
                <a:latin typeface="Courier"/>
              </a:rPr>
              <a:t> algebra 4x+2=10</a:t>
            </a:r>
            <a:r>
              <a:rPr dirty="0"/>
              <a:t>… </a:t>
            </a:r>
            <a:endParaRPr lang="en-US" dirty="0"/>
          </a:p>
          <a:p>
            <a:pPr lvl="2"/>
            <a:r>
              <a:rPr dirty="0"/>
              <a:t>and output 2. (Hint: Assume the algebra will always be in this exact form and will always be addition)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12. Instructor Do: Review Calculator.js (11:44 AM - 11:54 AM, (10 mins)</a:t>
            </a:r>
          </a:p>
        </p:txBody>
      </p:sp>
      <p:sp>
        <p:nvSpPr>
          <p:cNvPr id="3" name="Content Placeholder 2"/>
          <p:cNvSpPr>
            <a:spLocks noGrp="1"/>
          </p:cNvSpPr>
          <p:nvPr>
            <p:ph idx="1"/>
          </p:nvPr>
        </p:nvSpPr>
        <p:spPr/>
        <p:txBody>
          <a:bodyPr>
            <a:noAutofit/>
          </a:bodyPr>
          <a:lstStyle/>
          <a:p>
            <a:pPr lvl="1"/>
            <a:r>
              <a:rPr lang="en-US" sz="2400" dirty="0"/>
              <a:t>Let’s R</a:t>
            </a:r>
            <a:r>
              <a:rPr sz="2400" dirty="0"/>
              <a:t>eview the </a:t>
            </a:r>
            <a:r>
              <a:rPr sz="2400" dirty="0" err="1">
                <a:latin typeface="Courier"/>
              </a:rPr>
              <a:t>calculator.js</a:t>
            </a:r>
            <a:r>
              <a:rPr sz="2400" dirty="0"/>
              <a:t> file.</a:t>
            </a:r>
          </a:p>
          <a:p>
            <a:pPr lvl="2"/>
            <a:r>
              <a:rPr sz="2400" dirty="0"/>
              <a:t>A section in which we grab the command line arguments using </a:t>
            </a:r>
            <a:r>
              <a:rPr sz="2400" dirty="0" err="1">
                <a:latin typeface="Courier"/>
              </a:rPr>
              <a:t>process.argv</a:t>
            </a:r>
            <a:endParaRPr sz="2400" dirty="0">
              <a:latin typeface="Courier"/>
            </a:endParaRPr>
          </a:p>
          <a:p>
            <a:pPr lvl="2"/>
            <a:r>
              <a:rPr sz="2400" dirty="0"/>
              <a:t>A series of </a:t>
            </a:r>
            <a:r>
              <a:rPr sz="2400" dirty="0">
                <a:latin typeface="Courier"/>
              </a:rPr>
              <a:t>if</a:t>
            </a:r>
            <a:r>
              <a:rPr sz="2400" dirty="0"/>
              <a:t>, </a:t>
            </a:r>
            <a:r>
              <a:rPr sz="2400" dirty="0">
                <a:latin typeface="Courier"/>
              </a:rPr>
              <a:t>else if</a:t>
            </a:r>
            <a:r>
              <a:rPr sz="2400" dirty="0"/>
              <a:t> statements that check which operand has been selected and based on the selection will perform different mathematical functions on the two numbers provided.</a:t>
            </a:r>
            <a:endParaRPr lang="en-US" sz="2400" dirty="0"/>
          </a:p>
          <a:p>
            <a:pPr lvl="2"/>
            <a:r>
              <a:rPr lang="en-US" sz="2400" dirty="0"/>
              <a:t>Might we have used SWITCH?</a:t>
            </a:r>
            <a:endParaRPr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87079"/>
            <a:ext cx="9603275" cy="1566675"/>
          </a:xfrm>
        </p:spPr>
        <p:txBody>
          <a:bodyPr>
            <a:normAutofit/>
          </a:bodyPr>
          <a:lstStyle/>
          <a:p>
            <a:pPr marL="0" lvl="0" indent="0">
              <a:buNone/>
            </a:pPr>
            <a:r>
              <a:rPr dirty="0"/>
              <a:t>14. Partners Do: </a:t>
            </a:r>
            <a:br>
              <a:rPr lang="en-US" dirty="0"/>
            </a:br>
            <a:r>
              <a:rPr dirty="0" err="1"/>
              <a:t>Multiples.js</a:t>
            </a:r>
            <a:r>
              <a:rPr dirty="0"/>
              <a:t> </a:t>
            </a:r>
            <a:br>
              <a:rPr lang="en-US" dirty="0"/>
            </a:br>
            <a:r>
              <a:rPr dirty="0"/>
              <a:t>(12:09 PM - 12:19 PM, (10 mins)</a:t>
            </a:r>
          </a:p>
        </p:txBody>
      </p:sp>
      <p:sp>
        <p:nvSpPr>
          <p:cNvPr id="3" name="Content Placeholder 2"/>
          <p:cNvSpPr>
            <a:spLocks noGrp="1"/>
          </p:cNvSpPr>
          <p:nvPr>
            <p:ph idx="1"/>
          </p:nvPr>
        </p:nvSpPr>
        <p:spPr/>
        <p:txBody>
          <a:bodyPr/>
          <a:lstStyle/>
          <a:p>
            <a:pPr lvl="1"/>
            <a:r>
              <a:rPr lang="en-US" dirty="0"/>
              <a:t>10-nodejs/01-Activities/07-Multiples/Solved/</a:t>
            </a:r>
            <a:r>
              <a:rPr lang="en-US" dirty="0" err="1"/>
              <a:t>multiple.js</a:t>
            </a:r>
            <a:endParaRPr lang="en-US" dirty="0"/>
          </a:p>
          <a:p>
            <a:pPr lvl="1"/>
            <a:endParaRPr lang="en-US" dirty="0"/>
          </a:p>
          <a:p>
            <a:pPr lvl="1"/>
            <a:r>
              <a:rPr lang="en-US" dirty="0"/>
              <a:t>Please do this at home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Day of the Week</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8" name="TextBox 7">
            <a:extLst>
              <a:ext uri="{FF2B5EF4-FFF2-40B4-BE49-F238E27FC236}">
                <a16:creationId xmlns:a16="http://schemas.microsoft.com/office/drawing/2014/main" id="{520F576D-6172-C34C-AFBD-C80DC5A64865}"/>
              </a:ext>
            </a:extLst>
          </p:cNvPr>
          <p:cNvSpPr txBox="1"/>
          <p:nvPr/>
        </p:nvSpPr>
        <p:spPr>
          <a:xfrm>
            <a:off x="467546" y="1224455"/>
            <a:ext cx="4619461" cy="4770537"/>
          </a:xfrm>
          <a:prstGeom prst="rect">
            <a:avLst/>
          </a:prstGeom>
          <a:noFill/>
        </p:spPr>
        <p:txBody>
          <a:bodyPr wrap="square" rtlCol="0">
            <a:spAutoFit/>
          </a:bodyPr>
          <a:lstStyle/>
          <a:p>
            <a:pPr marL="91440" lvl="1"/>
            <a:r>
              <a:rPr lang="en-US" sz="1600" dirty="0">
                <a:latin typeface="Courier"/>
              </a:rPr>
              <a:t>  </a:t>
            </a:r>
            <a:r>
              <a:rPr lang="en-US" sz="1600" b="1" dirty="0">
                <a:solidFill>
                  <a:srgbClr val="007020"/>
                </a:solidFill>
                <a:latin typeface="Courier"/>
              </a:rPr>
              <a:t>switch</a:t>
            </a:r>
            <a:r>
              <a:rPr lang="en-US" sz="1600" dirty="0">
                <a:latin typeface="Courier"/>
              </a:rPr>
              <a:t>(</a:t>
            </a:r>
            <a:r>
              <a:rPr lang="en-US" sz="1600" dirty="0" err="1">
                <a:latin typeface="Courier"/>
              </a:rPr>
              <a:t>dayNum</a:t>
            </a:r>
            <a:r>
              <a:rPr lang="en-US" sz="1600" dirty="0">
                <a:latin typeface="Courier"/>
              </a:rPr>
              <a:t>)</a:t>
            </a:r>
            <a:r>
              <a:rPr lang="en-US" sz="1600" dirty="0">
                <a:solidFill>
                  <a:srgbClr val="666666"/>
                </a:solidFill>
                <a:latin typeface="Courier"/>
              </a:rPr>
              <a:t>{</a:t>
            </a:r>
            <a:br>
              <a:rPr lang="en-US" sz="1600" dirty="0"/>
            </a:br>
            <a:r>
              <a:rPr lang="en-US" sz="1600" dirty="0">
                <a:latin typeface="Courier"/>
              </a:rPr>
              <a:t>    </a:t>
            </a:r>
            <a:r>
              <a:rPr lang="en-US" sz="1600" b="1" dirty="0">
                <a:solidFill>
                  <a:srgbClr val="007020"/>
                </a:solidFill>
                <a:latin typeface="Courier"/>
              </a:rPr>
              <a:t>case</a:t>
            </a:r>
            <a:r>
              <a:rPr lang="en-US" sz="1600" dirty="0">
                <a:latin typeface="Courier"/>
              </a:rPr>
              <a:t> </a:t>
            </a:r>
            <a:r>
              <a:rPr lang="en-US" sz="1600" dirty="0">
                <a:solidFill>
                  <a:srgbClr val="40A070"/>
                </a:solidFill>
                <a:latin typeface="Courier"/>
              </a:rPr>
              <a:t>1</a:t>
            </a:r>
            <a:r>
              <a:rPr lang="en-US" sz="1600" dirty="0">
                <a:solidFill>
                  <a:srgbClr val="666666"/>
                </a:solidFill>
                <a:latin typeface="Courier"/>
              </a:rPr>
              <a:t>:</a:t>
            </a:r>
            <a:r>
              <a:rPr lang="en-US" sz="1600" dirty="0">
                <a:latin typeface="Courier"/>
              </a:rPr>
              <a:t> </a:t>
            </a:r>
            <a:br>
              <a:rPr lang="en-US" sz="1600" dirty="0"/>
            </a:br>
            <a:r>
              <a:rPr lang="en-US" sz="1600" dirty="0">
                <a:latin typeface="Courier"/>
              </a:rPr>
              <a:t>      </a:t>
            </a:r>
            <a:r>
              <a:rPr lang="en-US" sz="1600" b="1" dirty="0">
                <a:solidFill>
                  <a:srgbClr val="007020"/>
                </a:solidFill>
                <a:latin typeface="Courier"/>
              </a:rPr>
              <a:t>return</a:t>
            </a:r>
            <a:r>
              <a:rPr lang="en-US" sz="1600" dirty="0">
                <a:latin typeface="Courier"/>
              </a:rPr>
              <a:t> </a:t>
            </a:r>
            <a:r>
              <a:rPr lang="en-US" sz="1600" dirty="0">
                <a:solidFill>
                  <a:srgbClr val="4070A0"/>
                </a:solidFill>
                <a:latin typeface="Courier"/>
              </a:rPr>
              <a:t>'Monday'</a:t>
            </a:r>
            <a:r>
              <a:rPr lang="en-US" sz="1600" dirty="0">
                <a:solidFill>
                  <a:srgbClr val="666666"/>
                </a:solidFill>
                <a:latin typeface="Courier"/>
              </a:rPr>
              <a:t>;</a:t>
            </a:r>
            <a:br>
              <a:rPr lang="en-US" sz="1600" dirty="0"/>
            </a:br>
            <a:r>
              <a:rPr lang="en-US" sz="1600" dirty="0">
                <a:latin typeface="Courier"/>
              </a:rPr>
              <a:t>    </a:t>
            </a:r>
            <a:r>
              <a:rPr lang="en-US" sz="1600" b="1" dirty="0">
                <a:solidFill>
                  <a:srgbClr val="007020"/>
                </a:solidFill>
                <a:latin typeface="Courier"/>
              </a:rPr>
              <a:t>case</a:t>
            </a:r>
            <a:r>
              <a:rPr lang="en-US" sz="1600" dirty="0">
                <a:latin typeface="Courier"/>
              </a:rPr>
              <a:t> </a:t>
            </a:r>
            <a:r>
              <a:rPr lang="en-US" sz="1600" dirty="0">
                <a:solidFill>
                  <a:srgbClr val="40A070"/>
                </a:solidFill>
                <a:latin typeface="Courier"/>
              </a:rPr>
              <a:t>2</a:t>
            </a:r>
            <a:r>
              <a:rPr lang="en-US" sz="1600" dirty="0">
                <a:solidFill>
                  <a:srgbClr val="666666"/>
                </a:solidFill>
                <a:latin typeface="Courier"/>
              </a:rPr>
              <a:t>:</a:t>
            </a:r>
            <a:r>
              <a:rPr lang="en-US" sz="1600" dirty="0">
                <a:latin typeface="Courier"/>
              </a:rPr>
              <a:t> </a:t>
            </a:r>
            <a:br>
              <a:rPr lang="en-US" sz="1600" dirty="0"/>
            </a:br>
            <a:r>
              <a:rPr lang="en-US" sz="1600" dirty="0">
                <a:latin typeface="Courier"/>
              </a:rPr>
              <a:t>      </a:t>
            </a:r>
            <a:r>
              <a:rPr lang="en-US" sz="1600" b="1" dirty="0">
                <a:solidFill>
                  <a:srgbClr val="007020"/>
                </a:solidFill>
                <a:latin typeface="Courier"/>
              </a:rPr>
              <a:t>return</a:t>
            </a:r>
            <a:r>
              <a:rPr lang="en-US" sz="1600" dirty="0">
                <a:latin typeface="Courier"/>
              </a:rPr>
              <a:t> </a:t>
            </a:r>
            <a:r>
              <a:rPr lang="en-US" sz="1600" dirty="0">
                <a:solidFill>
                  <a:srgbClr val="4070A0"/>
                </a:solidFill>
                <a:latin typeface="Courier"/>
              </a:rPr>
              <a:t>'Tuesday'</a:t>
            </a:r>
            <a:r>
              <a:rPr lang="en-US" sz="1600" dirty="0">
                <a:solidFill>
                  <a:srgbClr val="666666"/>
                </a:solidFill>
                <a:latin typeface="Courier"/>
              </a:rPr>
              <a:t>;</a:t>
            </a:r>
            <a:br>
              <a:rPr lang="en-US" sz="1600" dirty="0"/>
            </a:br>
            <a:r>
              <a:rPr lang="en-US" sz="1600" dirty="0">
                <a:latin typeface="Courier"/>
              </a:rPr>
              <a:t>    </a:t>
            </a:r>
            <a:r>
              <a:rPr lang="en-US" sz="1600" b="1" dirty="0">
                <a:solidFill>
                  <a:srgbClr val="007020"/>
                </a:solidFill>
                <a:latin typeface="Courier"/>
              </a:rPr>
              <a:t>case</a:t>
            </a:r>
            <a:r>
              <a:rPr lang="en-US" sz="1600" dirty="0">
                <a:latin typeface="Courier"/>
              </a:rPr>
              <a:t> </a:t>
            </a:r>
            <a:r>
              <a:rPr lang="en-US" sz="1600" dirty="0">
                <a:solidFill>
                  <a:srgbClr val="40A070"/>
                </a:solidFill>
                <a:latin typeface="Courier"/>
              </a:rPr>
              <a:t>3</a:t>
            </a:r>
            <a:r>
              <a:rPr lang="en-US" sz="1600" dirty="0">
                <a:solidFill>
                  <a:srgbClr val="666666"/>
                </a:solidFill>
                <a:latin typeface="Courier"/>
              </a:rPr>
              <a:t>:</a:t>
            </a:r>
            <a:r>
              <a:rPr lang="en-US" sz="1600" dirty="0">
                <a:latin typeface="Courier"/>
              </a:rPr>
              <a:t> </a:t>
            </a:r>
            <a:br>
              <a:rPr lang="en-US" sz="1600" dirty="0"/>
            </a:br>
            <a:r>
              <a:rPr lang="en-US" sz="1600" dirty="0">
                <a:latin typeface="Courier"/>
              </a:rPr>
              <a:t>      </a:t>
            </a:r>
            <a:r>
              <a:rPr lang="en-US" sz="1600" b="1" dirty="0">
                <a:solidFill>
                  <a:srgbClr val="007020"/>
                </a:solidFill>
                <a:latin typeface="Courier"/>
              </a:rPr>
              <a:t>return</a:t>
            </a:r>
            <a:r>
              <a:rPr lang="en-US" sz="1600" dirty="0">
                <a:latin typeface="Courier"/>
              </a:rPr>
              <a:t> </a:t>
            </a:r>
            <a:r>
              <a:rPr lang="en-US" sz="1600" dirty="0">
                <a:solidFill>
                  <a:srgbClr val="4070A0"/>
                </a:solidFill>
                <a:latin typeface="Courier"/>
              </a:rPr>
              <a:t>'Wednesday'</a:t>
            </a:r>
            <a:r>
              <a:rPr lang="en-US" sz="1600" dirty="0">
                <a:solidFill>
                  <a:srgbClr val="666666"/>
                </a:solidFill>
                <a:latin typeface="Courier"/>
              </a:rPr>
              <a:t>;</a:t>
            </a:r>
            <a:br>
              <a:rPr lang="en-US" sz="1600" dirty="0"/>
            </a:br>
            <a:r>
              <a:rPr lang="en-US" sz="1600" dirty="0">
                <a:latin typeface="Courier"/>
              </a:rPr>
              <a:t>    </a:t>
            </a:r>
            <a:r>
              <a:rPr lang="en-US" sz="1600" b="1" dirty="0">
                <a:solidFill>
                  <a:srgbClr val="007020"/>
                </a:solidFill>
                <a:latin typeface="Courier"/>
              </a:rPr>
              <a:t>case</a:t>
            </a:r>
            <a:r>
              <a:rPr lang="en-US" sz="1600" dirty="0">
                <a:latin typeface="Courier"/>
              </a:rPr>
              <a:t> </a:t>
            </a:r>
            <a:r>
              <a:rPr lang="en-US" sz="1600" dirty="0">
                <a:solidFill>
                  <a:srgbClr val="40A070"/>
                </a:solidFill>
                <a:latin typeface="Courier"/>
              </a:rPr>
              <a:t>4</a:t>
            </a:r>
            <a:r>
              <a:rPr lang="en-US" sz="1600" dirty="0">
                <a:solidFill>
                  <a:srgbClr val="666666"/>
                </a:solidFill>
                <a:latin typeface="Courier"/>
              </a:rPr>
              <a:t>:</a:t>
            </a:r>
            <a:r>
              <a:rPr lang="en-US" sz="1600" dirty="0">
                <a:latin typeface="Courier"/>
              </a:rPr>
              <a:t> </a:t>
            </a:r>
            <a:br>
              <a:rPr lang="en-US" sz="1600" dirty="0"/>
            </a:br>
            <a:r>
              <a:rPr lang="en-US" sz="1600" dirty="0">
                <a:latin typeface="Courier"/>
              </a:rPr>
              <a:t>      </a:t>
            </a:r>
            <a:r>
              <a:rPr lang="en-US" sz="1600" b="1" dirty="0">
                <a:solidFill>
                  <a:srgbClr val="007020"/>
                </a:solidFill>
                <a:latin typeface="Courier"/>
              </a:rPr>
              <a:t>return</a:t>
            </a:r>
            <a:r>
              <a:rPr lang="en-US" sz="1600" dirty="0">
                <a:latin typeface="Courier"/>
              </a:rPr>
              <a:t> </a:t>
            </a:r>
            <a:r>
              <a:rPr lang="en-US" sz="1600" dirty="0">
                <a:solidFill>
                  <a:srgbClr val="4070A0"/>
                </a:solidFill>
                <a:latin typeface="Courier"/>
              </a:rPr>
              <a:t>'Thursday'</a:t>
            </a:r>
            <a:r>
              <a:rPr lang="en-US" sz="1600" dirty="0">
                <a:solidFill>
                  <a:srgbClr val="666666"/>
                </a:solidFill>
                <a:latin typeface="Courier"/>
              </a:rPr>
              <a:t>;</a:t>
            </a:r>
            <a:br>
              <a:rPr lang="en-US" sz="1600" dirty="0"/>
            </a:br>
            <a:r>
              <a:rPr lang="en-US" sz="1600" dirty="0">
                <a:latin typeface="Courier"/>
              </a:rPr>
              <a:t>    </a:t>
            </a:r>
            <a:r>
              <a:rPr lang="en-US" sz="1600" b="1" dirty="0">
                <a:solidFill>
                  <a:srgbClr val="007020"/>
                </a:solidFill>
                <a:latin typeface="Courier"/>
              </a:rPr>
              <a:t>case</a:t>
            </a:r>
            <a:r>
              <a:rPr lang="en-US" sz="1600" dirty="0">
                <a:latin typeface="Courier"/>
              </a:rPr>
              <a:t> </a:t>
            </a:r>
            <a:r>
              <a:rPr lang="en-US" sz="1600" dirty="0">
                <a:solidFill>
                  <a:srgbClr val="40A070"/>
                </a:solidFill>
                <a:latin typeface="Courier"/>
              </a:rPr>
              <a:t>5</a:t>
            </a:r>
            <a:r>
              <a:rPr lang="en-US" sz="1600" dirty="0">
                <a:solidFill>
                  <a:srgbClr val="666666"/>
                </a:solidFill>
                <a:latin typeface="Courier"/>
              </a:rPr>
              <a:t>:</a:t>
            </a:r>
            <a:r>
              <a:rPr lang="en-US" sz="1600" dirty="0">
                <a:latin typeface="Courier"/>
              </a:rPr>
              <a:t> </a:t>
            </a:r>
            <a:br>
              <a:rPr lang="en-US" sz="1600" dirty="0"/>
            </a:br>
            <a:r>
              <a:rPr lang="en-US" sz="1600" dirty="0">
                <a:latin typeface="Courier"/>
              </a:rPr>
              <a:t>      </a:t>
            </a:r>
            <a:r>
              <a:rPr lang="en-US" sz="1600" b="1" dirty="0">
                <a:solidFill>
                  <a:srgbClr val="007020"/>
                </a:solidFill>
                <a:latin typeface="Courier"/>
              </a:rPr>
              <a:t>return</a:t>
            </a:r>
            <a:r>
              <a:rPr lang="en-US" sz="1600" dirty="0">
                <a:latin typeface="Courier"/>
              </a:rPr>
              <a:t> </a:t>
            </a:r>
            <a:r>
              <a:rPr lang="en-US" sz="1600" dirty="0">
                <a:solidFill>
                  <a:srgbClr val="4070A0"/>
                </a:solidFill>
                <a:latin typeface="Courier"/>
              </a:rPr>
              <a:t>'Friday'</a:t>
            </a:r>
            <a:r>
              <a:rPr lang="en-US" sz="1600" dirty="0">
                <a:solidFill>
                  <a:srgbClr val="666666"/>
                </a:solidFill>
                <a:latin typeface="Courier"/>
              </a:rPr>
              <a:t>;</a:t>
            </a:r>
            <a:br>
              <a:rPr lang="en-US" sz="1600" dirty="0"/>
            </a:br>
            <a:r>
              <a:rPr lang="en-US" sz="1600" dirty="0">
                <a:latin typeface="Courier"/>
              </a:rPr>
              <a:t>    </a:t>
            </a:r>
            <a:r>
              <a:rPr lang="en-US" sz="1600" b="1" dirty="0">
                <a:solidFill>
                  <a:srgbClr val="007020"/>
                </a:solidFill>
                <a:latin typeface="Courier"/>
              </a:rPr>
              <a:t>case</a:t>
            </a:r>
            <a:r>
              <a:rPr lang="en-US" sz="1600" dirty="0">
                <a:latin typeface="Courier"/>
              </a:rPr>
              <a:t> </a:t>
            </a:r>
            <a:r>
              <a:rPr lang="en-US" sz="1600" dirty="0">
                <a:solidFill>
                  <a:srgbClr val="40A070"/>
                </a:solidFill>
                <a:latin typeface="Courier"/>
              </a:rPr>
              <a:t>6</a:t>
            </a:r>
            <a:r>
              <a:rPr lang="en-US" sz="1600" dirty="0">
                <a:solidFill>
                  <a:srgbClr val="666666"/>
                </a:solidFill>
                <a:latin typeface="Courier"/>
              </a:rPr>
              <a:t>:</a:t>
            </a:r>
            <a:r>
              <a:rPr lang="en-US" sz="1600" dirty="0">
                <a:latin typeface="Courier"/>
              </a:rPr>
              <a:t> </a:t>
            </a:r>
            <a:br>
              <a:rPr lang="en-US" sz="1600" dirty="0"/>
            </a:br>
            <a:r>
              <a:rPr lang="en-US" sz="1600" dirty="0">
                <a:latin typeface="Courier"/>
              </a:rPr>
              <a:t>      </a:t>
            </a:r>
            <a:r>
              <a:rPr lang="en-US" sz="1600" b="1" dirty="0">
                <a:solidFill>
                  <a:srgbClr val="007020"/>
                </a:solidFill>
                <a:latin typeface="Courier"/>
              </a:rPr>
              <a:t>return</a:t>
            </a:r>
            <a:r>
              <a:rPr lang="en-US" sz="1600" dirty="0">
                <a:latin typeface="Courier"/>
              </a:rPr>
              <a:t> </a:t>
            </a:r>
            <a:r>
              <a:rPr lang="en-US" sz="1600" dirty="0">
                <a:solidFill>
                  <a:srgbClr val="4070A0"/>
                </a:solidFill>
                <a:latin typeface="Courier"/>
              </a:rPr>
              <a:t>'Saturday'</a:t>
            </a:r>
            <a:r>
              <a:rPr lang="en-US" sz="1600" dirty="0">
                <a:solidFill>
                  <a:srgbClr val="666666"/>
                </a:solidFill>
                <a:latin typeface="Courier"/>
              </a:rPr>
              <a:t>;</a:t>
            </a:r>
            <a:br>
              <a:rPr lang="en-US" sz="1600" dirty="0"/>
            </a:br>
            <a:r>
              <a:rPr lang="en-US" sz="1600" dirty="0">
                <a:latin typeface="Courier"/>
              </a:rPr>
              <a:t>    </a:t>
            </a:r>
            <a:r>
              <a:rPr lang="en-US" sz="1600" b="1" dirty="0">
                <a:solidFill>
                  <a:srgbClr val="007020"/>
                </a:solidFill>
                <a:latin typeface="Courier"/>
              </a:rPr>
              <a:t>case</a:t>
            </a:r>
            <a:r>
              <a:rPr lang="en-US" sz="1600" dirty="0">
                <a:latin typeface="Courier"/>
              </a:rPr>
              <a:t> </a:t>
            </a:r>
            <a:r>
              <a:rPr lang="en-US" sz="1600" dirty="0">
                <a:solidFill>
                  <a:srgbClr val="40A070"/>
                </a:solidFill>
                <a:latin typeface="Courier"/>
              </a:rPr>
              <a:t>7</a:t>
            </a:r>
            <a:r>
              <a:rPr lang="en-US" sz="1600" dirty="0">
                <a:solidFill>
                  <a:srgbClr val="666666"/>
                </a:solidFill>
                <a:latin typeface="Courier"/>
              </a:rPr>
              <a:t>:</a:t>
            </a:r>
            <a:r>
              <a:rPr lang="en-US" sz="1600" dirty="0">
                <a:latin typeface="Courier"/>
              </a:rPr>
              <a:t> </a:t>
            </a:r>
            <a:br>
              <a:rPr lang="en-US" sz="1600" dirty="0"/>
            </a:br>
            <a:r>
              <a:rPr lang="en-US" sz="1600" dirty="0">
                <a:latin typeface="Courier"/>
              </a:rPr>
              <a:t>      </a:t>
            </a:r>
            <a:r>
              <a:rPr lang="en-US" sz="1600" b="1" dirty="0">
                <a:solidFill>
                  <a:srgbClr val="007020"/>
                </a:solidFill>
                <a:latin typeface="Courier"/>
              </a:rPr>
              <a:t>return</a:t>
            </a:r>
            <a:r>
              <a:rPr lang="en-US" sz="1600" dirty="0">
                <a:latin typeface="Courier"/>
              </a:rPr>
              <a:t> </a:t>
            </a:r>
            <a:r>
              <a:rPr lang="en-US" sz="1600" dirty="0">
                <a:solidFill>
                  <a:srgbClr val="4070A0"/>
                </a:solidFill>
                <a:latin typeface="Courier"/>
              </a:rPr>
              <a:t>'Sunday'</a:t>
            </a:r>
            <a:r>
              <a:rPr lang="en-US" sz="1600" dirty="0">
                <a:solidFill>
                  <a:srgbClr val="666666"/>
                </a:solidFill>
                <a:latin typeface="Courier"/>
              </a:rPr>
              <a:t>;</a:t>
            </a:r>
            <a:br>
              <a:rPr lang="en-US" sz="1600" dirty="0"/>
            </a:br>
            <a:r>
              <a:rPr lang="en-US" sz="1600" dirty="0">
                <a:latin typeface="Courier"/>
              </a:rPr>
              <a:t>    </a:t>
            </a:r>
            <a:r>
              <a:rPr lang="en-US" sz="1600" b="1" dirty="0">
                <a:solidFill>
                  <a:srgbClr val="007020"/>
                </a:solidFill>
                <a:latin typeface="Courier"/>
              </a:rPr>
              <a:t>default</a:t>
            </a:r>
            <a:r>
              <a:rPr lang="en-US" sz="1600" dirty="0">
                <a:solidFill>
                  <a:srgbClr val="666666"/>
                </a:solidFill>
                <a:latin typeface="Courier"/>
              </a:rPr>
              <a:t>:</a:t>
            </a:r>
            <a:r>
              <a:rPr lang="en-US" sz="1600" dirty="0">
                <a:latin typeface="Courier"/>
              </a:rPr>
              <a:t> </a:t>
            </a:r>
            <a:br>
              <a:rPr lang="en-US" sz="1600" dirty="0"/>
            </a:br>
            <a:r>
              <a:rPr lang="en-US" sz="1600" dirty="0">
                <a:latin typeface="Courier"/>
              </a:rPr>
              <a:t>      </a:t>
            </a:r>
            <a:r>
              <a:rPr lang="en-US" sz="1600" b="1" dirty="0">
                <a:solidFill>
                  <a:srgbClr val="007020"/>
                </a:solidFill>
                <a:latin typeface="Courier"/>
              </a:rPr>
              <a:t>return</a:t>
            </a:r>
            <a:r>
              <a:rPr lang="en-US" sz="1600" dirty="0">
                <a:latin typeface="Courier"/>
              </a:rPr>
              <a:t> </a:t>
            </a:r>
            <a:r>
              <a:rPr lang="en-US" sz="1600" b="1" dirty="0">
                <a:solidFill>
                  <a:srgbClr val="007020"/>
                </a:solidFill>
                <a:latin typeface="Courier"/>
              </a:rPr>
              <a:t>undefined</a:t>
            </a:r>
            <a:r>
              <a:rPr lang="en-US" sz="1600" dirty="0">
                <a:solidFill>
                  <a:srgbClr val="666666"/>
                </a:solidFill>
                <a:latin typeface="Courier"/>
              </a:rPr>
              <a:t>;</a:t>
            </a:r>
            <a:br>
              <a:rPr lang="en-US" sz="1600" dirty="0"/>
            </a:br>
            <a:r>
              <a:rPr lang="en-US" sz="1600" dirty="0">
                <a:latin typeface="Courier"/>
              </a:rPr>
              <a:t>  </a:t>
            </a:r>
            <a:r>
              <a:rPr lang="en-US" sz="1600" dirty="0">
                <a:solidFill>
                  <a:srgbClr val="666666"/>
                </a:solidFill>
                <a:latin typeface="Courier"/>
              </a:rPr>
              <a:t>}</a:t>
            </a:r>
            <a:br>
              <a:rPr lang="en-US" sz="1600" dirty="0"/>
            </a:br>
            <a:r>
              <a:rPr lang="en-US" sz="1600" dirty="0">
                <a:solidFill>
                  <a:srgbClr val="666666"/>
                </a:solidFill>
                <a:latin typeface="Courier"/>
              </a:rPr>
              <a:t>}</a:t>
            </a:r>
          </a:p>
        </p:txBody>
      </p:sp>
      <p:sp>
        <p:nvSpPr>
          <p:cNvPr id="3" name="TextBox 2">
            <a:extLst>
              <a:ext uri="{FF2B5EF4-FFF2-40B4-BE49-F238E27FC236}">
                <a16:creationId xmlns:a16="http://schemas.microsoft.com/office/drawing/2014/main" id="{85112903-2E94-8D44-B391-0FB402634DEF}"/>
              </a:ext>
            </a:extLst>
          </p:cNvPr>
          <p:cNvSpPr txBox="1"/>
          <p:nvPr/>
        </p:nvSpPr>
        <p:spPr>
          <a:xfrm>
            <a:off x="5465379" y="1334814"/>
            <a:ext cx="6259075" cy="2523768"/>
          </a:xfrm>
          <a:prstGeom prst="rect">
            <a:avLst/>
          </a:prstGeom>
          <a:noFill/>
        </p:spPr>
        <p:txBody>
          <a:bodyPr wrap="square" rtlCol="0">
            <a:spAutoFit/>
          </a:bodyPr>
          <a:lstStyle/>
          <a:p>
            <a:r>
              <a:rPr lang="en-US" sz="2000" dirty="0"/>
              <a:t>Switch Statements:</a:t>
            </a:r>
          </a:p>
          <a:p>
            <a:pPr marL="285750" indent="-285750">
              <a:buFontTx/>
              <a:buChar char="-"/>
            </a:pPr>
            <a:r>
              <a:rPr lang="en-US" sz="2000" dirty="0"/>
              <a:t>Syntax </a:t>
            </a:r>
          </a:p>
          <a:p>
            <a:pPr marL="285750" indent="-285750">
              <a:buFontTx/>
              <a:buChar char="-"/>
            </a:pPr>
            <a:r>
              <a:rPr lang="en-US" sz="2000" dirty="0"/>
              <a:t>Clean and readable - compared to an if/else.</a:t>
            </a:r>
          </a:p>
          <a:p>
            <a:pPr marL="285750" indent="-285750">
              <a:buFontTx/>
              <a:buChar char="-"/>
            </a:pPr>
            <a:r>
              <a:rPr lang="en-US" sz="2000" dirty="0"/>
              <a:t>Switch statements are more efficient than if/else statements </a:t>
            </a:r>
          </a:p>
          <a:p>
            <a:pPr marL="285750" indent="-285750">
              <a:buFontTx/>
              <a:buChar char="-"/>
            </a:pPr>
            <a:r>
              <a:rPr lang="en-US" sz="2000" dirty="0"/>
              <a:t>These performance advantages increase with the number of conditions.</a:t>
            </a:r>
          </a:p>
          <a:p>
            <a:endParaRPr lang="en-US" dirty="0"/>
          </a:p>
        </p:txBody>
      </p:sp>
    </p:spTree>
    <p:extLst>
      <p:ext uri="{BB962C8B-B14F-4D97-AF65-F5344CB8AC3E}">
        <p14:creationId xmlns:p14="http://schemas.microsoft.com/office/powerpoint/2010/main" val="3460688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93405"/>
            <a:ext cx="9603275" cy="1460349"/>
          </a:xfrm>
        </p:spPr>
        <p:txBody>
          <a:bodyPr>
            <a:normAutofit/>
          </a:bodyPr>
          <a:lstStyle/>
          <a:p>
            <a:pPr marL="0" lvl="0" indent="0">
              <a:buNone/>
            </a:pPr>
            <a:r>
              <a:rPr dirty="0"/>
              <a:t>16. Instructor Do: </a:t>
            </a:r>
            <a:br>
              <a:rPr lang="en-US" dirty="0"/>
            </a:br>
            <a:r>
              <a:rPr dirty="0"/>
              <a:t>Modularization Using Require/Exports </a:t>
            </a:r>
            <a:br>
              <a:rPr lang="en-US" dirty="0"/>
            </a:br>
            <a:r>
              <a:rPr dirty="0"/>
              <a:t>(12:24 PM - 12:39 PM, (15 mins)</a:t>
            </a:r>
          </a:p>
        </p:txBody>
      </p:sp>
      <p:sp>
        <p:nvSpPr>
          <p:cNvPr id="3" name="Content Placeholder 2"/>
          <p:cNvSpPr>
            <a:spLocks noGrp="1"/>
          </p:cNvSpPr>
          <p:nvPr>
            <p:ph idx="1"/>
          </p:nvPr>
        </p:nvSpPr>
        <p:spPr/>
        <p:txBody>
          <a:bodyPr>
            <a:normAutofit/>
          </a:bodyPr>
          <a:lstStyle/>
          <a:p>
            <a:pPr lvl="1"/>
            <a:r>
              <a:rPr lang="en-US" dirty="0"/>
              <a:t>10-nodejs/01-Activities/08-Modularization – </a:t>
            </a:r>
            <a:r>
              <a:rPr lang="en-US" dirty="0" err="1"/>
              <a:t>ess.js</a:t>
            </a:r>
            <a:endParaRPr lang="en-US" dirty="0"/>
          </a:p>
          <a:p>
            <a:pPr lvl="1"/>
            <a:r>
              <a:rPr lang="en-US" dirty="0"/>
              <a:t>NOTE: </a:t>
            </a:r>
            <a:r>
              <a:rPr dirty="0"/>
              <a:t>keyword </a:t>
            </a:r>
            <a:r>
              <a:rPr sz="1800" dirty="0" err="1">
                <a:latin typeface="Courier"/>
              </a:rPr>
              <a:t>module.exports</a:t>
            </a:r>
            <a:r>
              <a:rPr dirty="0"/>
              <a:t>. </a:t>
            </a:r>
            <a:endParaRPr lang="en-US" dirty="0"/>
          </a:p>
          <a:p>
            <a:pPr lvl="1"/>
            <a:r>
              <a:rPr sz="1800" dirty="0" err="1">
                <a:latin typeface="Courier"/>
              </a:rPr>
              <a:t>module.exports</a:t>
            </a:r>
            <a:r>
              <a:rPr dirty="0"/>
              <a:t> is a special object that is included in every </a:t>
            </a:r>
            <a:r>
              <a:rPr dirty="0" err="1"/>
              <a:t>js</a:t>
            </a:r>
            <a:r>
              <a:rPr dirty="0"/>
              <a:t> file in node by default. </a:t>
            </a:r>
            <a:endParaRPr lang="en-US" dirty="0"/>
          </a:p>
          <a:p>
            <a:pPr lvl="1"/>
            <a:r>
              <a:rPr dirty="0"/>
              <a:t>It allows us to export data from one file and import it into another using the keyword </a:t>
            </a:r>
            <a:r>
              <a:rPr sz="1800" dirty="0">
                <a:latin typeface="Courier"/>
              </a:rPr>
              <a:t>require</a:t>
            </a:r>
            <a:r>
              <a:rPr dirty="0"/>
              <a:t>. </a:t>
            </a:r>
            <a:endParaRPr lang="en-US" dirty="0"/>
          </a:p>
          <a:p>
            <a:pPr lvl="1"/>
            <a:r>
              <a:rPr lang="en-US" dirty="0"/>
              <a:t>W</a:t>
            </a:r>
            <a:r>
              <a:rPr dirty="0"/>
              <a:t>e are adding </a:t>
            </a:r>
            <a:r>
              <a:rPr sz="1800" dirty="0">
                <a:latin typeface="Courier"/>
              </a:rPr>
              <a:t>essentials</a:t>
            </a:r>
            <a:r>
              <a:rPr dirty="0"/>
              <a:t> and </a:t>
            </a:r>
            <a:r>
              <a:rPr sz="1800" dirty="0" err="1">
                <a:latin typeface="Courier"/>
              </a:rPr>
              <a:t>niceToHaves</a:t>
            </a:r>
            <a:r>
              <a:rPr dirty="0"/>
              <a:t> to </a:t>
            </a:r>
            <a:r>
              <a:rPr sz="1800" dirty="0" err="1">
                <a:latin typeface="Courier"/>
              </a:rPr>
              <a:t>module.exports</a:t>
            </a:r>
            <a:r>
              <a:rPr dirty="0"/>
              <a:t> but not </a:t>
            </a:r>
            <a:r>
              <a:rPr sz="1800" dirty="0">
                <a:latin typeface="Courier"/>
              </a:rPr>
              <a:t>nonessentials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062"/>
            <a:ext cx="9603275" cy="1460349"/>
          </a:xfrm>
        </p:spPr>
        <p:txBody>
          <a:bodyPr>
            <a:normAutofit/>
          </a:bodyPr>
          <a:lstStyle/>
          <a:p>
            <a:pPr marL="0" lvl="0" indent="0">
              <a:buNone/>
            </a:pPr>
            <a:r>
              <a:rPr dirty="0"/>
              <a:t>16. Instructor Do: </a:t>
            </a:r>
            <a:br>
              <a:rPr lang="en-US" dirty="0"/>
            </a:br>
            <a:r>
              <a:rPr dirty="0"/>
              <a:t>Modularization Using Require/Exports </a:t>
            </a:r>
            <a:br>
              <a:rPr lang="en-US" dirty="0"/>
            </a:br>
            <a:r>
              <a:rPr dirty="0"/>
              <a:t>(12:24 PM - 12:39 PM, (15 mins)</a:t>
            </a:r>
          </a:p>
        </p:txBody>
      </p:sp>
      <p:sp>
        <p:nvSpPr>
          <p:cNvPr id="3" name="Content Placeholder 2"/>
          <p:cNvSpPr>
            <a:spLocks noGrp="1"/>
          </p:cNvSpPr>
          <p:nvPr>
            <p:ph idx="1"/>
          </p:nvPr>
        </p:nvSpPr>
        <p:spPr>
          <a:xfrm>
            <a:off x="1451579" y="1591412"/>
            <a:ext cx="9603275" cy="4405352"/>
          </a:xfrm>
        </p:spPr>
        <p:txBody>
          <a:bodyPr>
            <a:normAutofit fontScale="92500" lnSpcReduction="10000"/>
          </a:bodyPr>
          <a:lstStyle/>
          <a:p>
            <a:pPr marL="45720" lvl="1"/>
            <a:r>
              <a:rPr lang="en-US" dirty="0"/>
              <a:t>10-nodejs/01-Activities/08-Modularization – </a:t>
            </a:r>
            <a:r>
              <a:rPr lang="en-US" dirty="0" err="1"/>
              <a:t>run.js</a:t>
            </a:r>
            <a:endParaRPr lang="en-US" dirty="0"/>
          </a:p>
          <a:p>
            <a:pPr marL="45720" lvl="1"/>
            <a:r>
              <a:rPr dirty="0"/>
              <a:t>Then open the file </a:t>
            </a:r>
            <a:r>
              <a:rPr sz="1800" dirty="0" err="1">
                <a:latin typeface="Courier"/>
              </a:rPr>
              <a:t>run.js</a:t>
            </a:r>
            <a:r>
              <a:rPr dirty="0"/>
              <a:t>. </a:t>
            </a:r>
            <a:endParaRPr lang="en-US" dirty="0"/>
          </a:p>
          <a:p>
            <a:pPr marL="45720" lvl="1"/>
            <a:r>
              <a:rPr lang="en-US" dirty="0"/>
              <a:t>S</a:t>
            </a:r>
            <a:r>
              <a:rPr dirty="0"/>
              <a:t>tudents try to glean the key aspects of this file.</a:t>
            </a:r>
          </a:p>
          <a:p>
            <a:pPr marL="45720" lvl="1"/>
            <a:r>
              <a:rPr lang="en-US" dirty="0"/>
              <a:t>$</a:t>
            </a:r>
            <a:r>
              <a:rPr dirty="0"/>
              <a:t> </a:t>
            </a:r>
            <a:r>
              <a:rPr sz="1800" dirty="0">
                <a:latin typeface="Courier"/>
              </a:rPr>
              <a:t>node </a:t>
            </a:r>
            <a:r>
              <a:rPr sz="1800" dirty="0" err="1">
                <a:latin typeface="Courier"/>
              </a:rPr>
              <a:t>run.js</a:t>
            </a:r>
            <a:r>
              <a:rPr dirty="0"/>
              <a:t>. </a:t>
            </a:r>
            <a:endParaRPr lang="en-US" dirty="0"/>
          </a:p>
          <a:p>
            <a:pPr marL="45720" lvl="1"/>
            <a:r>
              <a:rPr lang="en-US" dirty="0"/>
              <a:t>NOTE:</a:t>
            </a:r>
            <a:r>
              <a:rPr dirty="0"/>
              <a:t> we were able to access the </a:t>
            </a:r>
            <a:r>
              <a:rPr sz="1800" dirty="0">
                <a:latin typeface="Courier"/>
              </a:rPr>
              <a:t>essentials</a:t>
            </a:r>
            <a:r>
              <a:rPr dirty="0"/>
              <a:t> and </a:t>
            </a:r>
            <a:r>
              <a:rPr sz="1800" dirty="0">
                <a:latin typeface="Courier"/>
              </a:rPr>
              <a:t>nice-to-have's</a:t>
            </a:r>
            <a:r>
              <a:rPr dirty="0"/>
              <a:t> but not the </a:t>
            </a:r>
            <a:r>
              <a:rPr sz="1800" dirty="0">
                <a:latin typeface="Courier"/>
              </a:rPr>
              <a:t>nonessentials</a:t>
            </a:r>
            <a:r>
              <a:rPr dirty="0"/>
              <a:t>.</a:t>
            </a:r>
          </a:p>
          <a:p>
            <a:pPr marL="45720" lvl="1"/>
            <a:r>
              <a:rPr dirty="0"/>
              <a:t>We’re using </a:t>
            </a:r>
            <a:r>
              <a:rPr sz="2000" dirty="0">
                <a:latin typeface="Courier"/>
              </a:rPr>
              <a:t>require</a:t>
            </a:r>
            <a:r>
              <a:rPr dirty="0"/>
              <a:t> which effectively takes </a:t>
            </a:r>
            <a:r>
              <a:rPr sz="2000" dirty="0" err="1">
                <a:latin typeface="Courier"/>
              </a:rPr>
              <a:t>module.exports</a:t>
            </a:r>
            <a:r>
              <a:rPr dirty="0"/>
              <a:t> from the other file and makes it accessible here.</a:t>
            </a:r>
          </a:p>
          <a:p>
            <a:pPr marL="45720" lvl="1"/>
            <a:r>
              <a:rPr dirty="0"/>
              <a:t>We’re using references to sub-objects within the exported content.</a:t>
            </a:r>
          </a:p>
          <a:p>
            <a:pPr marL="45720" lvl="1"/>
            <a:r>
              <a:rPr dirty="0"/>
              <a:t>We cannot access the properties that were not exported in </a:t>
            </a:r>
            <a:r>
              <a:rPr sz="2000" dirty="0" err="1">
                <a:latin typeface="Courier"/>
              </a:rPr>
              <a:t>ess.js</a:t>
            </a:r>
            <a:r>
              <a:rPr dirty="0"/>
              <a:t> (e.g. nonessentials).</a:t>
            </a:r>
          </a:p>
          <a:p>
            <a:pPr marL="45720" lvl="1"/>
            <a:r>
              <a:rPr lang="en-US" dirty="0"/>
              <a:t>T</a:t>
            </a:r>
            <a:r>
              <a:rPr dirty="0"/>
              <a:t>his concept of </a:t>
            </a:r>
            <a:r>
              <a:rPr sz="1800" dirty="0">
                <a:latin typeface="Courier"/>
              </a:rPr>
              <a:t>require</a:t>
            </a:r>
            <a:r>
              <a:rPr dirty="0"/>
              <a:t> and </a:t>
            </a:r>
            <a:r>
              <a:rPr sz="1800" dirty="0" err="1">
                <a:latin typeface="Courier"/>
              </a:rPr>
              <a:t>module.exports</a:t>
            </a:r>
            <a:r>
              <a:rPr dirty="0"/>
              <a:t> will be used repeatedly in later chapters, </a:t>
            </a:r>
            <a:endParaRPr lang="en-US" dirty="0"/>
          </a:p>
          <a:p>
            <a:pPr marL="45720" lvl="1"/>
            <a:r>
              <a:rPr dirty="0"/>
              <a:t>so it is worth understanding at a high level now.</a:t>
            </a:r>
          </a:p>
        </p:txBody>
      </p:sp>
    </p:spTree>
    <p:extLst>
      <p:ext uri="{BB962C8B-B14F-4D97-AF65-F5344CB8AC3E}">
        <p14:creationId xmlns:p14="http://schemas.microsoft.com/office/powerpoint/2010/main" val="3369804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52893"/>
            <a:ext cx="9603275" cy="1300861"/>
          </a:xfrm>
        </p:spPr>
        <p:txBody>
          <a:bodyPr>
            <a:normAutofit fontScale="90000"/>
          </a:bodyPr>
          <a:lstStyle/>
          <a:p>
            <a:pPr marL="0" lvl="0" indent="0">
              <a:buNone/>
            </a:pPr>
            <a:r>
              <a:rPr dirty="0"/>
              <a:t>17. Partners Do: </a:t>
            </a:r>
            <a:br>
              <a:rPr lang="en-US" dirty="0"/>
            </a:br>
            <a:r>
              <a:rPr dirty="0" err="1"/>
              <a:t>Bands.js</a:t>
            </a:r>
            <a:r>
              <a:rPr dirty="0"/>
              <a:t> Activity </a:t>
            </a:r>
            <a:br>
              <a:rPr lang="en-US" dirty="0"/>
            </a:br>
            <a:r>
              <a:rPr dirty="0"/>
              <a:t>(12:39 PM - 12:54 PM, (15 mins)</a:t>
            </a:r>
          </a:p>
        </p:txBody>
      </p:sp>
      <p:sp>
        <p:nvSpPr>
          <p:cNvPr id="3" name="Content Placeholder 2"/>
          <p:cNvSpPr>
            <a:spLocks noGrp="1"/>
          </p:cNvSpPr>
          <p:nvPr>
            <p:ph idx="1"/>
          </p:nvPr>
        </p:nvSpPr>
        <p:spPr/>
        <p:txBody>
          <a:bodyPr>
            <a:normAutofit fontScale="92500" lnSpcReduction="20000"/>
          </a:bodyPr>
          <a:lstStyle/>
          <a:p>
            <a:pPr lvl="1"/>
            <a:r>
              <a:rPr lang="en-US" dirty="0"/>
              <a:t>10-nodejs/01-Activities/09-Bands</a:t>
            </a:r>
          </a:p>
          <a:p>
            <a:pPr lvl="1"/>
            <a:r>
              <a:rPr dirty="0"/>
              <a:t>Make a JavaScript file called </a:t>
            </a:r>
            <a:r>
              <a:rPr dirty="0" err="1"/>
              <a:t>bands.js</a:t>
            </a:r>
            <a:r>
              <a:rPr dirty="0"/>
              <a:t> that exports an object of music genres and bands like this:</a:t>
            </a:r>
          </a:p>
          <a:p>
            <a:pPr marL="1270000" lvl="0" indent="0">
              <a:buNone/>
            </a:pPr>
            <a:r>
              <a:rPr lang="en-US" sz="1800" dirty="0">
                <a:solidFill>
                  <a:srgbClr val="666666"/>
                </a:solidFill>
                <a:latin typeface="Courier"/>
              </a:rPr>
              <a:t>{</a:t>
            </a:r>
            <a:r>
              <a:rPr sz="1800" dirty="0">
                <a:solidFill>
                  <a:srgbClr val="902000"/>
                </a:solidFill>
                <a:latin typeface="Courier"/>
              </a:rPr>
              <a:t>punk</a:t>
            </a:r>
            <a:r>
              <a:rPr sz="1800" dirty="0">
                <a:solidFill>
                  <a:srgbClr val="666666"/>
                </a:solidFill>
                <a:latin typeface="Courier"/>
              </a:rPr>
              <a:t>:</a:t>
            </a:r>
            <a:r>
              <a:rPr sz="1800" dirty="0">
                <a:latin typeface="Courier"/>
              </a:rPr>
              <a:t> </a:t>
            </a:r>
            <a:r>
              <a:rPr sz="1800" dirty="0">
                <a:solidFill>
                  <a:srgbClr val="4070A0"/>
                </a:solidFill>
                <a:latin typeface="Courier"/>
              </a:rPr>
              <a:t>'Green Day'</a:t>
            </a:r>
            <a:r>
              <a:rPr sz="1800" dirty="0">
                <a:solidFill>
                  <a:srgbClr val="666666"/>
                </a:solidFill>
                <a:latin typeface="Courier"/>
              </a:rPr>
              <a:t>,</a:t>
            </a:r>
            <a:r>
              <a:rPr lang="en-US" sz="1800" dirty="0">
                <a:solidFill>
                  <a:srgbClr val="666666"/>
                </a:solidFill>
                <a:latin typeface="Courier"/>
              </a:rPr>
              <a:t> </a:t>
            </a:r>
            <a:r>
              <a:rPr sz="1800" dirty="0">
                <a:solidFill>
                  <a:srgbClr val="902000"/>
                </a:solidFill>
                <a:latin typeface="Courier"/>
              </a:rPr>
              <a:t>rap</a:t>
            </a:r>
            <a:r>
              <a:rPr sz="1800" dirty="0">
                <a:solidFill>
                  <a:srgbClr val="666666"/>
                </a:solidFill>
                <a:latin typeface="Courier"/>
              </a:rPr>
              <a:t>:</a:t>
            </a:r>
            <a:r>
              <a:rPr sz="1800" dirty="0">
                <a:latin typeface="Courier"/>
              </a:rPr>
              <a:t> </a:t>
            </a:r>
            <a:r>
              <a:rPr sz="1800" dirty="0">
                <a:solidFill>
                  <a:srgbClr val="4070A0"/>
                </a:solidFill>
                <a:latin typeface="Courier"/>
              </a:rPr>
              <a:t>'Run DMC'</a:t>
            </a:r>
            <a:r>
              <a:rPr sz="1800" dirty="0">
                <a:solidFill>
                  <a:srgbClr val="666666"/>
                </a:solidFill>
                <a:latin typeface="Courier"/>
              </a:rPr>
              <a:t>,</a:t>
            </a:r>
            <a:r>
              <a:rPr lang="en-US" sz="1800" dirty="0">
                <a:solidFill>
                  <a:srgbClr val="666666"/>
                </a:solidFill>
                <a:latin typeface="Courier"/>
              </a:rPr>
              <a:t> </a:t>
            </a:r>
            <a:r>
              <a:rPr sz="1800" dirty="0">
                <a:solidFill>
                  <a:srgbClr val="902000"/>
                </a:solidFill>
                <a:latin typeface="Courier"/>
              </a:rPr>
              <a:t>classic</a:t>
            </a:r>
            <a:r>
              <a:rPr sz="1800" dirty="0">
                <a:solidFill>
                  <a:srgbClr val="666666"/>
                </a:solidFill>
                <a:latin typeface="Courier"/>
              </a:rPr>
              <a:t>:</a:t>
            </a:r>
            <a:r>
              <a:rPr sz="1800" dirty="0">
                <a:latin typeface="Courier"/>
              </a:rPr>
              <a:t> </a:t>
            </a:r>
            <a:r>
              <a:rPr sz="1800" dirty="0">
                <a:solidFill>
                  <a:srgbClr val="4070A0"/>
                </a:solidFill>
                <a:latin typeface="Courier"/>
              </a:rPr>
              <a:t>'Led Zeppelin'</a:t>
            </a:r>
            <a:r>
              <a:rPr sz="1800" dirty="0">
                <a:solidFill>
                  <a:srgbClr val="666666"/>
                </a:solidFill>
                <a:latin typeface="Courier"/>
              </a:rPr>
              <a:t>}</a:t>
            </a:r>
          </a:p>
          <a:p>
            <a:pPr lvl="1"/>
            <a:r>
              <a:rPr dirty="0"/>
              <a:t>Require this JavaScript file in </a:t>
            </a:r>
            <a:r>
              <a:rPr dirty="0" err="1"/>
              <a:t>run.js</a:t>
            </a:r>
            <a:r>
              <a:rPr dirty="0"/>
              <a:t>, loop over the values, and </a:t>
            </a:r>
            <a:r>
              <a:rPr dirty="0" err="1"/>
              <a:t>console.log</a:t>
            </a:r>
            <a:r>
              <a:rPr dirty="0"/>
              <a:t> them.</a:t>
            </a:r>
          </a:p>
          <a:p>
            <a:pPr lvl="1"/>
            <a:r>
              <a:rPr dirty="0"/>
              <a:t>Make sure the program runs properly when entered into the terminal like this:</a:t>
            </a:r>
            <a:endParaRPr lang="en-US" dirty="0"/>
          </a:p>
          <a:p>
            <a:pPr lvl="1"/>
            <a:r>
              <a:rPr sz="1800" dirty="0">
                <a:latin typeface="Courier"/>
              </a:rPr>
              <a:t>node </a:t>
            </a:r>
            <a:r>
              <a:rPr sz="1800" dirty="0" err="1">
                <a:latin typeface="Courier"/>
              </a:rPr>
              <a:t>run.js</a:t>
            </a:r>
            <a:endParaRPr lang="en-US" sz="1800" dirty="0">
              <a:latin typeface="Courier"/>
            </a:endParaRPr>
          </a:p>
          <a:p>
            <a:pPr lvl="1"/>
            <a:r>
              <a:rPr dirty="0"/>
              <a:t>And that the output looks something like the below:</a:t>
            </a:r>
          </a:p>
          <a:p>
            <a:pPr marL="1270000" lvl="0" indent="0">
              <a:buNone/>
            </a:pPr>
            <a:r>
              <a:rPr sz="1800" dirty="0">
                <a:latin typeface="Courier"/>
              </a:rPr>
              <a:t>A punk band is Green Day</a:t>
            </a:r>
            <a:br>
              <a:rPr dirty="0"/>
            </a:br>
            <a:r>
              <a:rPr sz="1800" dirty="0">
                <a:latin typeface="Courier"/>
              </a:rPr>
              <a:t>A rap band is Run DMC</a:t>
            </a:r>
            <a:br>
              <a:rPr dirty="0"/>
            </a:br>
            <a:r>
              <a:rPr sz="1800" dirty="0">
                <a:latin typeface="Courier"/>
              </a:rPr>
              <a:t>A classic band is Led Zeppelin</a:t>
            </a:r>
            <a:endParaRPr lang="en-US" sz="1800" dirty="0">
              <a:latin typeface="Courie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18977"/>
            <a:ext cx="9603275" cy="1534777"/>
          </a:xfrm>
        </p:spPr>
        <p:txBody>
          <a:bodyPr>
            <a:normAutofit/>
          </a:bodyPr>
          <a:lstStyle/>
          <a:p>
            <a:pPr marL="0" lvl="0" indent="0">
              <a:buNone/>
            </a:pPr>
            <a:r>
              <a:rPr dirty="0"/>
              <a:t>18. Instructor Do: </a:t>
            </a:r>
            <a:br>
              <a:rPr lang="en-US" dirty="0"/>
            </a:br>
            <a:r>
              <a:rPr dirty="0"/>
              <a:t>Review </a:t>
            </a:r>
            <a:r>
              <a:rPr dirty="0" err="1"/>
              <a:t>Bands.js</a:t>
            </a:r>
            <a:r>
              <a:rPr dirty="0"/>
              <a:t> </a:t>
            </a:r>
            <a:br>
              <a:rPr lang="en-US" dirty="0"/>
            </a:br>
            <a:r>
              <a:rPr dirty="0"/>
              <a:t>(12:54 PM - 1:01 PM, (7 mins)</a:t>
            </a:r>
          </a:p>
        </p:txBody>
      </p:sp>
      <p:sp>
        <p:nvSpPr>
          <p:cNvPr id="3" name="Content Placeholder 2"/>
          <p:cNvSpPr>
            <a:spLocks noGrp="1"/>
          </p:cNvSpPr>
          <p:nvPr>
            <p:ph idx="1"/>
          </p:nvPr>
        </p:nvSpPr>
        <p:spPr/>
        <p:txBody>
          <a:bodyPr/>
          <a:lstStyle/>
          <a:p>
            <a:pPr lvl="1"/>
            <a:r>
              <a:rPr lang="en-US" dirty="0"/>
              <a:t>NOTICE: </a:t>
            </a:r>
            <a:r>
              <a:rPr dirty="0"/>
              <a:t>How we exported the bands in an object called </a:t>
            </a:r>
            <a:r>
              <a:rPr dirty="0" err="1"/>
              <a:t>myBands</a:t>
            </a:r>
            <a:r>
              <a:rPr dirty="0"/>
              <a:t>.</a:t>
            </a:r>
          </a:p>
          <a:p>
            <a:pPr lvl="1"/>
            <a:r>
              <a:rPr dirty="0"/>
              <a:t>We then imported this data using </a:t>
            </a:r>
            <a:r>
              <a:rPr sz="2000" dirty="0">
                <a:latin typeface="Courier"/>
              </a:rPr>
              <a:t>require</a:t>
            </a:r>
            <a:r>
              <a:rPr dirty="0"/>
              <a:t> and stored the data inside of a variable called </a:t>
            </a:r>
            <a:r>
              <a:rPr sz="2000" dirty="0">
                <a:latin typeface="Courier"/>
              </a:rPr>
              <a:t>bands</a:t>
            </a:r>
            <a:r>
              <a:rPr dirty="0"/>
              <a:t>.</a:t>
            </a:r>
          </a:p>
          <a:p>
            <a:pPr lvl="1"/>
            <a:r>
              <a:rPr dirty="0"/>
              <a:t>We then looped through the </a:t>
            </a:r>
            <a:r>
              <a:rPr sz="2000" dirty="0" err="1">
                <a:latin typeface="Courier"/>
              </a:rPr>
              <a:t>myBands</a:t>
            </a:r>
            <a:r>
              <a:rPr dirty="0"/>
              <a:t> object using a </a:t>
            </a:r>
            <a:r>
              <a:rPr sz="2000" dirty="0">
                <a:latin typeface="Courier"/>
              </a:rPr>
              <a:t>for in</a:t>
            </a:r>
            <a:r>
              <a:rPr dirty="0"/>
              <a:t> loop and reprinted the band names.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AB4E-F3E9-BB40-BEC5-6BD853197D7B}"/>
              </a:ext>
            </a:extLst>
          </p:cNvPr>
          <p:cNvSpPr>
            <a:spLocks noGrp="1"/>
          </p:cNvSpPr>
          <p:nvPr>
            <p:ph type="title"/>
          </p:nvPr>
        </p:nvSpPr>
        <p:spPr/>
        <p:txBody>
          <a:bodyPr/>
          <a:lstStyle/>
          <a:p>
            <a:r>
              <a:rPr lang="en-US" dirty="0"/>
              <a:t>PORTFOLIO TIME</a:t>
            </a:r>
          </a:p>
        </p:txBody>
      </p:sp>
      <p:sp>
        <p:nvSpPr>
          <p:cNvPr id="3" name="Content Placeholder 2">
            <a:extLst>
              <a:ext uri="{FF2B5EF4-FFF2-40B4-BE49-F238E27FC236}">
                <a16:creationId xmlns:a16="http://schemas.microsoft.com/office/drawing/2014/main" id="{72ACF6DF-EB4B-DD4C-BE84-081C0BF47C77}"/>
              </a:ext>
            </a:extLst>
          </p:cNvPr>
          <p:cNvSpPr>
            <a:spLocks noGrp="1"/>
          </p:cNvSpPr>
          <p:nvPr>
            <p:ph idx="1"/>
          </p:nvPr>
        </p:nvSpPr>
        <p:spPr/>
        <p:txBody>
          <a:bodyPr/>
          <a:lstStyle/>
          <a:p>
            <a:r>
              <a:rPr lang="en-US" dirty="0"/>
              <a:t>Work on your portfolios until 2pm</a:t>
            </a:r>
          </a:p>
          <a:p>
            <a:r>
              <a:rPr lang="en-US" dirty="0"/>
              <a:t>Then 2:00 – 2:30 </a:t>
            </a:r>
            <a:r>
              <a:rPr lang="en-US"/>
              <a:t>for office hours</a:t>
            </a:r>
          </a:p>
        </p:txBody>
      </p:sp>
    </p:spTree>
    <p:extLst>
      <p:ext uri="{BB962C8B-B14F-4D97-AF65-F5344CB8AC3E}">
        <p14:creationId xmlns:p14="http://schemas.microsoft.com/office/powerpoint/2010/main" val="334456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166044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(10:00 – 10:05 AM,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r>
              <a:rPr lang="en-US" sz="2400" dirty="0"/>
              <a:t>CONGRATULATIONS ON YOUR PROJECTS!</a:t>
            </a:r>
          </a:p>
          <a:p>
            <a:r>
              <a:rPr lang="en-US" sz="2400" b="1" dirty="0"/>
              <a:t>Portfolio Updates Due 7/18/19 by 11:59pm</a:t>
            </a:r>
          </a:p>
          <a:p>
            <a:r>
              <a:rPr lang="en-US" sz="2400" b="1" dirty="0"/>
              <a:t>Homework 10 Due 7/25/19 by 11:59pm</a:t>
            </a:r>
            <a:endParaRPr lang="en-US" sz="2600" b="1" dirty="0"/>
          </a:p>
          <a:p>
            <a:r>
              <a:rPr lang="en-US" sz="2400" dirty="0"/>
              <a:t>Video Guide: 10-nodejs/</a:t>
            </a:r>
            <a:r>
              <a:rPr lang="en-US" sz="2400" dirty="0" err="1"/>
              <a:t>VideoGuide.md</a:t>
            </a:r>
            <a:endParaRPr lang="en-US" sz="2400" dirty="0"/>
          </a:p>
          <a:p>
            <a:r>
              <a:rPr lang="en-US" sz="2400" dirty="0"/>
              <a:t>Use Tutors if you need them</a:t>
            </a:r>
          </a:p>
          <a:p>
            <a:r>
              <a:rPr lang="en-US" sz="2400" dirty="0"/>
              <a:t>When you get a SURVEY, be BRUTALLY HONEST!</a:t>
            </a:r>
          </a:p>
          <a:p>
            <a:r>
              <a:rPr lang="en-US" sz="2400" dirty="0"/>
              <a:t>Sign into </a:t>
            </a:r>
            <a:r>
              <a:rPr lang="en-US" sz="2400" dirty="0" err="1"/>
              <a:t>BootCampSpot</a:t>
            </a:r>
            <a:r>
              <a:rPr lang="en-US" sz="2400" dirty="0"/>
              <a:t> and mark your attendance</a:t>
            </a:r>
          </a:p>
          <a:p>
            <a:r>
              <a:rPr lang="en-US" sz="2400" dirty="0"/>
              <a:t>Any Questions from Last Time?</a:t>
            </a:r>
          </a:p>
          <a:p>
            <a:endParaRPr lang="en-US" sz="2400" b="1" i="1" u="sng" dirty="0"/>
          </a:p>
          <a:p>
            <a:r>
              <a:rPr lang="en-US" sz="2400" b="1" i="1" u="sng" dirty="0"/>
              <a:t>CHECKPOINT?</a:t>
            </a:r>
          </a:p>
          <a:p>
            <a:endParaRPr lang="en-US" sz="2400" dirty="0"/>
          </a:p>
        </p:txBody>
      </p:sp>
    </p:spTree>
    <p:extLst>
      <p:ext uri="{BB962C8B-B14F-4D97-AF65-F5344CB8AC3E}">
        <p14:creationId xmlns:p14="http://schemas.microsoft.com/office/powerpoint/2010/main" val="131517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10.1 Lesson Plan - New to Node (10:00 AM)</a:t>
            </a:r>
          </a:p>
        </p:txBody>
      </p:sp>
      <p:sp>
        <p:nvSpPr>
          <p:cNvPr id="3" name="Content Placeholder 2"/>
          <p:cNvSpPr>
            <a:spLocks noGrp="1"/>
          </p:cNvSpPr>
          <p:nvPr>
            <p:ph idx="1"/>
          </p:nvPr>
        </p:nvSpPr>
        <p:spPr/>
        <p:txBody>
          <a:bodyPr/>
          <a:lstStyle/>
          <a:p>
            <a:pPr marL="0" lvl="0" indent="0">
              <a:spcBef>
                <a:spcPts val="3000"/>
              </a:spcBef>
              <a:buNone/>
            </a:pPr>
            <a:r>
              <a:rPr b="1" dirty="0"/>
              <a:t>Slideshow</a:t>
            </a:r>
          </a:p>
          <a:p>
            <a:pPr lvl="1"/>
            <a:r>
              <a:rPr dirty="0"/>
              <a:t>This lesson’s slides are available on Google Drive here: </a:t>
            </a:r>
            <a:r>
              <a:rPr dirty="0">
                <a:hlinkClick r:id="rId2"/>
              </a:rPr>
              <a:t>10-1 New to Node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Class Objectives</a:t>
            </a:r>
          </a:p>
          <a:p>
            <a:pPr lvl="1"/>
            <a:r>
              <a:t>To formally introduce the concept of servers, web-clients, requests and responses.</a:t>
            </a:r>
          </a:p>
          <a:p>
            <a:pPr lvl="1"/>
            <a:r>
              <a:t>To demonstrate the basic process for running Node applications.</a:t>
            </a:r>
          </a:p>
          <a:p>
            <a:pPr lvl="1"/>
            <a:r>
              <a:t>To introduce the syntax for capturing command line arguments and modularizing JavaScript in Node.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52249"/>
            <a:ext cx="9603275" cy="1313792"/>
          </a:xfrm>
        </p:spPr>
        <p:txBody>
          <a:bodyPr>
            <a:normAutofit fontScale="90000"/>
          </a:bodyPr>
          <a:lstStyle/>
          <a:p>
            <a:pPr marL="0" lvl="0" indent="0">
              <a:buNone/>
            </a:pPr>
            <a:r>
              <a:rPr dirty="0"/>
              <a:t>1. Instructor Do: </a:t>
            </a:r>
            <a:br>
              <a:rPr lang="en-US" dirty="0"/>
            </a:br>
            <a:r>
              <a:rPr dirty="0"/>
              <a:t>Project Week Feedback </a:t>
            </a:r>
            <a:br>
              <a:rPr lang="en-US" dirty="0"/>
            </a:br>
            <a:r>
              <a:rPr dirty="0"/>
              <a:t>(10:01 AM - 10:04 AM, (3 mins)</a:t>
            </a:r>
          </a:p>
        </p:txBody>
      </p:sp>
      <p:sp>
        <p:nvSpPr>
          <p:cNvPr id="3" name="Content Placeholder 2"/>
          <p:cNvSpPr>
            <a:spLocks noGrp="1"/>
          </p:cNvSpPr>
          <p:nvPr>
            <p:ph idx="1"/>
          </p:nvPr>
        </p:nvSpPr>
        <p:spPr/>
        <p:txBody>
          <a:bodyPr/>
          <a:lstStyle/>
          <a:p>
            <a:pPr lvl="1"/>
            <a:r>
              <a:rPr lang="en-US" dirty="0"/>
              <a:t>Congratulations on your projects</a:t>
            </a:r>
            <a:endParaRPr dirty="0"/>
          </a:p>
          <a:p>
            <a:pPr lvl="1"/>
            <a:r>
              <a:rPr lang="en-US" dirty="0"/>
              <a:t>Lessons Learned?</a:t>
            </a:r>
            <a:endParaRPr dirty="0"/>
          </a:p>
          <a:p>
            <a:pPr lvl="1"/>
            <a:r>
              <a:rPr lang="en-US" dirty="0"/>
              <a:t>Take your projects to the next level (next slide…)</a:t>
            </a:r>
            <a:endParaRPr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2210</Words>
  <Application>Microsoft Macintosh PowerPoint</Application>
  <PresentationFormat>Widescreen</PresentationFormat>
  <Paragraphs>247</Paragraphs>
  <Slides>44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Courier</vt:lpstr>
      <vt:lpstr>Gill Sans MT</vt:lpstr>
      <vt:lpstr>Roboto</vt:lpstr>
      <vt:lpstr>Roboto Light</vt:lpstr>
      <vt:lpstr>Roboto Medium</vt:lpstr>
      <vt:lpstr>Gallery</vt:lpstr>
      <vt:lpstr>10.1 Lesson Plan - New to Node (10:00 AM)</vt:lpstr>
      <vt:lpstr>PreClass Challenge</vt:lpstr>
      <vt:lpstr>Day of the Week</vt:lpstr>
      <vt:lpstr>Day of the Week</vt:lpstr>
      <vt:lpstr>Admin Items</vt:lpstr>
      <vt:lpstr>Administration… (10:00 – 10:05 AM, 5 mins)</vt:lpstr>
      <vt:lpstr>10.1 Lesson Plan - New to Node (10:00 AM)</vt:lpstr>
      <vt:lpstr>PowerPoint Presentation</vt:lpstr>
      <vt:lpstr>1. Instructor Do:  Project Week Feedback  (10:01 AM - 10:04 AM, (3 mins)</vt:lpstr>
      <vt:lpstr>Close Out Your Projects Well</vt:lpstr>
      <vt:lpstr>The Mystery of Back-End</vt:lpstr>
      <vt:lpstr>How Do You Define “Full-Stack Development”?</vt:lpstr>
      <vt:lpstr>Full-Stack Development</vt:lpstr>
      <vt:lpstr>Key Question: What are Some  Examples of Server-Side Code?  </vt:lpstr>
      <vt:lpstr>Server-Side Code in Action!</vt:lpstr>
      <vt:lpstr>Critical Question: What Is a Server? (Google It If You Must)  </vt:lpstr>
      <vt:lpstr>Definition of Server</vt:lpstr>
      <vt:lpstr>Server Definition </vt:lpstr>
      <vt:lpstr>Critical Question: What Is a WEB CLIENT? (Google It If You Must)  </vt:lpstr>
      <vt:lpstr>Definition of Web Client</vt:lpstr>
      <vt:lpstr>Web Client Definition</vt:lpstr>
      <vt:lpstr>PowerPoint Presentation</vt:lpstr>
      <vt:lpstr>Node.JS</vt:lpstr>
      <vt:lpstr>Definition of NodeJS</vt:lpstr>
      <vt:lpstr>PowerPoint Presentation</vt:lpstr>
      <vt:lpstr>Why Use NodeJS as a Server?</vt:lpstr>
      <vt:lpstr>Node.JS Synchronous VS Asynchronous Threading</vt:lpstr>
      <vt:lpstr>Synchronous Threading</vt:lpstr>
      <vt:lpstr>Asynchronous Threading (the Node Way)</vt:lpstr>
      <vt:lpstr>4. Everyone Do: Quick Node Check (10:24 AM - 10:34 AM, (10 mins)</vt:lpstr>
      <vt:lpstr>5. Instructor Do:  Hello.js Demo  (10:34 AM - 10:39 AM, (5 mins)</vt:lpstr>
      <vt:lpstr>6. Students Do:  Sriracha.js Activity  (10:39 AM - 10:49 AM, (10 mins)</vt:lpstr>
      <vt:lpstr>7. Instructor Do:  Arguments.js Demo  (10:49 AM - 10:54 AM, (5 mins)</vt:lpstr>
      <vt:lpstr>8. Instructor Do:  Arguments.js Addition Demo  (10:54 AM - 10:59 AM, (5 mins)</vt:lpstr>
      <vt:lpstr>9. Partners Do:  Parameter Check Activity  (10:59 AM - 11:09 AM, (10 mins)</vt:lpstr>
      <vt:lpstr>10. Instructor Do:  Review Parameter Check Activity  (11:09 AM - 11:14 AM, (5 mins)</vt:lpstr>
      <vt:lpstr>11. Students Do:  Calculator.js Activity  (11:14 AM - 11:44 AM, (30 mins)</vt:lpstr>
      <vt:lpstr>12. Instructor Do: Review Calculator.js (11:44 AM - 11:54 AM, (10 mins)</vt:lpstr>
      <vt:lpstr>14. Partners Do:  Multiples.js  (12:09 PM - 12:19 PM, (10 mins)</vt:lpstr>
      <vt:lpstr>16. Instructor Do:  Modularization Using Require/Exports  (12:24 PM - 12:39 PM, (15 mins)</vt:lpstr>
      <vt:lpstr>16. Instructor Do:  Modularization Using Require/Exports  (12:24 PM - 12:39 PM, (15 mins)</vt:lpstr>
      <vt:lpstr>17. Partners Do:  Bands.js Activity  (12:39 PM - 12:54 PM, (15 mins)</vt:lpstr>
      <vt:lpstr>18. Instructor Do:  Review Bands.js  (12:54 PM - 1:01 PM, (7 mins)</vt:lpstr>
      <vt:lpstr>PORTFOLIO TIME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40</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 Lesson Plan - New to Node (10:00 AM)</dc:title>
  <dc:creator/>
  <cp:keywords/>
  <cp:lastModifiedBy>Greg Smith</cp:lastModifiedBy>
  <cp:revision>16</cp:revision>
  <dcterms:created xsi:type="dcterms:W3CDTF">2019-07-13T03:04:13Z</dcterms:created>
  <dcterms:modified xsi:type="dcterms:W3CDTF">2019-07-13T04:33:19Z</dcterms:modified>
</cp:coreProperties>
</file>