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84" r:id="rId3"/>
    <p:sldId id="287" r:id="rId4"/>
    <p:sldId id="289" r:id="rId5"/>
    <p:sldId id="306" r:id="rId6"/>
    <p:sldId id="307" r:id="rId7"/>
    <p:sldId id="257" r:id="rId8"/>
    <p:sldId id="259" r:id="rId9"/>
    <p:sldId id="261" r:id="rId10"/>
    <p:sldId id="308" r:id="rId11"/>
    <p:sldId id="262" r:id="rId12"/>
    <p:sldId id="309" r:id="rId13"/>
    <p:sldId id="263"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6"/>
    <p:restoredTop sz="94694"/>
  </p:normalViewPr>
  <p:slideViewPr>
    <p:cSldViewPr snapToGrid="0" snapToObjects="1">
      <p:cViewPr varScale="1">
        <p:scale>
          <a:sx n="100" d="100"/>
          <a:sy n="100" d="100"/>
        </p:scale>
        <p:origin x="68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D6665-3190-DD48-92A1-D5AD9BB3E9F9}" type="datetimeFigureOut">
              <a:rPr lang="en-US" smtClean="0"/>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0A8E4-60A6-E14A-A083-A1BC1F709286}" type="slidenum">
              <a:rPr lang="en-US" smtClean="0"/>
              <a:t>‹#›</a:t>
            </a:fld>
            <a:endParaRPr lang="en-US"/>
          </a:p>
        </p:txBody>
      </p:sp>
    </p:spTree>
    <p:extLst>
      <p:ext uri="{BB962C8B-B14F-4D97-AF65-F5344CB8AC3E}">
        <p14:creationId xmlns:p14="http://schemas.microsoft.com/office/powerpoint/2010/main" val="141959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24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206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31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lvl1pPr>
              <a:defRPr/>
            </a:lvl1pPr>
          </a:lstStyle>
          <a:p>
            <a:endParaRPr lang="en-US" dirty="0"/>
          </a:p>
        </p:txBody>
      </p:sp>
      <p:sp>
        <p:nvSpPr>
          <p:cNvPr id="3" name="Content Placeholder 2"/>
          <p:cNvSpPr>
            <a:spLocks noGrp="1"/>
          </p:cNvSpPr>
          <p:nvPr>
            <p:ph idx="1"/>
          </p:nvPr>
        </p:nvSpPr>
        <p:spPr>
          <a:xfrm>
            <a:off x="1451579" y="1847088"/>
            <a:ext cx="9603275" cy="413626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7/23/19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7/23/19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78B87506-33A5-7643-B40D-33070571FF20}"/>
              </a:ext>
            </a:extLst>
          </p:cNvPr>
          <p:cNvSpPr txBox="1"/>
          <p:nvPr/>
        </p:nvSpPr>
        <p:spPr>
          <a:xfrm>
            <a:off x="1458143" y="185094"/>
            <a:ext cx="9603275" cy="1661993"/>
          </a:xfrm>
          <a:prstGeom prst="rect">
            <a:avLst/>
          </a:prstGeom>
          <a:noFill/>
        </p:spPr>
        <p:txBody>
          <a:bodyPr wrap="square" rtlCol="0">
            <a:spAutoFit/>
          </a:bodyPr>
          <a:lstStyle/>
          <a:p>
            <a:r>
              <a:rPr lang="en-US" sz="2800" dirty="0"/>
              <a:t>11.2 Lesson Plan – </a:t>
            </a:r>
          </a:p>
          <a:p>
            <a:r>
              <a:rPr lang="en-US" sz="2800" dirty="0"/>
              <a:t>Construct it Yourself: Inputs and Constructors </a:t>
            </a:r>
          </a:p>
          <a:p>
            <a:r>
              <a:rPr lang="en-US" sz="2800" dirty="0"/>
              <a:t>TUESDAY (6:30 PM)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4. </a:t>
            </a:r>
            <a:r>
              <a:rPr lang="en-US" dirty="0"/>
              <a:t>STUDENTS</a:t>
            </a:r>
            <a:r>
              <a:rPr dirty="0"/>
              <a:t> Do: </a:t>
            </a:r>
            <a:br>
              <a:rPr lang="en-US" dirty="0"/>
            </a:br>
            <a:r>
              <a:rPr dirty="0"/>
              <a:t>Input + Constructors </a:t>
            </a:r>
            <a:r>
              <a:rPr lang="en-US" dirty="0"/>
              <a:t>5-times</a:t>
            </a:r>
            <a:br>
              <a:rPr lang="en-US" dirty="0"/>
            </a:br>
            <a:r>
              <a:rPr dirty="0"/>
              <a:t>(6:</a:t>
            </a:r>
            <a:r>
              <a:rPr lang="en-US" dirty="0"/>
              <a:t>50</a:t>
            </a:r>
            <a:r>
              <a:rPr dirty="0"/>
              <a:t> PM - 6:5</a:t>
            </a:r>
            <a:r>
              <a:rPr lang="en-US" dirty="0"/>
              <a:t>5</a:t>
            </a:r>
            <a:r>
              <a:rPr dirty="0"/>
              <a:t> PM) (5 mins)</a:t>
            </a:r>
          </a:p>
        </p:txBody>
      </p:sp>
      <p:sp>
        <p:nvSpPr>
          <p:cNvPr id="3" name="Content Placeholder 2"/>
          <p:cNvSpPr>
            <a:spLocks noGrp="1"/>
          </p:cNvSpPr>
          <p:nvPr>
            <p:ph idx="1"/>
          </p:nvPr>
        </p:nvSpPr>
        <p:spPr>
          <a:xfrm>
            <a:off x="210065" y="1847088"/>
            <a:ext cx="11874843" cy="4136266"/>
          </a:xfrm>
        </p:spPr>
        <p:txBody>
          <a:bodyPr>
            <a:normAutofit/>
          </a:bodyPr>
          <a:lstStyle/>
          <a:p>
            <a:pPr lvl="1"/>
            <a:r>
              <a:rPr lang="en-US" sz="2400" dirty="0"/>
              <a:t>11-js-constructors/01-Activities/06-ProgrammersWithPrompt</a:t>
            </a:r>
          </a:p>
          <a:p>
            <a:pPr lvl="1"/>
            <a:r>
              <a:rPr lang="en-US" sz="2400" dirty="0"/>
              <a:t>USE THE NO-PROTOTYPE EXAMPLE</a:t>
            </a:r>
          </a:p>
          <a:p>
            <a:pPr lvl="1"/>
            <a:r>
              <a:rPr lang="en-US" sz="2400" dirty="0"/>
              <a:t>CALL THE INPUT.PROMPT 5x – creating 5 Programmers</a:t>
            </a:r>
            <a:endParaRPr sz="240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935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5. Everyone Do: </a:t>
            </a:r>
            <a:br>
              <a:rPr lang="en-US" dirty="0"/>
            </a:br>
            <a:r>
              <a:rPr dirty="0"/>
              <a:t>Making Multiples With Recursion </a:t>
            </a:r>
            <a:br>
              <a:rPr lang="en-US" dirty="0"/>
            </a:br>
            <a:r>
              <a:rPr dirty="0"/>
              <a:t>(6:50 PM - 7:05 PM) (15 mins)</a:t>
            </a:r>
          </a:p>
        </p:txBody>
      </p:sp>
      <p:sp>
        <p:nvSpPr>
          <p:cNvPr id="3" name="Content Placeholder 2"/>
          <p:cNvSpPr>
            <a:spLocks noGrp="1"/>
          </p:cNvSpPr>
          <p:nvPr>
            <p:ph idx="1"/>
          </p:nvPr>
        </p:nvSpPr>
        <p:spPr/>
        <p:txBody>
          <a:bodyPr>
            <a:normAutofit fontScale="70000" lnSpcReduction="20000"/>
          </a:bodyPr>
          <a:lstStyle/>
          <a:p>
            <a:pPr lvl="1"/>
            <a:r>
              <a:rPr lang="en-US" dirty="0"/>
              <a:t>11-js-constructors/01-Activities/07-ProgrammersLoop-NoRecursion</a:t>
            </a:r>
          </a:p>
          <a:p>
            <a:pPr lvl="1"/>
            <a:r>
              <a:rPr dirty="0"/>
              <a:t>It appears that inquirer is asking the same question five times at once and is only accepting a single response. </a:t>
            </a:r>
            <a:endParaRPr lang="en-US" dirty="0"/>
          </a:p>
          <a:p>
            <a:pPr lvl="1"/>
            <a:r>
              <a:rPr dirty="0"/>
              <a:t>This creates five Programmer objects that are all exactly the same as each other which is not useful at all. What gives!?</a:t>
            </a:r>
          </a:p>
          <a:p>
            <a:pPr lvl="1"/>
            <a:r>
              <a:rPr dirty="0"/>
              <a:t>The way in which we solve this is by utilizing a coding technique called “recursion” to call upon inquirer only after the last instance has been completed. </a:t>
            </a:r>
            <a:endParaRPr lang="en-US" dirty="0"/>
          </a:p>
          <a:p>
            <a:pPr lvl="1"/>
            <a:r>
              <a:rPr dirty="0"/>
              <a:t>Seems complex, but it is actually quite a simple/helpful tool once you get the hang of it.</a:t>
            </a:r>
          </a:p>
          <a:p>
            <a:pPr lvl="1"/>
            <a:r>
              <a:rPr dirty="0"/>
              <a:t>Open up </a:t>
            </a:r>
            <a:r>
              <a:rPr sz="1800" dirty="0" err="1">
                <a:latin typeface="Courier"/>
              </a:rPr>
              <a:t>programmersLoop-recursion.js</a:t>
            </a:r>
            <a:r>
              <a:rPr dirty="0"/>
              <a:t> in </a:t>
            </a:r>
            <a:r>
              <a:rPr sz="1800" dirty="0">
                <a:latin typeface="Courier"/>
              </a:rPr>
              <a:t>07-ProgrammersLoop</a:t>
            </a:r>
            <a:r>
              <a:rPr dirty="0"/>
              <a:t> within your editor and go over the code with your class.</a:t>
            </a:r>
          </a:p>
          <a:p>
            <a:pPr lvl="2"/>
            <a:r>
              <a:rPr dirty="0"/>
              <a:t>Once you have gone over the code, run it within your terminal to show how it works</a:t>
            </a:r>
          </a:p>
          <a:p>
            <a:pPr lvl="1">
              <a:buNone/>
            </a:pPr>
            <a:r>
              <a:rPr dirty="0" err="1"/>
              <a:t>promptLoopSuccess</a:t>
            </a:r>
            <a:endParaRPr dirty="0"/>
          </a:p>
          <a:p>
            <a:pPr lvl="1"/>
            <a:r>
              <a:rPr dirty="0"/>
              <a:t>While this code works, it is still not 100% effective since our objects are still only obtainable within our function and we are not able to access them afterwards. In order to counteract this, we will want to push all of our objects into an array so that we can call upon them individually at a later time.</a:t>
            </a:r>
          </a:p>
          <a:p>
            <a:pPr lvl="1"/>
            <a:r>
              <a:rPr dirty="0"/>
              <a:t>Open up </a:t>
            </a:r>
            <a:r>
              <a:rPr sz="1800" dirty="0" err="1">
                <a:latin typeface="Courier"/>
              </a:rPr>
              <a:t>programmersLoop-recursionArray.js</a:t>
            </a:r>
            <a:r>
              <a:rPr dirty="0"/>
              <a:t> in </a:t>
            </a:r>
            <a:r>
              <a:rPr sz="1800" dirty="0">
                <a:latin typeface="Courier"/>
              </a:rPr>
              <a:t>07-ProgrammersLoop</a:t>
            </a:r>
            <a:r>
              <a:rPr dirty="0"/>
              <a:t>, run the code, and then go through the new additions.</a:t>
            </a:r>
          </a:p>
          <a:p>
            <a:pPr lvl="2"/>
            <a:r>
              <a:rPr dirty="0"/>
              <a:t>Run the code in terminal and answer whatever questions your class may have before slacking out this final bit of code and moving onto the next activity.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5. Everyone Do: </a:t>
            </a:r>
            <a:br>
              <a:rPr lang="en-US" dirty="0"/>
            </a:br>
            <a:r>
              <a:rPr dirty="0"/>
              <a:t>Making Multiples With Recursion </a:t>
            </a:r>
            <a:br>
              <a:rPr lang="en-US" dirty="0"/>
            </a:br>
            <a:r>
              <a:rPr dirty="0"/>
              <a:t>(6:50 PM - 7:05 PM) (15 mins)</a:t>
            </a:r>
          </a:p>
        </p:txBody>
      </p:sp>
      <p:sp>
        <p:nvSpPr>
          <p:cNvPr id="3" name="Content Placeholder 2"/>
          <p:cNvSpPr>
            <a:spLocks noGrp="1"/>
          </p:cNvSpPr>
          <p:nvPr>
            <p:ph idx="1"/>
          </p:nvPr>
        </p:nvSpPr>
        <p:spPr/>
        <p:txBody>
          <a:bodyPr>
            <a:normAutofit/>
          </a:bodyPr>
          <a:lstStyle/>
          <a:p>
            <a:pPr lvl="1"/>
            <a:r>
              <a:rPr lang="en-US" dirty="0"/>
              <a:t>11-js-constructors/01-Activities/07-ProgrammersLoop</a:t>
            </a:r>
          </a:p>
          <a:p>
            <a:pPr lvl="1"/>
            <a:r>
              <a:rPr dirty="0"/>
              <a:t>While this code works, it is still not 100% effective since our objects are still only obtainable within our function and we are not able to access them afterwards. In order to counteract this, we will want to push all of our objects into an array so that we can call upon them individually at a later time.</a:t>
            </a:r>
          </a:p>
          <a:p>
            <a:pPr lvl="1"/>
            <a:r>
              <a:rPr dirty="0"/>
              <a:t>Open up </a:t>
            </a:r>
            <a:r>
              <a:rPr sz="1800" dirty="0" err="1">
                <a:latin typeface="Courier"/>
              </a:rPr>
              <a:t>programmersLoop-recursionArray.js</a:t>
            </a:r>
            <a:endParaRPr dirty="0"/>
          </a:p>
          <a:p>
            <a:pPr lvl="1"/>
            <a:r>
              <a:rPr dirty="0"/>
              <a:t>Run the code in terminal and answer whatever questions your class may have before slacking out this final bit of code and moving onto the next activity.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12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6. Students Do: Team Manager </a:t>
            </a:r>
            <a:br>
              <a:rPr lang="en-US" dirty="0"/>
            </a:br>
            <a:r>
              <a:rPr dirty="0"/>
              <a:t>(7:</a:t>
            </a:r>
            <a:r>
              <a:rPr lang="en-US" dirty="0"/>
              <a:t>3</a:t>
            </a:r>
            <a:r>
              <a:rPr dirty="0"/>
              <a:t>5 PM - 8:</a:t>
            </a:r>
            <a:r>
              <a:rPr lang="en-US" dirty="0"/>
              <a:t>3</a:t>
            </a:r>
            <a:r>
              <a:rPr dirty="0"/>
              <a:t>0 PM) (55 mins)</a:t>
            </a:r>
          </a:p>
        </p:txBody>
      </p:sp>
      <p:sp>
        <p:nvSpPr>
          <p:cNvPr id="3" name="Content Placeholder 2"/>
          <p:cNvSpPr>
            <a:spLocks noGrp="1"/>
          </p:cNvSpPr>
          <p:nvPr>
            <p:ph idx="1"/>
          </p:nvPr>
        </p:nvSpPr>
        <p:spPr/>
        <p:txBody>
          <a:bodyPr>
            <a:normAutofit/>
          </a:bodyPr>
          <a:lstStyle/>
          <a:p>
            <a:pPr lvl="1"/>
            <a:r>
              <a:rPr lang="en-US" sz="2000" dirty="0"/>
              <a:t>11-js-constructors/01-Activities/08-TeamManager</a:t>
            </a:r>
          </a:p>
          <a:p>
            <a:pPr lvl="1"/>
            <a:r>
              <a:rPr sz="2000" b="1" dirty="0"/>
              <a:t>Instructions</a:t>
            </a:r>
          </a:p>
          <a:p>
            <a:pPr lvl="2"/>
            <a:r>
              <a:rPr sz="1800" dirty="0"/>
              <a:t>Over the course of this assignment you are going to put together a function which uses constructors and user input to create and manage a team of players.</a:t>
            </a:r>
          </a:p>
          <a:p>
            <a:pPr lvl="2"/>
            <a:r>
              <a:rPr sz="1800" dirty="0"/>
              <a:t>Start out by creating a constructor function called “Player” with the following properties and methods…</a:t>
            </a:r>
          </a:p>
          <a:p>
            <a:pPr lvl="3"/>
            <a:r>
              <a:rPr lang="en-US" sz="2000" dirty="0">
                <a:latin typeface="Courier"/>
              </a:rPr>
              <a:t>n</a:t>
            </a:r>
            <a:r>
              <a:rPr sz="2000" dirty="0">
                <a:latin typeface="Courier"/>
              </a:rPr>
              <a:t>ame</a:t>
            </a:r>
            <a:r>
              <a:rPr lang="en-US" sz="2000" dirty="0">
                <a:latin typeface="Courier"/>
              </a:rPr>
              <a:t>, </a:t>
            </a:r>
            <a:r>
              <a:rPr sz="2000" dirty="0">
                <a:latin typeface="Courier"/>
              </a:rPr>
              <a:t>position</a:t>
            </a:r>
            <a:r>
              <a:rPr lang="en-US" sz="1600" dirty="0"/>
              <a:t>, </a:t>
            </a:r>
            <a:r>
              <a:rPr sz="2000" dirty="0">
                <a:latin typeface="Courier"/>
              </a:rPr>
              <a:t>offense</a:t>
            </a:r>
            <a:r>
              <a:rPr sz="1600" dirty="0"/>
              <a:t>:</a:t>
            </a:r>
            <a:r>
              <a:rPr lang="en-US" sz="1600" dirty="0"/>
              <a:t>, </a:t>
            </a:r>
            <a:r>
              <a:rPr sz="2000" dirty="0" err="1">
                <a:latin typeface="Courier"/>
              </a:rPr>
              <a:t>defense</a:t>
            </a:r>
            <a:r>
              <a:rPr lang="en-US" sz="2000" dirty="0" err="1">
                <a:latin typeface="Courier"/>
              </a:rPr>
              <a:t>,</a:t>
            </a:r>
            <a:r>
              <a:rPr sz="2000" dirty="0" err="1">
                <a:latin typeface="Courier"/>
              </a:rPr>
              <a:t>goodGame</a:t>
            </a:r>
            <a:r>
              <a:rPr lang="en-US" sz="1600" dirty="0"/>
              <a:t>, </a:t>
            </a:r>
            <a:r>
              <a:rPr sz="2000" dirty="0" err="1">
                <a:latin typeface="Courier"/>
              </a:rPr>
              <a:t>badGame</a:t>
            </a:r>
            <a:r>
              <a:rPr lang="en-US" sz="2000" dirty="0">
                <a:latin typeface="Courier"/>
              </a:rPr>
              <a:t>,</a:t>
            </a:r>
            <a:endParaRPr sz="1600" dirty="0"/>
          </a:p>
          <a:p>
            <a:pPr lvl="3"/>
            <a:r>
              <a:rPr sz="2000" dirty="0" err="1">
                <a:latin typeface="Courier"/>
              </a:rPr>
              <a:t>printStats</a:t>
            </a:r>
            <a:r>
              <a:rPr sz="1600" dirty="0"/>
              <a:t>:</a:t>
            </a:r>
          </a:p>
          <a:p>
            <a:pPr lvl="2"/>
            <a:r>
              <a:rPr lang="en-US" sz="1800" dirty="0"/>
              <a:t>Take User Input To C</a:t>
            </a:r>
            <a:r>
              <a:rPr sz="1800" dirty="0"/>
              <a:t>reate 3 unique players; 2 starters and a sub. </a:t>
            </a:r>
          </a:p>
          <a:p>
            <a:pPr lvl="2"/>
            <a:r>
              <a:rPr sz="1800" dirty="0"/>
              <a:t>Once all of the players have been created, print their stats.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Everyone Do: </a:t>
            </a:r>
            <a:br>
              <a:rPr lang="en-US" dirty="0"/>
            </a:br>
            <a:r>
              <a:rPr dirty="0"/>
              <a:t>Team Manager Summary: Part 1 </a:t>
            </a:r>
            <a:br>
              <a:rPr lang="en-US" dirty="0"/>
            </a:br>
            <a:r>
              <a:rPr dirty="0"/>
              <a:t>(8:</a:t>
            </a:r>
            <a:r>
              <a:rPr lang="en-US" dirty="0"/>
              <a:t>30</a:t>
            </a:r>
            <a:r>
              <a:rPr dirty="0"/>
              <a:t> PM - 8:</a:t>
            </a:r>
            <a:r>
              <a:rPr lang="en-US" dirty="0"/>
              <a:t>40</a:t>
            </a:r>
            <a:r>
              <a:rPr dirty="0"/>
              <a:t> PM) (10 mins)</a:t>
            </a:r>
          </a:p>
        </p:txBody>
      </p:sp>
      <p:sp>
        <p:nvSpPr>
          <p:cNvPr id="3" name="Content Placeholder 2"/>
          <p:cNvSpPr>
            <a:spLocks noGrp="1"/>
          </p:cNvSpPr>
          <p:nvPr>
            <p:ph idx="1"/>
          </p:nvPr>
        </p:nvSpPr>
        <p:spPr/>
        <p:txBody>
          <a:bodyPr/>
          <a:lstStyle/>
          <a:p>
            <a:pPr lvl="1"/>
            <a:r>
              <a:rPr lang="en-US" dirty="0"/>
              <a:t>11-js-constructors/01-Activities/08-TeamManager/</a:t>
            </a:r>
            <a:r>
              <a:rPr sz="1800" dirty="0" err="1">
                <a:latin typeface="Courier"/>
              </a:rPr>
              <a:t>teamManager-basic.js</a:t>
            </a:r>
            <a:r>
              <a:rPr dirty="0"/>
              <a:t> in </a:t>
            </a:r>
            <a:r>
              <a:rPr sz="1800" dirty="0">
                <a:latin typeface="Courier"/>
              </a:rPr>
              <a:t>08-TeamManager</a:t>
            </a:r>
            <a:r>
              <a:rPr dirty="0"/>
              <a:t> </a:t>
            </a:r>
            <a:endParaRPr lang="en-US" dirty="0"/>
          </a:p>
          <a:p>
            <a:pPr lvl="1"/>
            <a:r>
              <a:rPr dirty="0"/>
              <a:t>within your editor and start to go over the code with your students. This file contains only the first part of the assignment which prints players’ stats to the screen, but should help them to understand how to better create and use constructor functions with inquirer.</a:t>
            </a:r>
          </a:p>
          <a:p>
            <a:pPr lvl="1"/>
            <a:r>
              <a:rPr dirty="0"/>
              <a:t>Once you have finished, have them return to their code in an attempt to complete the second part of the Team Manager activity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8. Students Do: </a:t>
            </a:r>
            <a:br>
              <a:rPr lang="en-US" dirty="0"/>
            </a:br>
            <a:r>
              <a:rPr dirty="0"/>
              <a:t>Team Manager Cont. </a:t>
            </a:r>
            <a:br>
              <a:rPr lang="en-US" dirty="0"/>
            </a:br>
            <a:r>
              <a:rPr dirty="0"/>
              <a:t>(8:</a:t>
            </a:r>
            <a:r>
              <a:rPr lang="en-US" dirty="0"/>
              <a:t>40</a:t>
            </a:r>
            <a:r>
              <a:rPr dirty="0"/>
              <a:t> PM </a:t>
            </a:r>
            <a:r>
              <a:rPr lang="en-US" dirty="0"/>
              <a:t>–</a:t>
            </a:r>
            <a:r>
              <a:rPr dirty="0"/>
              <a:t> </a:t>
            </a:r>
            <a:r>
              <a:rPr lang="en-US" dirty="0"/>
              <a:t>9:15</a:t>
            </a:r>
            <a:r>
              <a:rPr dirty="0"/>
              <a:t> PM) (</a:t>
            </a:r>
            <a:r>
              <a:rPr lang="en-US" dirty="0"/>
              <a:t>35</a:t>
            </a:r>
            <a:r>
              <a:rPr dirty="0"/>
              <a:t> mins)</a:t>
            </a:r>
          </a:p>
        </p:txBody>
      </p:sp>
      <p:sp>
        <p:nvSpPr>
          <p:cNvPr id="3" name="Content Placeholder 2"/>
          <p:cNvSpPr>
            <a:spLocks noGrp="1"/>
          </p:cNvSpPr>
          <p:nvPr>
            <p:ph idx="1"/>
          </p:nvPr>
        </p:nvSpPr>
        <p:spPr/>
        <p:txBody>
          <a:bodyPr>
            <a:normAutofit fontScale="85000" lnSpcReduction="20000"/>
          </a:bodyPr>
          <a:lstStyle/>
          <a:p>
            <a:pPr lvl="1"/>
            <a:r>
              <a:rPr b="1" dirty="0"/>
              <a:t>Instructions</a:t>
            </a:r>
          </a:p>
          <a:p>
            <a:pPr lvl="2"/>
            <a:r>
              <a:rPr dirty="0"/>
              <a:t>Once your code is functioning properly, move on to create a function called “</a:t>
            </a:r>
            <a:r>
              <a:rPr dirty="0" err="1"/>
              <a:t>playGame</a:t>
            </a:r>
            <a:r>
              <a:rPr dirty="0"/>
              <a:t>” which will be run after all of the players have been created and will do the following:</a:t>
            </a:r>
          </a:p>
          <a:p>
            <a:pPr lvl="3"/>
            <a:r>
              <a:rPr dirty="0"/>
              <a:t>Run 5 times. Each time the function runs:</a:t>
            </a:r>
          </a:p>
          <a:p>
            <a:pPr lvl="4"/>
            <a:r>
              <a:rPr dirty="0"/>
              <a:t>Two random numbers between 1 and 20 are rolled and compared against the starters’ offensive and defensive stats</a:t>
            </a:r>
          </a:p>
          <a:p>
            <a:pPr lvl="5"/>
            <a:r>
              <a:rPr dirty="0"/>
              <a:t>If the first number is lower than the sum of the team’s offensive stat, add one point to the team’s score.</a:t>
            </a:r>
          </a:p>
          <a:p>
            <a:pPr lvl="5"/>
            <a:r>
              <a:rPr dirty="0"/>
              <a:t>If the second number is higher than the sum of the team’s defensive stat, remove one point from the team’s score.</a:t>
            </a:r>
          </a:p>
          <a:p>
            <a:pPr lvl="4"/>
            <a:r>
              <a:rPr dirty="0"/>
              <a:t>After the score has been changed, prompt the user to allow them to substitute a player from within the starters array with the player from within the subs array.</a:t>
            </a:r>
          </a:p>
          <a:p>
            <a:pPr lvl="3"/>
            <a:r>
              <a:rPr dirty="0"/>
              <a:t>After the game has finished (been run 5 times):</a:t>
            </a:r>
          </a:p>
          <a:p>
            <a:pPr lvl="4"/>
            <a:r>
              <a:rPr dirty="0"/>
              <a:t>If the score is positive, run </a:t>
            </a:r>
            <a:r>
              <a:rPr sz="1800" dirty="0" err="1">
                <a:latin typeface="Courier"/>
              </a:rPr>
              <a:t>goodGame</a:t>
            </a:r>
            <a:r>
              <a:rPr dirty="0"/>
              <a:t> for all of the players currently within the starters array.</a:t>
            </a:r>
          </a:p>
          <a:p>
            <a:pPr lvl="4"/>
            <a:r>
              <a:rPr dirty="0"/>
              <a:t>If the score is negative, run </a:t>
            </a:r>
            <a:r>
              <a:rPr sz="1800" dirty="0" err="1">
                <a:latin typeface="Courier"/>
              </a:rPr>
              <a:t>badGame</a:t>
            </a:r>
            <a:r>
              <a:rPr dirty="0"/>
              <a:t> for all of the players currently within the starters array.</a:t>
            </a:r>
          </a:p>
          <a:p>
            <a:pPr lvl="4"/>
            <a:r>
              <a:rPr dirty="0"/>
              <a:t>If the score is equal to zero, do nothing with the starters.</a:t>
            </a:r>
          </a:p>
          <a:p>
            <a:pPr lvl="4"/>
            <a:r>
              <a:rPr dirty="0"/>
              <a:t>Give the user a message about if they won, and the status of their starters.</a:t>
            </a:r>
          </a:p>
          <a:p>
            <a:pPr lvl="4"/>
            <a:r>
              <a:rPr dirty="0"/>
              <a:t>After printing the results, ask the user if they would like to play again.</a:t>
            </a:r>
          </a:p>
          <a:p>
            <a:pPr lvl="5"/>
            <a:r>
              <a:rPr dirty="0"/>
              <a:t>Run </a:t>
            </a:r>
            <a:r>
              <a:rPr sz="1800" dirty="0" err="1">
                <a:latin typeface="Courier"/>
              </a:rPr>
              <a:t>playGame</a:t>
            </a:r>
            <a:r>
              <a:rPr dirty="0"/>
              <a:t> from the start once more if they do.</a:t>
            </a:r>
          </a:p>
          <a:p>
            <a:pPr lvl="5"/>
            <a:r>
              <a:rPr dirty="0"/>
              <a:t>End the program if they don’t.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9. Everyone Do: </a:t>
            </a:r>
            <a:br>
              <a:rPr lang="en-US" dirty="0"/>
            </a:br>
            <a:r>
              <a:rPr dirty="0"/>
              <a:t>Team Manager Summary: Part 2 </a:t>
            </a:r>
            <a:br>
              <a:rPr lang="en-US" dirty="0"/>
            </a:br>
            <a:r>
              <a:rPr dirty="0"/>
              <a:t>(</a:t>
            </a:r>
            <a:r>
              <a:rPr lang="en-US" dirty="0"/>
              <a:t>9</a:t>
            </a:r>
            <a:r>
              <a:rPr dirty="0"/>
              <a:t>:</a:t>
            </a:r>
            <a:r>
              <a:rPr lang="en-US" dirty="0"/>
              <a:t>15</a:t>
            </a:r>
            <a:r>
              <a:rPr dirty="0"/>
              <a:t> PM - 9:</a:t>
            </a:r>
            <a:r>
              <a:rPr lang="en-US" dirty="0"/>
              <a:t>30</a:t>
            </a:r>
            <a:r>
              <a:rPr dirty="0"/>
              <a:t> PM) (15 mins)</a:t>
            </a:r>
          </a:p>
        </p:txBody>
      </p:sp>
      <p:sp>
        <p:nvSpPr>
          <p:cNvPr id="3" name="Content Placeholder 2"/>
          <p:cNvSpPr>
            <a:spLocks noGrp="1"/>
          </p:cNvSpPr>
          <p:nvPr>
            <p:ph idx="1"/>
          </p:nvPr>
        </p:nvSpPr>
        <p:spPr/>
        <p:txBody>
          <a:bodyPr/>
          <a:lstStyle/>
          <a:p>
            <a:pPr lvl="1"/>
            <a:r>
              <a:t>Open up </a:t>
            </a:r>
            <a:r>
              <a:rPr sz="1800">
                <a:latin typeface="Courier"/>
              </a:rPr>
              <a:t>teamManager-advanced.js</a:t>
            </a:r>
            <a:r>
              <a:t> in </a:t>
            </a:r>
            <a:r>
              <a:rPr sz="1800">
                <a:latin typeface="Courier"/>
              </a:rPr>
              <a:t>08-TeamManager</a:t>
            </a:r>
            <a:r>
              <a:t> within your editor and work through the code with your students. Let them know that they should not worry if they managed to complete the first part of the activity but then struggled to complete the second half. So long as they understand the first part of the activity and can follow along with the second part, they are in good shape.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10. Instructor Do: </a:t>
            </a:r>
            <a:br>
              <a:rPr lang="en-US" dirty="0"/>
            </a:br>
            <a:r>
              <a:rPr dirty="0"/>
              <a:t>Constructors Within Constructors </a:t>
            </a:r>
            <a:br>
              <a:rPr lang="en-US" dirty="0"/>
            </a:br>
            <a:r>
              <a:rPr dirty="0"/>
              <a:t>(9:00 PM - 9:10 PM) (10 mins)</a:t>
            </a:r>
          </a:p>
        </p:txBody>
      </p:sp>
      <p:sp>
        <p:nvSpPr>
          <p:cNvPr id="3" name="Content Placeholder 2"/>
          <p:cNvSpPr>
            <a:spLocks noGrp="1"/>
          </p:cNvSpPr>
          <p:nvPr>
            <p:ph idx="1"/>
          </p:nvPr>
        </p:nvSpPr>
        <p:spPr/>
        <p:txBody>
          <a:bodyPr>
            <a:normAutofit lnSpcReduction="10000"/>
          </a:bodyPr>
          <a:lstStyle/>
          <a:p>
            <a:pPr lvl="1"/>
            <a:r>
              <a:t>So far we have held our constructed objects within arrays to great affect, but what if we wanted to call upon those constructed objects within another object? What would we do then?</a:t>
            </a:r>
          </a:p>
          <a:p>
            <a:pPr lvl="1"/>
            <a:r>
              <a:t>Well, as it turns out, we can actually nest a constructor within another constructor fairly easily. In fact, it operates very similarly to creating a method within a constructor.</a:t>
            </a:r>
          </a:p>
          <a:p>
            <a:pPr lvl="1"/>
            <a:r>
              <a:t>Open up the folder </a:t>
            </a:r>
            <a:r>
              <a:rPr sz="1800">
                <a:latin typeface="Courier"/>
              </a:rPr>
              <a:t>09-MovieManager</a:t>
            </a:r>
            <a:r>
              <a:t> within your editor and show your students how we are exporting a constructor function from one file - </a:t>
            </a:r>
            <a:r>
              <a:rPr sz="1800">
                <a:latin typeface="Courier"/>
              </a:rPr>
              <a:t>castMember.js</a:t>
            </a:r>
            <a:r>
              <a:t> for example - and calling upon it within another; in this case </a:t>
            </a:r>
            <a:r>
              <a:rPr sz="1800">
                <a:latin typeface="Courier"/>
              </a:rPr>
              <a:t>movie.js</a:t>
            </a:r>
          </a:p>
          <a:p>
            <a:pPr lvl="1"/>
            <a:r>
              <a:t>What’s more, we are then able to add objects created from the </a:t>
            </a:r>
            <a:r>
              <a:rPr sz="1800">
                <a:latin typeface="Courier"/>
              </a:rPr>
              <a:t>CastMember</a:t>
            </a:r>
            <a:r>
              <a:t> constructor into the </a:t>
            </a:r>
            <a:r>
              <a:rPr sz="1800">
                <a:latin typeface="Courier"/>
              </a:rPr>
              <a:t>cast</a:t>
            </a:r>
            <a:r>
              <a:t> array inside of the object created by the </a:t>
            </a:r>
            <a:r>
              <a:rPr sz="1800">
                <a:latin typeface="Courier"/>
              </a:rPr>
              <a:t>Movie</a:t>
            </a:r>
            <a:r>
              <a:t> constructor.</a:t>
            </a:r>
          </a:p>
          <a:p>
            <a:pPr lvl="2"/>
            <a:r>
              <a:t>Open up </a:t>
            </a:r>
            <a:r>
              <a:rPr sz="1800">
                <a:latin typeface="Courier"/>
              </a:rPr>
              <a:t>main.js</a:t>
            </a:r>
            <a:r>
              <a:t> walk the class through the code and show them the terminal output.</a:t>
            </a:r>
          </a:p>
          <a:p>
            <a:pPr lvl="1"/>
            <a:r>
              <a:t>Answer any questions about this demonstration before moving on to the next activity.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11. Students Do: </a:t>
            </a:r>
            <a:br>
              <a:rPr lang="en-US" dirty="0"/>
            </a:br>
            <a:r>
              <a:rPr dirty="0"/>
              <a:t>Filling Up Classrooms </a:t>
            </a:r>
            <a:br>
              <a:rPr lang="en-US" dirty="0"/>
            </a:br>
            <a:r>
              <a:rPr dirty="0"/>
              <a:t>(9:10 PM - 9:25 PM) (15 mins)</a:t>
            </a:r>
          </a:p>
        </p:txBody>
      </p:sp>
      <p:sp>
        <p:nvSpPr>
          <p:cNvPr id="3" name="Content Placeholder 2"/>
          <p:cNvSpPr>
            <a:spLocks noGrp="1"/>
          </p:cNvSpPr>
          <p:nvPr>
            <p:ph idx="1"/>
          </p:nvPr>
        </p:nvSpPr>
        <p:spPr/>
        <p:txBody>
          <a:bodyPr>
            <a:normAutofit/>
          </a:bodyPr>
          <a:lstStyle/>
          <a:p>
            <a:pPr lvl="1"/>
            <a:r>
              <a:rPr lang="en-US" sz="2000" dirty="0"/>
              <a:t>11-js-constructors/01-Activities/10-Classrooms</a:t>
            </a:r>
          </a:p>
          <a:p>
            <a:pPr lvl="1"/>
            <a:r>
              <a:rPr sz="2000" b="1" dirty="0"/>
              <a:t>Instructions</a:t>
            </a:r>
          </a:p>
          <a:p>
            <a:pPr lvl="2"/>
            <a:r>
              <a:rPr sz="1800" dirty="0"/>
              <a:t>In this activity we are going to make two constructors in two different files in which one constructor calls upon the other within it.</a:t>
            </a:r>
          </a:p>
          <a:p>
            <a:pPr lvl="2"/>
            <a:r>
              <a:rPr sz="1800" dirty="0"/>
              <a:t>The first constructor function is called “Student” and has the following properties within it…</a:t>
            </a:r>
          </a:p>
          <a:p>
            <a:pPr lvl="3"/>
            <a:r>
              <a:rPr sz="1600" dirty="0"/>
              <a:t>Name</a:t>
            </a:r>
            <a:r>
              <a:rPr lang="en-US" sz="1600" dirty="0"/>
              <a:t>, </a:t>
            </a:r>
            <a:r>
              <a:rPr sz="1600" dirty="0"/>
              <a:t>Favorite subject</a:t>
            </a:r>
            <a:r>
              <a:rPr lang="en-US" sz="1600" dirty="0"/>
              <a:t>, </a:t>
            </a:r>
            <a:r>
              <a:rPr sz="1600" dirty="0"/>
              <a:t>Current GPA</a:t>
            </a:r>
          </a:p>
          <a:p>
            <a:pPr lvl="2"/>
            <a:r>
              <a:rPr sz="1800" dirty="0"/>
              <a:t>The second constructor function is called “Classroom” and has and has the following properties within it…</a:t>
            </a:r>
          </a:p>
          <a:p>
            <a:pPr lvl="3"/>
            <a:r>
              <a:rPr sz="1600" dirty="0"/>
              <a:t>An array of students</a:t>
            </a:r>
            <a:r>
              <a:rPr lang="en-US" sz="1600" dirty="0"/>
              <a:t>, </a:t>
            </a:r>
            <a:r>
              <a:rPr sz="1600" dirty="0"/>
              <a:t>Number of students</a:t>
            </a:r>
            <a:r>
              <a:rPr lang="en-US" sz="1600" dirty="0"/>
              <a:t>, </a:t>
            </a:r>
            <a:r>
              <a:rPr sz="1600" dirty="0"/>
              <a:t>Name of the professor</a:t>
            </a:r>
            <a:r>
              <a:rPr lang="en-US" sz="1600" dirty="0"/>
              <a:t>, </a:t>
            </a:r>
            <a:r>
              <a:rPr sz="1600" dirty="0"/>
              <a:t>Room number</a:t>
            </a:r>
          </a:p>
          <a:p>
            <a:pPr lvl="3"/>
            <a:r>
              <a:rPr sz="1600" dirty="0"/>
              <a:t>The Student constructor function from above which adds a new student to the class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31126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20" name="TextBox 19">
            <a:extLst>
              <a:ext uri="{FF2B5EF4-FFF2-40B4-BE49-F238E27FC236}">
                <a16:creationId xmlns:a16="http://schemas.microsoft.com/office/drawing/2014/main" id="{214BCE01-A378-B844-97D2-9159A696C666}"/>
              </a:ext>
            </a:extLst>
          </p:cNvPr>
          <p:cNvSpPr txBox="1"/>
          <p:nvPr/>
        </p:nvSpPr>
        <p:spPr>
          <a:xfrm>
            <a:off x="586408" y="1282148"/>
            <a:ext cx="11078370" cy="3970318"/>
          </a:xfrm>
          <a:prstGeom prst="rect">
            <a:avLst/>
          </a:prstGeom>
          <a:noFill/>
        </p:spPr>
        <p:txBody>
          <a:bodyPr wrap="square" rtlCol="0">
            <a:spAutoFit/>
          </a:bodyPr>
          <a:lstStyle/>
          <a:p>
            <a:pPr lvl="0" indent="0">
              <a:buNone/>
            </a:pPr>
            <a:r>
              <a:rPr lang="en-US" dirty="0">
                <a:latin typeface="Courier"/>
              </a:rPr>
              <a:t>Write a </a:t>
            </a:r>
            <a:r>
              <a:rPr lang="en-US" b="1" dirty="0">
                <a:solidFill>
                  <a:srgbClr val="007020"/>
                </a:solidFill>
                <a:latin typeface="Courier"/>
              </a:rPr>
              <a:t>function</a:t>
            </a:r>
            <a:r>
              <a:rPr lang="en-US" dirty="0">
                <a:latin typeface="Courier"/>
              </a:rPr>
              <a:t> that takes </a:t>
            </a:r>
            <a:r>
              <a:rPr lang="en-US" b="1" dirty="0">
                <a:solidFill>
                  <a:srgbClr val="007020"/>
                </a:solidFill>
                <a:latin typeface="Courier"/>
              </a:rPr>
              <a:t>in</a:t>
            </a:r>
            <a:r>
              <a:rPr lang="en-US" dirty="0">
                <a:latin typeface="Courier"/>
              </a:rPr>
              <a:t> a string and </a:t>
            </a:r>
            <a:r>
              <a:rPr lang="en-US" b="1" dirty="0">
                <a:solidFill>
                  <a:srgbClr val="007020"/>
                </a:solidFill>
                <a:latin typeface="Courier"/>
              </a:rPr>
              <a:t>if</a:t>
            </a:r>
            <a:r>
              <a:rPr lang="en-US" dirty="0">
                <a:latin typeface="Courier"/>
              </a:rPr>
              <a:t> the string is a string representation of a number</a:t>
            </a:r>
            <a:r>
              <a:rPr lang="en-US" dirty="0">
                <a:solidFill>
                  <a:srgbClr val="666666"/>
                </a:solidFill>
                <a:latin typeface="Courier"/>
              </a:rPr>
              <a:t>,</a:t>
            </a:r>
            <a:r>
              <a:rPr lang="en-US" dirty="0">
                <a:latin typeface="Courier"/>
              </a:rPr>
              <a:t> </a:t>
            </a:r>
            <a:r>
              <a:rPr lang="en-US" b="1" dirty="0">
                <a:solidFill>
                  <a:srgbClr val="007020"/>
                </a:solidFill>
                <a:latin typeface="Courier"/>
              </a:rPr>
              <a:t>return</a:t>
            </a:r>
            <a:r>
              <a:rPr lang="en-US" dirty="0">
                <a:latin typeface="Courier"/>
              </a:rPr>
              <a:t> the negative version of that number otherwise </a:t>
            </a:r>
            <a:r>
              <a:rPr lang="en-US" b="1" dirty="0">
                <a:solidFill>
                  <a:srgbClr val="007020"/>
                </a:solidFill>
                <a:latin typeface="Courier"/>
              </a:rPr>
              <a:t>throw</a:t>
            </a:r>
            <a:r>
              <a:rPr lang="en-US" dirty="0">
                <a:latin typeface="Courier"/>
              </a:rPr>
              <a:t> an </a:t>
            </a:r>
            <a:r>
              <a:rPr lang="en-US" dirty="0">
                <a:solidFill>
                  <a:srgbClr val="19177C"/>
                </a:solidFill>
                <a:latin typeface="Courier"/>
              </a:rPr>
              <a:t>Error</a:t>
            </a:r>
            <a:r>
              <a:rPr lang="en-US" dirty="0">
                <a:latin typeface="Courier"/>
              </a:rPr>
              <a:t>.</a:t>
            </a:r>
            <a:br>
              <a:rPr lang="en-US" dirty="0"/>
            </a:br>
            <a:br>
              <a:rPr lang="en-US" dirty="0"/>
            </a:br>
            <a:r>
              <a:rPr lang="en-US" dirty="0">
                <a:latin typeface="Courier"/>
              </a:rPr>
              <a:t>Ex</a:t>
            </a:r>
            <a:r>
              <a:rPr lang="en-US" dirty="0">
                <a:solidFill>
                  <a:srgbClr val="666666"/>
                </a:solidFill>
                <a:latin typeface="Courier"/>
              </a:rPr>
              <a:t>:</a:t>
            </a: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a:solidFill>
                  <a:srgbClr val="4070A0"/>
                </a:solidFill>
                <a:latin typeface="Courier"/>
              </a:rPr>
              <a:t>'1'</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dirty="0">
                <a:solidFill>
                  <a:srgbClr val="40A070"/>
                </a:solidFill>
                <a:latin typeface="Courier"/>
              </a:rPr>
              <a:t>-1</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a:solidFill>
                  <a:srgbClr val="4070A0"/>
                </a:solidFill>
                <a:latin typeface="Courier"/>
              </a:rPr>
              <a:t>'4'</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dirty="0">
                <a:solidFill>
                  <a:srgbClr val="40A070"/>
                </a:solidFill>
                <a:latin typeface="Courier"/>
              </a:rPr>
              <a:t>-4</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a:solidFill>
                  <a:srgbClr val="4070A0"/>
                </a:solidFill>
                <a:latin typeface="Courier"/>
              </a:rPr>
              <a:t>'cow'</a:t>
            </a:r>
            <a:br>
              <a:rPr lang="en-US" dirty="0"/>
            </a:br>
            <a:r>
              <a:rPr lang="en-US" dirty="0">
                <a:latin typeface="Courier"/>
              </a:rPr>
              <a:t>Error</a:t>
            </a:r>
          </a:p>
          <a:p>
            <a:endParaRPr lang="en-US" dirty="0"/>
          </a:p>
        </p:txBody>
      </p:sp>
    </p:spTree>
    <p:extLst>
      <p:ext uri="{BB962C8B-B14F-4D97-AF65-F5344CB8AC3E}">
        <p14:creationId xmlns:p14="http://schemas.microsoft.com/office/powerpoint/2010/main" val="136969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endParaRPr lang="en-US" dirty="0"/>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55905" y="1577400"/>
            <a:ext cx="8848897" cy="3416320"/>
          </a:xfrm>
          <a:prstGeom prst="rect">
            <a:avLst/>
          </a:prstGeom>
          <a:noFill/>
        </p:spPr>
        <p:txBody>
          <a:bodyPr wrap="none" rtlCol="0">
            <a:spAutoFit/>
          </a:bodyPr>
          <a:lstStyle/>
          <a:p>
            <a:pPr lvl="0" indent="0">
              <a:buNone/>
            </a:pPr>
            <a:r>
              <a:rPr lang="en-US" sz="2400" b="1" dirty="0">
                <a:solidFill>
                  <a:srgbClr val="007020"/>
                </a:solidFill>
                <a:latin typeface="Courier"/>
              </a:rPr>
              <a:t>var</a:t>
            </a:r>
            <a:r>
              <a:rPr lang="en-US" sz="2400" dirty="0">
                <a:latin typeface="Courier"/>
              </a:rPr>
              <a:t> </a:t>
            </a:r>
            <a:r>
              <a:rPr lang="en-US" sz="2400" dirty="0" err="1">
                <a:latin typeface="Courier"/>
              </a:rPr>
              <a:t>getNegative</a:t>
            </a:r>
            <a:r>
              <a:rPr lang="en-US" sz="2400" dirty="0">
                <a:latin typeface="Courier"/>
              </a:rPr>
              <a:t> </a:t>
            </a:r>
            <a:r>
              <a:rPr lang="en-US" sz="2400" dirty="0">
                <a:solidFill>
                  <a:srgbClr val="666666"/>
                </a:solidFill>
                <a:latin typeface="Courier"/>
              </a:rPr>
              <a:t>=</a:t>
            </a:r>
            <a:r>
              <a:rPr lang="en-US" sz="2400" dirty="0">
                <a:latin typeface="Courier"/>
              </a:rPr>
              <a:t> </a:t>
            </a:r>
            <a:r>
              <a:rPr lang="en-US" sz="2400" b="1" dirty="0">
                <a:solidFill>
                  <a:srgbClr val="007020"/>
                </a:solidFill>
                <a:latin typeface="Courier"/>
              </a:rPr>
              <a:t>function</a:t>
            </a:r>
            <a:r>
              <a:rPr lang="en-US" sz="2400" dirty="0">
                <a:latin typeface="Courier"/>
              </a:rPr>
              <a:t> (</a:t>
            </a:r>
            <a:r>
              <a:rPr lang="en-US" sz="2400" dirty="0" err="1">
                <a:latin typeface="Courier"/>
              </a:rPr>
              <a:t>numString</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b="1" dirty="0">
                <a:solidFill>
                  <a:srgbClr val="007020"/>
                </a:solidFill>
                <a:latin typeface="Courier"/>
              </a:rPr>
              <a:t>var</a:t>
            </a:r>
            <a:r>
              <a:rPr lang="en-US" sz="2400" dirty="0">
                <a:latin typeface="Courier"/>
              </a:rPr>
              <a:t> </a:t>
            </a:r>
            <a:r>
              <a:rPr lang="en-US" sz="2400" dirty="0" err="1">
                <a:latin typeface="Courier"/>
              </a:rPr>
              <a:t>negNum</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err="1">
                <a:latin typeface="Courier"/>
              </a:rPr>
              <a:t>numString</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40A070"/>
                </a:solidFill>
                <a:latin typeface="Courier"/>
              </a:rPr>
              <a:t>-1</a:t>
            </a:r>
            <a:r>
              <a:rPr lang="en-US" sz="2400" dirty="0">
                <a:solidFill>
                  <a:srgbClr val="666666"/>
                </a:solidFill>
                <a:latin typeface="Courier"/>
              </a:rPr>
              <a:t>;</a:t>
            </a:r>
            <a:br>
              <a:rPr lang="en-US" sz="2400" dirty="0"/>
            </a:br>
            <a:br>
              <a:rPr lang="en-US" sz="2400" dirty="0"/>
            </a:br>
            <a:r>
              <a:rPr lang="en-US" sz="2400" dirty="0">
                <a:latin typeface="Courier"/>
              </a:rPr>
              <a:t>  </a:t>
            </a:r>
            <a:r>
              <a:rPr lang="en-US" sz="2400" b="1" dirty="0">
                <a:solidFill>
                  <a:srgbClr val="007020"/>
                </a:solidFill>
                <a:latin typeface="Courier"/>
              </a:rPr>
              <a:t>if</a:t>
            </a:r>
            <a:r>
              <a:rPr lang="en-US" sz="2400" dirty="0">
                <a:latin typeface="Courier"/>
              </a:rPr>
              <a:t> (</a:t>
            </a:r>
            <a:r>
              <a:rPr lang="en-US" sz="2400" dirty="0" err="1">
                <a:solidFill>
                  <a:srgbClr val="7D9029"/>
                </a:solidFill>
                <a:latin typeface="Courier"/>
              </a:rPr>
              <a:t>isNaN</a:t>
            </a:r>
            <a:r>
              <a:rPr lang="en-US" sz="2400" dirty="0">
                <a:latin typeface="Courier"/>
              </a:rPr>
              <a:t>(</a:t>
            </a:r>
            <a:r>
              <a:rPr lang="en-US" sz="2400" dirty="0" err="1">
                <a:latin typeface="Courier"/>
              </a:rPr>
              <a:t>negNum</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b="1" dirty="0">
                <a:solidFill>
                  <a:srgbClr val="007020"/>
                </a:solidFill>
                <a:latin typeface="Courier"/>
              </a:rPr>
              <a:t>throw</a:t>
            </a:r>
            <a:r>
              <a:rPr lang="en-US" sz="2400" dirty="0">
                <a:latin typeface="Courier"/>
              </a:rPr>
              <a:t> </a:t>
            </a:r>
            <a:r>
              <a:rPr lang="en-US" sz="2400" dirty="0">
                <a:solidFill>
                  <a:srgbClr val="4070A0"/>
                </a:solidFill>
                <a:latin typeface="Courier"/>
              </a:rPr>
              <a:t>'input must be coercible to a number'</a:t>
            </a:r>
            <a:br>
              <a:rPr lang="en-US" sz="2400" dirty="0"/>
            </a:br>
            <a:r>
              <a:rPr lang="en-US" sz="2400" dirty="0">
                <a:latin typeface="Courier"/>
              </a:rPr>
              <a:t>  </a:t>
            </a:r>
            <a:r>
              <a:rPr lang="en-US" sz="2400" dirty="0">
                <a:solidFill>
                  <a:srgbClr val="666666"/>
                </a:solidFill>
                <a:latin typeface="Courier"/>
              </a:rPr>
              <a:t>}</a:t>
            </a:r>
            <a:br>
              <a:rPr lang="en-US" sz="2400" dirty="0"/>
            </a:br>
            <a:br>
              <a:rPr lang="en-US" sz="2400" dirty="0"/>
            </a:br>
            <a:r>
              <a:rPr lang="en-US" sz="2400" dirty="0">
                <a:latin typeface="Courier"/>
              </a:rPr>
              <a:t>  </a:t>
            </a:r>
            <a:r>
              <a:rPr lang="en-US" sz="2400" b="1" dirty="0">
                <a:solidFill>
                  <a:srgbClr val="007020"/>
                </a:solidFill>
                <a:latin typeface="Courier"/>
              </a:rPr>
              <a:t>return</a:t>
            </a:r>
            <a:r>
              <a:rPr lang="en-US" sz="2400" dirty="0">
                <a:latin typeface="Courier"/>
              </a:rPr>
              <a:t> </a:t>
            </a:r>
            <a:r>
              <a:rPr lang="en-US" sz="2400" dirty="0" err="1">
                <a:latin typeface="Courier"/>
              </a:rPr>
              <a:t>negNum</a:t>
            </a:r>
            <a:br>
              <a:rPr lang="en-US" sz="2400" dirty="0"/>
            </a:br>
            <a:r>
              <a:rPr lang="en-US" sz="2400" dirty="0">
                <a:solidFill>
                  <a:srgbClr val="666666"/>
                </a:solidFill>
                <a:latin typeface="Courier"/>
              </a:rPr>
              <a:t>}</a:t>
            </a:r>
          </a:p>
        </p:txBody>
      </p:sp>
    </p:spTree>
    <p:extLst>
      <p:ext uri="{BB962C8B-B14F-4D97-AF65-F5344CB8AC3E}">
        <p14:creationId xmlns:p14="http://schemas.microsoft.com/office/powerpoint/2010/main" val="180337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120688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(6:30 – 6:35 </a:t>
            </a:r>
            <a:r>
              <a:rPr lang="en-US" dirty="0"/>
              <a:t>PM)</a:t>
            </a:r>
            <a:r>
              <a:rPr lang="en" dirty="0"/>
              <a:t>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r>
              <a:rPr lang="en-US" sz="2400" b="1" dirty="0"/>
              <a:t>Homework 10 Due Thursday, 7/25/19 by 11:59pm</a:t>
            </a:r>
            <a:endParaRPr lang="en-US" sz="2600" b="1" dirty="0"/>
          </a:p>
          <a:p>
            <a:r>
              <a:rPr lang="en-US" sz="2400" dirty="0"/>
              <a:t>Video Guide: </a:t>
            </a:r>
            <a:r>
              <a:rPr lang="en-US" sz="2400" b="1" dirty="0"/>
              <a:t>11-js-constructors/</a:t>
            </a:r>
            <a:r>
              <a:rPr lang="en-US" sz="2400" b="1" dirty="0" err="1"/>
              <a:t>VideoGuide.md</a:t>
            </a:r>
            <a:endParaRPr lang="en-US" sz="2400" b="1" dirty="0"/>
          </a:p>
          <a:p>
            <a:endParaRPr lang="en-US" sz="2400" b="1" dirty="0"/>
          </a:p>
          <a:p>
            <a:r>
              <a:rPr lang="en-US" sz="2400" dirty="0"/>
              <a:t>Use Tutors if you need them</a:t>
            </a:r>
          </a:p>
          <a:p>
            <a:r>
              <a:rPr lang="en-US" sz="2400" dirty="0"/>
              <a:t>When you get a SURVEY, be BRUTALLY HONEST!</a:t>
            </a:r>
          </a:p>
          <a:p>
            <a:endParaRPr lang="en-US" sz="2400" dirty="0"/>
          </a:p>
          <a:p>
            <a:r>
              <a:rPr lang="en-US" sz="2400" dirty="0"/>
              <a:t>Sign into </a:t>
            </a:r>
            <a:r>
              <a:rPr lang="en-US" sz="2400" dirty="0" err="1"/>
              <a:t>BootCampSpot</a:t>
            </a:r>
            <a:r>
              <a:rPr lang="en-US" sz="2400" dirty="0"/>
              <a:t> and mark your attendance</a:t>
            </a:r>
          </a:p>
          <a:p>
            <a:endParaRPr lang="en-US" sz="2400" dirty="0"/>
          </a:p>
          <a:p>
            <a:r>
              <a:rPr lang="en-US" sz="2400" dirty="0"/>
              <a:t>Any Questions from Last Time?</a:t>
            </a:r>
          </a:p>
        </p:txBody>
      </p:sp>
    </p:spTree>
    <p:extLst>
      <p:ext uri="{BB962C8B-B14F-4D97-AF65-F5344CB8AC3E}">
        <p14:creationId xmlns:p14="http://schemas.microsoft.com/office/powerpoint/2010/main" val="64258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Class Objectives</a:t>
            </a:r>
          </a:p>
          <a:p>
            <a:pPr lvl="1"/>
            <a:r>
              <a:rPr dirty="0"/>
              <a:t>To feel 100% comfortable using </a:t>
            </a:r>
            <a:r>
              <a:rPr dirty="0" err="1"/>
              <a:t>javascript</a:t>
            </a:r>
            <a:r>
              <a:rPr dirty="0"/>
              <a:t> constructors</a:t>
            </a:r>
          </a:p>
          <a:p>
            <a:pPr lvl="1"/>
            <a:r>
              <a:rPr dirty="0"/>
              <a:t>To create simple applications that take in user input and utilize a constructor so as to create objects</a:t>
            </a:r>
          </a:p>
          <a:p>
            <a:pPr lvl="1"/>
            <a:r>
              <a:rPr dirty="0"/>
              <a:t>To understand the basics of recursion and to learn how this process can be used to loop through a series of prompts multiple times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 Students Do: </a:t>
            </a:r>
            <a:br>
              <a:rPr lang="en-US" dirty="0"/>
            </a:br>
            <a:r>
              <a:rPr dirty="0"/>
              <a:t>Constructing Programmers </a:t>
            </a:r>
            <a:br>
              <a:rPr lang="en-US" dirty="0"/>
            </a:br>
            <a:r>
              <a:rPr dirty="0"/>
              <a:t>(6:35 PM - 6:4</a:t>
            </a:r>
            <a:r>
              <a:rPr lang="en-US" dirty="0"/>
              <a:t>5</a:t>
            </a:r>
            <a:r>
              <a:rPr dirty="0"/>
              <a:t> PM) (</a:t>
            </a:r>
            <a:r>
              <a:rPr lang="en-US" dirty="0"/>
              <a:t>10</a:t>
            </a:r>
            <a:r>
              <a:rPr dirty="0"/>
              <a:t> mins)</a:t>
            </a:r>
          </a:p>
        </p:txBody>
      </p:sp>
      <p:sp>
        <p:nvSpPr>
          <p:cNvPr id="3" name="Content Placeholder 2"/>
          <p:cNvSpPr>
            <a:spLocks noGrp="1"/>
          </p:cNvSpPr>
          <p:nvPr>
            <p:ph idx="1"/>
          </p:nvPr>
        </p:nvSpPr>
        <p:spPr/>
        <p:txBody>
          <a:bodyPr>
            <a:normAutofit fontScale="92500" lnSpcReduction="20000"/>
          </a:bodyPr>
          <a:lstStyle/>
          <a:p>
            <a:pPr lvl="1"/>
            <a:r>
              <a:rPr lang="en-US" sz="2400" dirty="0"/>
              <a:t>11-js-constructors/01-Activities/05-Programmers</a:t>
            </a:r>
          </a:p>
          <a:p>
            <a:pPr lvl="1"/>
            <a:r>
              <a:rPr lang="en-US" sz="2400" dirty="0"/>
              <a:t>USE THE NO-PROTOTYPE EXAMPLE</a:t>
            </a:r>
          </a:p>
          <a:p>
            <a:pPr lvl="1"/>
            <a:r>
              <a:rPr sz="2400" b="1" dirty="0"/>
              <a:t>Instructions</a:t>
            </a:r>
          </a:p>
          <a:p>
            <a:pPr lvl="2"/>
            <a:r>
              <a:rPr sz="2000" dirty="0"/>
              <a:t>In this activity, we are going to create a constructor function called “Programmer” which can be used to create objects containing information on various programmers.</a:t>
            </a:r>
          </a:p>
          <a:p>
            <a:pPr lvl="2"/>
            <a:r>
              <a:rPr sz="2000" dirty="0"/>
              <a:t>Your “Programmer” constructor should be able to take in the following information…</a:t>
            </a:r>
          </a:p>
          <a:p>
            <a:pPr lvl="3"/>
            <a:r>
              <a:rPr sz="1800" dirty="0"/>
              <a:t>The programmer’s name</a:t>
            </a:r>
            <a:r>
              <a:rPr lang="en-US" sz="1800" dirty="0"/>
              <a:t>,  </a:t>
            </a:r>
            <a:r>
              <a:rPr sz="1800" dirty="0"/>
              <a:t>position/job title</a:t>
            </a:r>
            <a:r>
              <a:rPr lang="en-US" sz="1800" dirty="0"/>
              <a:t>, age, </a:t>
            </a:r>
            <a:r>
              <a:rPr sz="1800" dirty="0"/>
              <a:t>Favorite programming language</a:t>
            </a:r>
          </a:p>
          <a:p>
            <a:pPr lvl="2"/>
            <a:r>
              <a:rPr sz="2000" dirty="0"/>
              <a:t>Now create a method </a:t>
            </a:r>
            <a:r>
              <a:rPr lang="en-US" sz="2000" dirty="0"/>
              <a:t>to</a:t>
            </a:r>
            <a:r>
              <a:rPr sz="2000" dirty="0"/>
              <a:t> print all of the information contained within an object to the console.</a:t>
            </a:r>
          </a:p>
          <a:p>
            <a:pPr lvl="2"/>
            <a:r>
              <a:rPr sz="2000" dirty="0"/>
              <a:t>Finally, create a “Programmer” object and call the method to print its contents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4. Instructor Do: </a:t>
            </a:r>
            <a:br>
              <a:rPr lang="en-US" dirty="0"/>
            </a:br>
            <a:r>
              <a:rPr dirty="0"/>
              <a:t>Input + Constructors = Less Work Overall </a:t>
            </a:r>
            <a:br>
              <a:rPr lang="en-US" dirty="0"/>
            </a:br>
            <a:r>
              <a:rPr dirty="0"/>
              <a:t>(6:45 PM - 6:50 PM) (5 mins)</a:t>
            </a:r>
          </a:p>
        </p:txBody>
      </p:sp>
      <p:sp>
        <p:nvSpPr>
          <p:cNvPr id="3" name="Content Placeholder 2"/>
          <p:cNvSpPr>
            <a:spLocks noGrp="1"/>
          </p:cNvSpPr>
          <p:nvPr>
            <p:ph idx="1"/>
          </p:nvPr>
        </p:nvSpPr>
        <p:spPr>
          <a:xfrm>
            <a:off x="210065" y="1847088"/>
            <a:ext cx="11874843" cy="4136266"/>
          </a:xfrm>
        </p:spPr>
        <p:txBody>
          <a:bodyPr>
            <a:normAutofit lnSpcReduction="10000"/>
          </a:bodyPr>
          <a:lstStyle/>
          <a:p>
            <a:pPr lvl="1"/>
            <a:r>
              <a:rPr lang="en-US" sz="2400" dirty="0"/>
              <a:t>11-js-constructors/01-Activities/06-ProgrammersWithPrompt</a:t>
            </a:r>
          </a:p>
          <a:p>
            <a:pPr lvl="1"/>
            <a:r>
              <a:rPr lang="en-US" sz="2400" dirty="0"/>
              <a:t>USE THE NO-PROTOTYPE EXAMPLE</a:t>
            </a:r>
          </a:p>
          <a:p>
            <a:pPr lvl="1"/>
            <a:r>
              <a:rPr sz="2400" dirty="0"/>
              <a:t>Be certain to run </a:t>
            </a:r>
            <a:r>
              <a:rPr sz="2400" dirty="0" err="1">
                <a:latin typeface="Courier"/>
              </a:rPr>
              <a:t>npm</a:t>
            </a:r>
            <a:r>
              <a:rPr sz="2400" dirty="0">
                <a:latin typeface="Courier"/>
              </a:rPr>
              <a:t> install inquirer</a:t>
            </a:r>
            <a:r>
              <a:rPr sz="2400" dirty="0"/>
              <a:t> within your terminal before executing the code</a:t>
            </a:r>
          </a:p>
          <a:p>
            <a:pPr lvl="1"/>
            <a:r>
              <a:rPr sz="2400" dirty="0"/>
              <a:t>Make sure to point out how the creation of our new Programmer object and the calling of its </a:t>
            </a:r>
            <a:r>
              <a:rPr sz="2400" dirty="0" err="1">
                <a:latin typeface="Courier"/>
              </a:rPr>
              <a:t>printInfo</a:t>
            </a:r>
            <a:r>
              <a:rPr sz="2400" dirty="0">
                <a:latin typeface="Courier"/>
              </a:rPr>
              <a:t>()</a:t>
            </a:r>
            <a:r>
              <a:rPr sz="2400" dirty="0"/>
              <a:t> are located within the </a:t>
            </a:r>
            <a:r>
              <a:rPr sz="2400" dirty="0">
                <a:latin typeface="Courier"/>
              </a:rPr>
              <a:t>.then</a:t>
            </a:r>
            <a:r>
              <a:rPr sz="2400" dirty="0"/>
              <a:t> statement.</a:t>
            </a:r>
            <a:endParaRPr lang="en-US" sz="2400" dirty="0"/>
          </a:p>
          <a:p>
            <a:pPr lvl="1"/>
            <a:r>
              <a:rPr sz="2400" dirty="0"/>
              <a:t>This is done so as to ensure that the constructor can appropriately grab the answers while also making certain that the </a:t>
            </a:r>
            <a:r>
              <a:rPr sz="2400" dirty="0" err="1">
                <a:latin typeface="Courier"/>
              </a:rPr>
              <a:t>printInfo</a:t>
            </a:r>
            <a:r>
              <a:rPr sz="2400" dirty="0">
                <a:latin typeface="Courier"/>
              </a:rPr>
              <a:t>()</a:t>
            </a:r>
            <a:r>
              <a:rPr sz="2400" dirty="0"/>
              <a:t> method is only run when there is a populated object. Doing otherwise would return an error.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1590</Words>
  <Application>Microsoft Macintosh PowerPoint</Application>
  <PresentationFormat>Widescreen</PresentationFormat>
  <Paragraphs>111</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vt:lpstr>
      <vt:lpstr>Gill Sans MT</vt:lpstr>
      <vt:lpstr>Roboto</vt:lpstr>
      <vt:lpstr>Roboto Medium</vt:lpstr>
      <vt:lpstr>Gallery</vt:lpstr>
      <vt:lpstr>PowerPoint Presentation</vt:lpstr>
      <vt:lpstr>PreClass Challenge</vt:lpstr>
      <vt:lpstr>PrecLASS CHALLENGE</vt:lpstr>
      <vt:lpstr>PrecLASS CHALLENGE</vt:lpstr>
      <vt:lpstr>Admin Items</vt:lpstr>
      <vt:lpstr>Administration… (6:30 – 6:35 PM) 5 mins)</vt:lpstr>
      <vt:lpstr>PowerPoint Presentation</vt:lpstr>
      <vt:lpstr>2. Students Do:  Constructing Programmers  (6:35 PM - 6:45 PM) (10 mins)</vt:lpstr>
      <vt:lpstr>4. Instructor Do:  Input + Constructors = Less Work Overall  (6:45 PM - 6:50 PM) (5 mins)</vt:lpstr>
      <vt:lpstr>4. STUDENTS Do:  Input + Constructors 5-times (6:50 PM - 6:55 PM) (5 mins)</vt:lpstr>
      <vt:lpstr>5. Everyone Do:  Making Multiples With Recursion  (6:50 PM - 7:05 PM) (15 mins)</vt:lpstr>
      <vt:lpstr>5. Everyone Do:  Making Multiples With Recursion  (6:50 PM - 7:05 PM) (15 mins)</vt:lpstr>
      <vt:lpstr>6. Students Do: Team Manager  (7:35 PM - 8:30 PM) (55 mins)</vt:lpstr>
      <vt:lpstr>7. Everyone Do:  Team Manager Summary: Part 1  (8:30 PM - 8:40 PM) (10 mins)</vt:lpstr>
      <vt:lpstr>8. Students Do:  Team Manager Cont.  (8:40 PM – 9:15 PM) (35 mins)</vt:lpstr>
      <vt:lpstr>9. Everyone Do:  Team Manager Summary: Part 2  (9:15 PM - 9:30 PM) (15 mins)</vt:lpstr>
      <vt:lpstr>10. Instructor Do:  Constructors Within Constructors  (9:00 PM - 9:10 PM) (10 mins)</vt:lpstr>
      <vt:lpstr>11. Students Do:  Filling Up Classrooms  (9:10 PM - 9:25 PM) (15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41</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Greg Smith</cp:lastModifiedBy>
  <cp:revision>11</cp:revision>
  <dcterms:created xsi:type="dcterms:W3CDTF">2019-07-15T20:12:42Z</dcterms:created>
  <dcterms:modified xsi:type="dcterms:W3CDTF">2019-07-24T02:33:31Z</dcterms:modified>
</cp:coreProperties>
</file>